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notesMasterIdLst>
    <p:notesMasterId r:id="rId3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Q values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pressure</c:v>
                </c:pt>
              </c:strCache>
            </c:strRef>
          </c:tx>
          <c:spPr>
            <a:solidFill>
              <a:srgbClr val="284B63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Sheet1!$A$2:$A$3</c:f>
              <c:multiLvlStrCache>
                <c:ptCount val="2"/>
                <c:lvl>
                  <c:pt idx="0">
                    <c:v>Sun</c:v>
                  </c:pt>
                  <c:pt idx="1">
                    <c:v>Rain</c:v>
                  </c:pt>
                </c:lvl>
              </c:multiLvlStrCache>
            </c:multiLvl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1.81</c:v>
                </c:pt>
                <c:pt idx="1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pressure</c:v>
                </c:pt>
              </c:strCache>
            </c:strRef>
          </c:tx>
          <c:spPr>
            <a:solidFill>
              <a:srgbClr val="3C6E71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Sheet1!$A$2:$A$3</c:f>
              <c:multiLvlStrCache>
                <c:ptCount val="2"/>
                <c:lvl>
                  <c:pt idx="0">
                    <c:v>Sun</c:v>
                  </c:pt>
                  <c:pt idx="1">
                    <c:v>Rain</c:v>
                  </c:pt>
                </c:lvl>
              </c:multiLvlStrCache>
            </c:multiLvl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0.77</c:v>
                </c:pt>
                <c:pt idx="1">
                  <c:v>0.24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A2342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2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A2342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Cumulative average reward per episode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reward</c:v>
                </c:pt>
              </c:strCache>
            </c:strRef>
          </c:tx>
          <c:spPr>
            <a:solidFill>
              <a:srgbClr val="284B63"/>
            </a:solidFill>
            <a:ln w="25400" cap="flat">
              <a:solidFill>
                <a:srgbClr val="284B63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284B63"/>
              </a:solidFill>
              <a:ln w="9525" cap="flat">
                <a:solidFill>
                  <a:srgbClr val="284B63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Sheet1!$A$2:$A$51</c:f>
              <c:multiLvlStrCache>
                <c:ptCount val="50"/>
                <c:lvl>
                  <c:pt idx="0">
                    <c:v>E1</c:v>
                  </c:pt>
                  <c:pt idx="1">
                    <c:v>E2</c:v>
                  </c:pt>
                  <c:pt idx="2">
                    <c:v>E3</c:v>
                  </c:pt>
                  <c:pt idx="3">
                    <c:v>E4</c:v>
                  </c:pt>
                  <c:pt idx="4">
                    <c:v>E5</c:v>
                  </c:pt>
                  <c:pt idx="5">
                    <c:v>E6</c:v>
                  </c:pt>
                  <c:pt idx="6">
                    <c:v>E7</c:v>
                  </c:pt>
                  <c:pt idx="7">
                    <c:v>E8</c:v>
                  </c:pt>
                  <c:pt idx="8">
                    <c:v>E9</c:v>
                  </c:pt>
                  <c:pt idx="9">
                    <c:v>E10</c:v>
                  </c:pt>
                  <c:pt idx="10">
                    <c:v>E11</c:v>
                  </c:pt>
                  <c:pt idx="11">
                    <c:v>E12</c:v>
                  </c:pt>
                  <c:pt idx="12">
                    <c:v>E13</c:v>
                  </c:pt>
                  <c:pt idx="13">
                    <c:v>E14</c:v>
                  </c:pt>
                  <c:pt idx="14">
                    <c:v>E15</c:v>
                  </c:pt>
                  <c:pt idx="15">
                    <c:v>E16</c:v>
                  </c:pt>
                  <c:pt idx="16">
                    <c:v>E17</c:v>
                  </c:pt>
                  <c:pt idx="17">
                    <c:v>E18</c:v>
                  </c:pt>
                  <c:pt idx="18">
                    <c:v>E19</c:v>
                  </c:pt>
                  <c:pt idx="19">
                    <c:v>E20</c:v>
                  </c:pt>
                  <c:pt idx="20">
                    <c:v>E21</c:v>
                  </c:pt>
                  <c:pt idx="21">
                    <c:v>E22</c:v>
                  </c:pt>
                  <c:pt idx="22">
                    <c:v>E23</c:v>
                  </c:pt>
                  <c:pt idx="23">
                    <c:v>E24</c:v>
                  </c:pt>
                  <c:pt idx="24">
                    <c:v>E25</c:v>
                  </c:pt>
                  <c:pt idx="25">
                    <c:v>E26</c:v>
                  </c:pt>
                  <c:pt idx="26">
                    <c:v>E27</c:v>
                  </c:pt>
                  <c:pt idx="27">
                    <c:v>E28</c:v>
                  </c:pt>
                  <c:pt idx="28">
                    <c:v>E29</c:v>
                  </c:pt>
                  <c:pt idx="29">
                    <c:v>E30</c:v>
                  </c:pt>
                  <c:pt idx="30">
                    <c:v>E31</c:v>
                  </c:pt>
                  <c:pt idx="31">
                    <c:v>E32</c:v>
                  </c:pt>
                  <c:pt idx="32">
                    <c:v>E33</c:v>
                  </c:pt>
                  <c:pt idx="33">
                    <c:v>E34</c:v>
                  </c:pt>
                  <c:pt idx="34">
                    <c:v>E35</c:v>
                  </c:pt>
                  <c:pt idx="35">
                    <c:v>E36</c:v>
                  </c:pt>
                  <c:pt idx="36">
                    <c:v>E37</c:v>
                  </c:pt>
                  <c:pt idx="37">
                    <c:v>E38</c:v>
                  </c:pt>
                  <c:pt idx="38">
                    <c:v>E39</c:v>
                  </c:pt>
                  <c:pt idx="39">
                    <c:v>E40</c:v>
                  </c:pt>
                  <c:pt idx="40">
                    <c:v>E41</c:v>
                  </c:pt>
                  <c:pt idx="41">
                    <c:v>E42</c:v>
                  </c:pt>
                  <c:pt idx="42">
                    <c:v>E43</c:v>
                  </c:pt>
                  <c:pt idx="43">
                    <c:v>E44</c:v>
                  </c:pt>
                  <c:pt idx="44">
                    <c:v>E45</c:v>
                  </c:pt>
                  <c:pt idx="45">
                    <c:v>E46</c:v>
                  </c:pt>
                  <c:pt idx="46">
                    <c:v>E47</c:v>
                  </c:pt>
                  <c:pt idx="47">
                    <c:v>E48</c:v>
                  </c:pt>
                  <c:pt idx="48">
                    <c:v>E49</c:v>
                  </c:pt>
                  <c:pt idx="49">
                    <c:v>E50</c:v>
                  </c:pt>
                </c:lvl>
              </c:multiLvlStrCache>
            </c:multiLvlStr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-0.2</c:v>
                </c:pt>
                <c:pt idx="1">
                  <c:v>-0.4</c:v>
                </c:pt>
                <c:pt idx="2">
                  <c:v>-0.3333333333333333</c:v>
                </c:pt>
                <c:pt idx="3">
                  <c:v>-0.1</c:v>
                </c:pt>
                <c:pt idx="4">
                  <c:v>0</c:v>
                </c:pt>
                <c:pt idx="5">
                  <c:v>0</c:v>
                </c:pt>
                <c:pt idx="6">
                  <c:v>0.08571428571428572</c:v>
                </c:pt>
                <c:pt idx="7">
                  <c:v>0.1</c:v>
                </c:pt>
                <c:pt idx="8">
                  <c:v>0.06666666666666668</c:v>
                </c:pt>
                <c:pt idx="9">
                  <c:v>0.08</c:v>
                </c:pt>
                <c:pt idx="10">
                  <c:v>0.10909090909090911</c:v>
                </c:pt>
                <c:pt idx="11">
                  <c:v>0.11666666666666668</c:v>
                </c:pt>
                <c:pt idx="12">
                  <c:v>0.13846153846153847</c:v>
                </c:pt>
                <c:pt idx="13">
                  <c:v>0.15714285714285717</c:v>
                </c:pt>
                <c:pt idx="14">
                  <c:v>0.2</c:v>
                </c:pt>
                <c:pt idx="15">
                  <c:v>0.2125</c:v>
                </c:pt>
                <c:pt idx="16">
                  <c:v>0.19999999999999998</c:v>
                </c:pt>
                <c:pt idx="17">
                  <c:v>0.2111111111111111</c:v>
                </c:pt>
                <c:pt idx="18">
                  <c:v>0.2210526315789474</c:v>
                </c:pt>
                <c:pt idx="19">
                  <c:v>0.23000000000000004</c:v>
                </c:pt>
                <c:pt idx="20">
                  <c:v>0.23809523809523814</c:v>
                </c:pt>
                <c:pt idx="21">
                  <c:v>0.26363636363636367</c:v>
                </c:pt>
                <c:pt idx="22">
                  <c:v>0.2782608695652174</c:v>
                </c:pt>
                <c:pt idx="23">
                  <c:v>0.2916666666666667</c:v>
                </c:pt>
                <c:pt idx="24">
                  <c:v>0.28800000000000003</c:v>
                </c:pt>
                <c:pt idx="25">
                  <c:v>0.2846153846153846</c:v>
                </c:pt>
                <c:pt idx="26">
                  <c:v>0.2962962962962963</c:v>
                </c:pt>
                <c:pt idx="27">
                  <c:v>0.3</c:v>
                </c:pt>
                <c:pt idx="28">
                  <c:v>0.303448275862069</c:v>
                </c:pt>
                <c:pt idx="29">
                  <c:v>0.31333333333333335</c:v>
                </c:pt>
                <c:pt idx="30">
                  <c:v>0.3096774193548387</c:v>
                </c:pt>
                <c:pt idx="31">
                  <c:v>0.30624999999999997</c:v>
                </c:pt>
                <c:pt idx="32">
                  <c:v>0.3212121212121212</c:v>
                </c:pt>
                <c:pt idx="33">
                  <c:v>0.3235294117647059</c:v>
                </c:pt>
                <c:pt idx="34">
                  <c:v>0.3314285714285714</c:v>
                </c:pt>
                <c:pt idx="35">
                  <c:v>0.3277777777777777</c:v>
                </c:pt>
                <c:pt idx="36">
                  <c:v>0.3351351351351351</c:v>
                </c:pt>
                <c:pt idx="37">
                  <c:v>0.3421052631578947</c:v>
                </c:pt>
                <c:pt idx="38">
                  <c:v>0.34358974358974353</c:v>
                </c:pt>
                <c:pt idx="39">
                  <c:v>0.35</c:v>
                </c:pt>
                <c:pt idx="40">
                  <c:v>0.3560975609756097</c:v>
                </c:pt>
                <c:pt idx="41">
                  <c:v>0.3571428571428571</c:v>
                </c:pt>
                <c:pt idx="42">
                  <c:v>0.36279069767441857</c:v>
                </c:pt>
                <c:pt idx="43">
                  <c:v>0.3727272727272727</c:v>
                </c:pt>
                <c:pt idx="44">
                  <c:v>0.37777777777777777</c:v>
                </c:pt>
                <c:pt idx="45">
                  <c:v>0.3826086956521739</c:v>
                </c:pt>
                <c:pt idx="46">
                  <c:v>0.38723404255319155</c:v>
                </c:pt>
                <c:pt idx="47">
                  <c:v>0.3875</c:v>
                </c:pt>
                <c:pt idx="48">
                  <c:v>0.3918367346938776</c:v>
                </c:pt>
                <c:pt idx="49">
                  <c:v>0.392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284B63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A2342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"/>
          <c:min val="-1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284B63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A2342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Average CRPS (lower is better)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 choice</c:v>
                </c:pt>
              </c:strCache>
            </c:strRef>
          </c:tx>
          <c:spPr>
            <a:solidFill>
              <a:srgbClr val="284B63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Model combination</c:v>
                  </c:pt>
                </c:lvl>
              </c:multiLvlStrCache>
            </c:multiLvl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Best constant model</c:v>
                </c:pt>
              </c:strCache>
            </c:strRef>
          </c:tx>
          <c:spPr>
            <a:solidFill>
              <a:srgbClr val="3C6E71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Model combination</c:v>
                  </c:pt>
                </c:lvl>
              </c:multiLvlStrCache>
            </c:multiLvl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RL agent</c:v>
                </c:pt>
              </c:strCache>
            </c:strRef>
          </c:tx>
          <c:spPr>
            <a:solidFill>
              <a:srgbClr val="0A2342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Model combination</c:v>
                  </c:pt>
                </c:lvl>
              </c:multiLvlStrCache>
            </c:multiLvlStrRef>
          </c:cat>
          <c:val>
            <c:numRef>
              <c:f>Sheet1!$D$2:$D$2</c:f>
              <c:numCache>
                <c:formatCode>General</c:formatCode>
                <c:ptCount val="1"/>
                <c:pt idx="0">
                  <c:v>0.8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A2342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.5"/>
          <c:min val="0.5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A2342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Effect of γ on learning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γ = 0.5</c:v>
                </c:pt>
              </c:strCache>
            </c:strRef>
          </c:tx>
          <c:spPr>
            <a:solidFill>
              <a:srgbClr val="284B63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Avg reward</c:v>
                  </c:pt>
                </c:lvl>
              </c:multiLvlStrCache>
            </c:multiLvl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γ = 0.9</c:v>
                </c:pt>
              </c:strCache>
            </c:strRef>
          </c:tx>
          <c:spPr>
            <a:solidFill>
              <a:srgbClr val="3C6E71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Avg reward</c:v>
                  </c:pt>
                </c:lvl>
              </c:multiLvlStrCache>
            </c:multiLvl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0.55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γ = 0.99</c:v>
                </c:pt>
              </c:strCache>
            </c:strRef>
          </c:tx>
          <c:spPr>
            <a:solidFill>
              <a:srgbClr val="0A2342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Avg reward</c:v>
                  </c:pt>
                </c:lvl>
              </c:multiLvlStrCache>
            </c:multiLvlStrRef>
          </c:cat>
          <c:val>
            <c:numRef>
              <c:f>Sheet1!$D$2:$D$2</c:f>
              <c:numCache>
                <c:formatCode>General</c:formatCode>
                <c:ptCount val="1"/>
                <c:pt idx="0">
                  <c:v>0.45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A2342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0.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A2342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Reward vs forecast horizon</a:t>
            </a:r>
          </a:p>
        </c:rich>
      </c:tx>
      <c:layout/>
      <c:overlay val="0"/>
    </c:title>
    <c:autoTitleDeleted val="0"/>
    <c:plotArea>
      <c:layout/>
      <c:area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Reward</c:v>
                </c:pt>
              </c:strCache>
            </c:strRef>
          </c:tx>
          <c:spPr>
            <a:solidFill>
              <a:srgbClr val="284B63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Sheet1!$A$2:$A$8</c:f>
              <c:multiLvlStrCache>
                <c:ptCount val="7"/>
                <c:lvl>
                  <c:pt idx="0">
                    <c:v>Day 1</c:v>
                  </c:pt>
                  <c:pt idx="1">
                    <c:v>Day 2</c:v>
                  </c:pt>
                  <c:pt idx="2">
                    <c:v>Day 3</c:v>
                  </c:pt>
                  <c:pt idx="3">
                    <c:v>Day 4</c:v>
                  </c:pt>
                  <c:pt idx="4">
                    <c:v>Day 5</c:v>
                  </c:pt>
                  <c:pt idx="5">
                    <c:v>Day 6</c:v>
                  </c:pt>
                  <c:pt idx="6">
                    <c:v>Day 7</c:v>
                  </c:pt>
                </c:lvl>
              </c:multiLvlStrCache>
            </c:multiLvl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0.8</c:v>
                </c:pt>
                <c:pt idx="1">
                  <c:v>0.75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0.3</c:v>
                </c:pt>
                <c:pt idx="6">
                  <c:v>0.2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area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A2342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A2342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ε</c:v>
                </c:pt>
              </c:strCache>
            </c:strRef>
          </c:tx>
          <c:spPr>
            <a:solidFill>
              <a:srgbClr val="3C6E71"/>
            </a:solidFill>
            <a:ln w="25400" cap="flat">
              <a:solidFill>
                <a:srgbClr val="3C6E7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3C6E71"/>
              </a:solidFill>
              <a:ln w="9525" cap="flat">
                <a:solidFill>
                  <a:srgbClr val="3C6E7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Sheet1!$A$2:$A$31</c:f>
              <c:multiLvlStrCache>
                <c:ptCount val="30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</c:lvl>
              </c:multiLvlStrCache>
            </c:multiLvlStr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</c:v>
                </c:pt>
                <c:pt idx="1">
                  <c:v>0.9689655172413794</c:v>
                </c:pt>
                <c:pt idx="2">
                  <c:v>0.9379310344827586</c:v>
                </c:pt>
                <c:pt idx="3">
                  <c:v>0.906896551724138</c:v>
                </c:pt>
                <c:pt idx="4">
                  <c:v>0.8758620689655172</c:v>
                </c:pt>
                <c:pt idx="5">
                  <c:v>0.8448275862068966</c:v>
                </c:pt>
                <c:pt idx="6">
                  <c:v>0.8137931034482758</c:v>
                </c:pt>
                <c:pt idx="7">
                  <c:v>0.7827586206896552</c:v>
                </c:pt>
                <c:pt idx="8">
                  <c:v>0.7517241379310344</c:v>
                </c:pt>
                <c:pt idx="9">
                  <c:v>0.7206896551724138</c:v>
                </c:pt>
                <c:pt idx="10">
                  <c:v>0.6896551724137931</c:v>
                </c:pt>
                <c:pt idx="11">
                  <c:v>0.6586206896551724</c:v>
                </c:pt>
                <c:pt idx="12">
                  <c:v>0.6275862068965516</c:v>
                </c:pt>
                <c:pt idx="13">
                  <c:v>0.596551724137931</c:v>
                </c:pt>
                <c:pt idx="14">
                  <c:v>0.5655172413793104</c:v>
                </c:pt>
                <c:pt idx="15">
                  <c:v>0.5344827586206896</c:v>
                </c:pt>
                <c:pt idx="16">
                  <c:v>0.503448275862069</c:v>
                </c:pt>
                <c:pt idx="17">
                  <c:v>0.47241379310344833</c:v>
                </c:pt>
                <c:pt idx="18">
                  <c:v>0.4413793103448276</c:v>
                </c:pt>
                <c:pt idx="19">
                  <c:v>0.41034482758620694</c:v>
                </c:pt>
                <c:pt idx="20">
                  <c:v>0.3793103448275862</c:v>
                </c:pt>
                <c:pt idx="21">
                  <c:v>0.34827586206896555</c:v>
                </c:pt>
                <c:pt idx="22">
                  <c:v>0.3172413793103448</c:v>
                </c:pt>
                <c:pt idx="23">
                  <c:v>0.28620689655172404</c:v>
                </c:pt>
                <c:pt idx="24">
                  <c:v>0.2551724137931034</c:v>
                </c:pt>
                <c:pt idx="25">
                  <c:v>0.22413793103448276</c:v>
                </c:pt>
                <c:pt idx="26">
                  <c:v>0.193103448275862</c:v>
                </c:pt>
                <c:pt idx="27">
                  <c:v>0.16206896551724137</c:v>
                </c:pt>
                <c:pt idx="28">
                  <c:v>0.13103448275862062</c:v>
                </c:pt>
                <c:pt idx="29">
                  <c:v>0.09999999999999998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2700" cap="flat">
            <a:solidFill>
              <a:srgbClr val="0A2342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A2342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0A2342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A2342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hyperlink" Target="https://courses.grainger.illinois.edu/cs440/fa2018/lectures/lect31.html#:~:text=,a%27%7D%20Q%28s%27%2Ca%27%29%5D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hyperlink" Target="https://courses.grainger.illinois.edu/cs440/fa2018/lectures/lect31.html#:~:text=,a%27%7D%20Q%28s%27%2Ca%27%29%5D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hyperlink" Target="https://datascience.stackexchange.com/questions/37589/can-reinforcement-learning-be-applied-for-time-series-forecasting#:~:text=The%20general%20case%20of%20time,for%20a%20supervised%20learning%20proble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hyperlink" Target="https://datascience.stackexchange.com/questions/37589/can-reinforcement-learning-be-applied-for-time-series-forecasting#:~:text=The%20general%20case%20of%20time,for%20a%20supervised%20learning%20proble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hyperlink" Target="https://datascience.stackexchange.com/questions/37589/can-reinforcement-learning-be-applied-for-time-series-forecasting#:~:text=The%20general%20case%20of%20time,for%20a%20supervised%20learning%20proble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hyperlink" Target="https://datascience.stackexchange.com/questions/37589/can-reinforcement-learning-be-applied-for-time-series-forecasting#:~:text=The%20general%20case%20of%20time,for%20a%20supervised%20learning%20proble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hyperlink" Target="https://datascience.stackexchange.com/questions/37589/can-reinforcement-learning-be-applied-for-time-series-forecasting#:~:text=The%20general%20case%20of%20time,for%20a%20supervised%20learning%20proble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hyperlink" Target="https://datascience.stackexchange.com/questions/37589/can-reinforcement-learning-be-applied-for-time-series-forecasting#:~:text=The%20general%20case%20of%20time,for%20a%20supervised%20learning%20problem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hyperlink" Target="https://courses.grainger.illinois.edu/cs440/fa2018/lectures/lect31.html#:~:text=,a%27%7D%20Q%28s%27%2Ca%27%29%5D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8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hyperlink" Target="https://courses.grainger.illinois.edu/cs440/fa2018/lectures/lect31.html#:~:text=,a%27%7D%20Q%28s%27%2Ca%27%29%5D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hyperlink" Target="https://datascience.stackexchange.com/questions/37589/can-reinforcement-learning-be-applied-for-time-series-forecasting#:~:text=The%20general%20case%20of%20time,for%20a%20supervised%20learning%20problem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0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hyperlink" Target="https://datascience.stackexchange.com/questions/37589/can-reinforcement-learning-be-applied-for-time-series-forecasting#:~:text=The%20general%20case%20of%20time,for%20a%20supervised%20learning%20proble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hyperlink" Target="https://datascience.stackexchange.com/questions/37589/can-reinforcement-learning-be-applied-for-time-series-forecasting#:~:text=The%20general%20case%20of%20time,for%20a%20supervised%20learning%20proble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hyperlink" Target="https://courses.grainger.illinois.edu/cs440/fa2018/lectures/lect31.html#:~:text=,a%27%7D%20Q%28s%27%2Ca%27%29%5D" TargetMode="External"/><Relationship Id="rId2" Type="http://schemas.openxmlformats.org/officeDocument/2006/relationships/hyperlink" Target="https://datascience.stackexchange.com/questions/37589/can-reinforcement-learning-be-applied-for-time-series-forecasting#:~:text=The%20general%20case%20of%20time,for%20a%20supervised%20learning%20problem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hyperlink" Target="https://datascience.stackexchange.com/questions/37589/can-reinforcement-learning-be-applied-for-time-series-forecasting#:~:text=Yes%2C%20but%20in%20general%20it,ongoing%20behaviour%20of%20the%20syste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hyperlink" Target="https://courses.grainger.illinois.edu/cs440/fa2018/lectures/lect31.html#:~:text=,a%27%7D%20Q%28s%27%2Ca%27%29%5D" TargetMode="External"/><Relationship Id="rId2" Type="http://schemas.openxmlformats.org/officeDocument/2006/relationships/hyperlink" Target="https://datascience.stackexchange.com/questions/37589/can-reinforcement-learning-be-applied-for-time-series-forecasting#:~:text=The%20general%20case%20of%20time,for%20a%20supervised%20learning%20problem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5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hyperlink" Target="https://courses.grainger.illinois.edu/cs440/fa2018/lectures/lect31.html#:~:text=,a%27%7D%20Q%28s%27%2Ca%27%29%5D" TargetMode="External"/><Relationship Id="rId2" Type="http://schemas.openxmlformats.org/officeDocument/2006/relationships/hyperlink" Target="https://datascience.stackexchange.com/questions/37589/can-reinforcement-learning-be-applied-for-time-series-forecasting#:~:text=Yes%2C%20but%20in%20general%20it,ongoing%20behaviour%20of%20the%20system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hyperlink" Target="https://datascience.stackexchange.com/questions/37589/can-reinforcement-learning-be-applied-for-time-series-forecasting#:~:text=The%20general%20case%20of%20time,for%20a%20supervised%20learning%20proble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chart" Target="../charts/chart6.xml"/><Relationship Id="rId2" Type="http://schemas.openxmlformats.org/officeDocument/2006/relationships/hyperlink" Target="https://ai.stackexchange.com/questions/7397/does-epsilon-greedy-approach-always-choose-the-best-action-100-of-the-time#:~:text=Epsilon,that%20otherwise%20output%20deterministic%20policies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8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hyperlink" Target="https://courses.grainger.illinois.edu/cs440/fa2018/lectures/lect31.html#:~:text=,a%27%7D%20Q%28s%27%2Ca%27%29%5D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hyperlink" Target="https://datascience.stackexchange.com/questions/37589/can-reinforcement-learning-be-applied-for-time-series-forecasting#:~:text=Yes%2C%20but%20in%20general%20it,ongoing%20behaviour%20of%20the%20syste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hyperlink" Target="https://ai.stackexchange.com/questions/7397/does-epsilon-greedy-approach-always-choose-the-best-action-100-of-the-time#:~:text=Actor,starts%20to%20behave%20more%20greedily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hyperlink" Target="https://datascience.stackexchange.com/questions/37589/can-reinforcement-learning-be-applied-for-time-series-forecasting#:~:text=Yes%2C%20but%20in%20general%20it,ongoing%20behaviour%20of%20the%20syste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hyperlink" Target="https://courses.grainger.illinois.edu/cs440/fa2018/lectures/lect31.html#:~:text=For%20Q%20learning%2C%20we%20split,we%20choose%20in%20the%20maximization" TargetMode="External"/><Relationship Id="rId2" Type="http://schemas.openxmlformats.org/officeDocument/2006/relationships/hyperlink" Target="https://courses.grainger.illinois.edu/cs440/fa2018/lectures/lect31.html#:~:text=Then%20substitute%20the%20second%20equation,into%20the%20first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hyperlink" Target="https://courses.grainger.illinois.edu/cs440/fa2018/lectures/lect31.html#:~:text=,a%27%7D%20Q%28s%27%2Ca%27%29%5D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hyperlink" Target="https://courses.grainger.illinois.edu/cs440/fa2018/lectures/lect31.html#:~:text=,a%27%7D%20Q%28s%27%2Ca%27%29%5D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hyperlink" Target="https://datascience.stackexchange.com/questions/37589/can-reinforcement-learning-be-applied-for-time-series-forecasting#:~:text=Yes%2C%20but%20in%20general%20it,ongoing%20behaviour%20of%20the%20syste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hyperlink" Target="https://courses.grainger.illinois.edu/cs440/fa2018/lectures/lect31.html#:~:text=,a%27%7D%20Q%28s%27%2Ca%27%29%5D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365760"/>
            <a:ext cx="4114800" cy="4114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188720"/>
            <a:ext cx="4572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0A2342"/>
                </a:solidFill>
              </a:rPr>
              <a:t>Reinforcement Learning</a:t>
            </a:r>
            <a:endParaRPr lang="en-US" sz="3600" dirty="0"/>
          </a:p>
          <a:p>
            <a:pPr algn="l" indent="0" marL="0">
              <a:buNone/>
            </a:pPr>
            <a:r>
              <a:rPr lang="en-US" sz="3600" b="1" dirty="0">
                <a:solidFill>
                  <a:srgbClr val="0A2342"/>
                </a:solidFill>
              </a:rPr>
              <a:t>for Weather Forecasting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457200" y="3017520"/>
            <a:ext cx="457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i="1" dirty="0">
                <a:solidFill>
                  <a:srgbClr val="284B63"/>
                </a:solidFill>
              </a:rPr>
              <a:t>From neural networks to sequential decision‑making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57200" y="3840480"/>
            <a:ext cx="45720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C6E71"/>
                </a:solidFill>
              </a:rPr>
              <a:t>STAT41130 – AI for Weather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3C6E71"/>
                </a:solidFill>
              </a:rPr>
              <a:t>5 August 2025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5029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Training Progress</a:t>
            </a:r>
            <a:endParaRPr lang="en-US" sz="24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457200" y="914400"/>
          <a:ext cx="7772400" cy="32004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4" name="Text 1"/>
          <p:cNvSpPr/>
          <p:nvPr/>
        </p:nvSpPr>
        <p:spPr>
          <a:xfrm>
            <a:off x="457200" y="4297680"/>
            <a:ext cx="7772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i="1" dirty="0">
                <a:solidFill>
                  <a:srgbClr val="284B63"/>
                </a:solidFill>
              </a:rPr>
              <a:t>Learning gradually improves the agent’s average reward towards positive values.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2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5943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Manual Q‑Learning Implementation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822960"/>
            <a:ext cx="5029200" cy="3474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numpy as np</a:t>
            </a:r>
            <a:endParaRPr lang="en-US" sz="1200" dirty="0"/>
          </a:p>
          <a:p>
            <a:pPr indent="0" marL="0">
              <a:buNone/>
            </a:pP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Parameters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alpha, gamma, epsilon = 0.5, 0.9, 0.2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n_states, n_actions = 2, 2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Q = np.zeros((n_states, n_actions))</a:t>
            </a:r>
            <a:endParaRPr lang="en-US" sz="1200" dirty="0"/>
          </a:p>
          <a:p>
            <a:pPr indent="0" marL="0">
              <a:buNone/>
            </a:pP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for episode in range(50):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s = np.random.choice(n_states)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for step in range(10):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# ε‑greedy action selection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if np.random.rand() &lt; epsilon: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    a = np.random.choice(n_actions)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else: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    a = np.argmax(Q[s])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# sample next state and reward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s_next = np.random.choice(n_states, p=[0.7, 0.3] if s==0 else [0.4, 0.6])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 = 1 if a == s_next else -1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# Q‑update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Q[s,a] += alpha*(r + gamma*np.max(Q[s_next]) - Q[s,a])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 = s_next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5669280" y="914400"/>
            <a:ext cx="3200400" cy="23774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Reward uses correct vs incorrect prediction to drive learning.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Discount factor γ emphasises future rewards; learning rate α controls update speed.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5943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Designing an RL Environment for Forecasting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822960"/>
            <a:ext cx="5303520" cy="3566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284B63"/>
                </a:solidFill>
              </a:rPr>
              <a:t>• State representation should summarise recent meteorological observations (e.g. pressure regime, temperature anomaly).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Actions may represent forecasting decisions: choose a model, choose prediction horizon or adjust a correction factor.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Reward signals must be carefully designed; they often involve proper scoring rules (Brier, log, CRPS) to encourage calibration and sharpness.
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6309360" y="1097280"/>
            <a:ext cx="2194560" cy="548640"/>
          </a:xfrm>
          <a:prstGeom prst="rect">
            <a:avLst/>
          </a:prstGeom>
          <a:solidFill>
            <a:srgbClr val="F2F5F7"/>
          </a:solidFill>
          <a:ln w="12700">
            <a:solidFill>
              <a:srgbClr val="284B63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6309360" y="1097280"/>
            <a:ext cx="21945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0A2342"/>
                </a:solidFill>
              </a:rPr>
              <a:t>State features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7680960" y="1645920"/>
            <a:ext cx="365760" cy="365760"/>
          </a:xfrm>
          <a:prstGeom prst="rightArrow">
            <a:avLst/>
          </a:prstGeom>
          <a:solidFill>
            <a:srgbClr val="3C6E71"/>
          </a:solidFill>
          <a:ln w="12700">
            <a:solidFill>
              <a:srgbClr val="3C6E71"/>
            </a:solidFill>
            <a:prstDash val="solid"/>
          </a:ln>
        </p:spPr>
        <p:txBody>
          <a:bodyPr/>
          <a:p/>
        </p:txBody>
      </p:sp>
      <p:sp>
        <p:nvSpPr>
          <p:cNvPr id="7" name="Shape 5"/>
          <p:cNvSpPr/>
          <p:nvPr/>
        </p:nvSpPr>
        <p:spPr>
          <a:xfrm>
            <a:off x="8138160" y="1371600"/>
            <a:ext cx="2011680" cy="548640"/>
          </a:xfrm>
          <a:prstGeom prst="roundRect">
            <a:avLst/>
          </a:prstGeom>
          <a:solidFill>
            <a:srgbClr val="F2F5F7"/>
          </a:solidFill>
          <a:ln w="12700">
            <a:solidFill>
              <a:srgbClr val="284B63"/>
            </a:solidFill>
            <a:prstDash val="solid"/>
          </a:ln>
        </p:spPr>
        <p:txBody>
          <a:bodyPr/>
          <a:p/>
        </p:txBody>
      </p:sp>
      <p:sp>
        <p:nvSpPr>
          <p:cNvPr id="8" name="Text 6"/>
          <p:cNvSpPr/>
          <p:nvPr/>
        </p:nvSpPr>
        <p:spPr>
          <a:xfrm>
            <a:off x="8138160" y="1371600"/>
            <a:ext cx="20116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0A2342"/>
                </a:solidFill>
              </a:rPr>
              <a:t>Select model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10241280" y="1920240"/>
            <a:ext cx="365760" cy="365760"/>
          </a:xfrm>
          <a:prstGeom prst="rightArrow">
            <a:avLst/>
          </a:prstGeom>
          <a:solidFill>
            <a:srgbClr val="3C6E71"/>
          </a:solidFill>
          <a:ln w="12700">
            <a:solidFill>
              <a:srgbClr val="3C6E71"/>
            </a:solidFill>
            <a:prstDash val="solid"/>
          </a:ln>
        </p:spPr>
        <p:txBody>
          <a:bodyPr/>
          <a:p/>
        </p:txBody>
      </p:sp>
      <p:sp>
        <p:nvSpPr>
          <p:cNvPr id="10" name="Shape 8"/>
          <p:cNvSpPr/>
          <p:nvPr/>
        </p:nvSpPr>
        <p:spPr>
          <a:xfrm>
            <a:off x="10698480" y="1645920"/>
            <a:ext cx="2011680" cy="548640"/>
          </a:xfrm>
          <a:prstGeom prst="roundRect">
            <a:avLst/>
          </a:prstGeom>
          <a:solidFill>
            <a:srgbClr val="F2F5F7"/>
          </a:solidFill>
          <a:ln w="12700">
            <a:solidFill>
              <a:srgbClr val="284B63"/>
            </a:solidFill>
            <a:prstDash val="solid"/>
          </a:ln>
        </p:spPr>
        <p:txBody>
          <a:bodyPr/>
          <a:p/>
        </p:txBody>
      </p:sp>
      <p:sp>
        <p:nvSpPr>
          <p:cNvPr id="11" name="Text 9"/>
          <p:cNvSpPr/>
          <p:nvPr/>
        </p:nvSpPr>
        <p:spPr>
          <a:xfrm>
            <a:off x="10698480" y="1645920"/>
            <a:ext cx="20116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0A2342"/>
                </a:solidFill>
              </a:rPr>
              <a:t>Reward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400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Using RL Libraries (e.g. Stable‑Baselines3)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822960"/>
            <a:ext cx="5029200" cy="3474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from stable_baselines3 import DQN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from custom_env import WeatherEnv</a:t>
            </a:r>
            <a:endParaRPr lang="en-US" sz="1200" dirty="0"/>
          </a:p>
          <a:p>
            <a:pPr indent="0" marL="0">
              <a:buNone/>
            </a:pP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Create environment where states, actions, rewards defined as above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env = WeatherEnv()</a:t>
            </a:r>
            <a:endParaRPr lang="en-US" sz="1200" dirty="0"/>
          </a:p>
          <a:p>
            <a:pPr indent="0" marL="0">
              <a:buNone/>
            </a:pP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Initialize Deep Q Network (DQN)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model = DQN(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"MlpPolicy", env, verbose=1,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learning_rate=1e-3, gamma=0.95, exploration_fraction=0.2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</a:t>
            </a:r>
            <a:endParaRPr lang="en-US" sz="1200" dirty="0"/>
          </a:p>
          <a:p>
            <a:pPr indent="0" marL="0">
              <a:buNone/>
            </a:pP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Train the agent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model.learn(total_timesteps=10000)</a:t>
            </a:r>
            <a:endParaRPr lang="en-US" sz="1200" dirty="0"/>
          </a:p>
          <a:p>
            <a:pPr indent="0" marL="0">
              <a:buNone/>
            </a:pP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Evaluate or deploy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obs = env.reset()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action, _ = model.predict(obs, deterministic=True)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5577840" y="914400"/>
            <a:ext cx="3383280" cy="3383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Stable‑Baselines3 supplies ready‑made RL algorithms (DQN, A2C, PPO) that can approximate Q values using neural networks.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Custom environments should inherit from gym.Env and implement reset() and step() to return observations, rewards and done flags.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5943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Evaluation &amp; Scoring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822960"/>
            <a:ext cx="5303520" cy="3474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Rewards in our RL environment can be derived from proper scoring rules used in probabilistic forecasting. For example:
</a:t>
            </a:r>
            <a:pPr indent="0" marL="0">
              <a:buNone/>
            </a:pPr>
            <a:r>
              <a:rPr lang="en-US" sz="1200" b="1" dirty="0">
                <a:solidFill>
                  <a:srgbClr val="0A2342"/>
                </a:solidFill>
              </a:rPr>
              <a:t>Brier score: 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 measures squared error between predicted probability and truth (minimise for calibration).
</a:t>
            </a:r>
            <a:pPr indent="0" marL="0">
              <a:buNone/>
            </a:pPr>
            <a:r>
              <a:rPr lang="en-US" sz="1200" b="1" dirty="0">
                <a:solidFill>
                  <a:srgbClr val="0A2342"/>
                </a:solidFill>
              </a:rPr>
              <a:t>Logarithmic score: 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 penalises inaccurate probabilistic predictions via −log p(y).
</a:t>
            </a:r>
            <a:pPr indent="0" marL="0">
              <a:buNone/>
            </a:pPr>
            <a:r>
              <a:rPr lang="en-US" sz="1200" b="1" dirty="0">
                <a:solidFill>
                  <a:srgbClr val="0A2342"/>
                </a:solidFill>
              </a:rPr>
              <a:t>CRPS: 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 integrates squared differences between forecast CDF and empirical step function.</a:t>
            </a:r>
            <a:endParaRPr lang="en-US" sz="1200" dirty="0"/>
          </a:p>
        </p:txBody>
      </p:sp>
      <p:graphicFrame>
        <p:nvGraphicFramePr>
          <p:cNvPr id="15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943600" y="1097280"/>
          <a:ext cx="3200400" cy="1097280"/>
        </p:xfrm>
        <a:graphic>
          <a:graphicData uri="http://schemas.openxmlformats.org/drawingml/2006/table">
            <a:tbl>
              <a:tblPr/>
              <a:tblGrid>
                <a:gridCol w="914400"/>
                <a:gridCol w="2286000"/>
              </a:tblGrid>
              <a:tr h="2743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Rule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4B63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Reward = –score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4B6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A2342"/>
                          </a:solidFill>
                        </a:rPr>
                        <a:t>Brier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284B63"/>
                          </a:solidFill>
                        </a:rPr>
                        <a:t>–(p − y)^2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A2342"/>
                          </a:solidFill>
                        </a:rPr>
                        <a:t>Log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284B63"/>
                          </a:solidFill>
                        </a:rPr>
                        <a:t>– log p(y)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A2342"/>
                          </a:solidFill>
                        </a:rPr>
                        <a:t>CRPS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284B63"/>
                          </a:solidFill>
                        </a:rPr>
                        <a:t>–∫ (F_D(z) − 1(z≥y))^2 dz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</a:tr>
            </a:tbl>
          </a:graphicData>
        </a:graphic>
      </p:graphicFrame>
      <p:sp>
        <p:nvSpPr>
          <p:cNvPr id="5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5943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RL vs Supervised Forecasting</a:t>
            </a:r>
            <a:endParaRPr lang="en-US" sz="2400" dirty="0"/>
          </a:p>
        </p:txBody>
      </p:sp>
      <p:graphicFrame>
        <p:nvGraphicFramePr>
          <p:cNvPr id="1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914400"/>
          <a:ext cx="8229600" cy="1828800"/>
        </p:xfrm>
        <a:graphic>
          <a:graphicData uri="http://schemas.openxmlformats.org/drawingml/2006/table">
            <a:tbl>
              <a:tblPr/>
              <a:tblGrid>
                <a:gridCol w="1463040"/>
                <a:gridCol w="3383280"/>
                <a:gridCol w="3383280"/>
              </a:tblGrid>
              <a:tr h="36576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Aspect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4B63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Supervised ML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4B63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Reinforcement Learning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4B63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A2342"/>
                          </a:solidFill>
                        </a:rPr>
                        <a:t>Objective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284B63"/>
                          </a:solidFill>
                        </a:rPr>
                        <a:t>Minimise prediction error via loss function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284B63"/>
                          </a:solidFill>
                        </a:rPr>
                        <a:t>Maximise cumulative reward based on actions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A2342"/>
                          </a:solidFill>
                        </a:rPr>
                        <a:t>Feedback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284B63"/>
                          </a:solidFill>
                        </a:rPr>
                        <a:t>One‑off comparison to ground truth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284B63"/>
                          </a:solidFill>
                        </a:rPr>
                        <a:t>Sequential interaction; reward depends on outcome and policy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A2342"/>
                          </a:solidFill>
                        </a:rPr>
                        <a:t>Suitable for weather forecasting?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284B63"/>
                          </a:solidFill>
                        </a:rPr>
                        <a:t>Yes – standard approach (LSTM, CNN, Transformer)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284B63"/>
                          </a:solidFill>
                        </a:rPr>
                        <a:t>Limited – environment is passive; predictions do not change weather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A2342"/>
                          </a:solidFill>
                        </a:rPr>
                        <a:t>Use cases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284B63"/>
                          </a:solidFill>
                        </a:rPr>
                        <a:t>Predict temperatures, rainfall, humidity from observations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284B63"/>
                          </a:solidFill>
                        </a:rPr>
                        <a:t>Select models, adjust forecast horizon, schedule actions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</a:tr>
            </a:tbl>
          </a:graphicData>
        </a:graphic>
      </p:graphicFrame>
      <p:sp>
        <p:nvSpPr>
          <p:cNvPr id="4" name="Text 1"/>
          <p:cNvSpPr/>
          <p:nvPr/>
        </p:nvSpPr>
        <p:spPr>
          <a:xfrm>
            <a:off x="457200" y="301752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i="1" dirty="0">
                <a:solidFill>
                  <a:srgbClr val="284B63"/>
                </a:solidFill>
              </a:rPr>
              <a:t>RL excels when actions influence the environment; for pure forecasting tasks the environment remains unaffected so RL offers little benefit over supervised learning.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5943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RL for Model Combination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822960"/>
            <a:ext cx="502920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Suppose we have two forecasting models (CNN &amp; LSTM). RL agent chooses which model to use at each time step based on recent state.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Reward is the negative error (e.g. −CRPS) of the chosen model’s prediction.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Agent learns to pick the model that performs better under current conditions.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6217920" y="1188720"/>
            <a:ext cx="2286000" cy="457200"/>
          </a:xfrm>
          <a:prstGeom prst="rect">
            <a:avLst/>
          </a:prstGeom>
          <a:solidFill>
            <a:srgbClr val="F2F5F7"/>
          </a:solidFill>
          <a:ln w="12700">
            <a:solidFill>
              <a:srgbClr val="284B63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6217920" y="1188720"/>
            <a:ext cx="2286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0A2342"/>
                </a:solidFill>
              </a:rPr>
              <a:t>State features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8412480" y="1325880"/>
            <a:ext cx="365760" cy="182880"/>
          </a:xfrm>
          <a:prstGeom prst="rightArrow">
            <a:avLst/>
          </a:prstGeom>
          <a:solidFill>
            <a:srgbClr val="3C6E71"/>
          </a:solidFill>
          <a:ln w="12700">
            <a:solidFill>
              <a:srgbClr val="3C6E71"/>
            </a:solidFill>
            <a:prstDash val="solid"/>
          </a:ln>
        </p:spPr>
        <p:txBody>
          <a:bodyPr/>
          <a:p/>
        </p:txBody>
      </p:sp>
      <p:sp>
        <p:nvSpPr>
          <p:cNvPr id="7" name="Shape 5"/>
          <p:cNvSpPr/>
          <p:nvPr/>
        </p:nvSpPr>
        <p:spPr>
          <a:xfrm>
            <a:off x="8869680" y="914400"/>
            <a:ext cx="1371600" cy="457200"/>
          </a:xfrm>
          <a:prstGeom prst="roundRect">
            <a:avLst/>
          </a:prstGeom>
          <a:solidFill>
            <a:srgbClr val="F2F5F7"/>
          </a:solidFill>
          <a:ln w="12700">
            <a:solidFill>
              <a:srgbClr val="284B63"/>
            </a:solidFill>
            <a:prstDash val="solid"/>
          </a:ln>
        </p:spPr>
        <p:txBody>
          <a:bodyPr/>
          <a:p/>
        </p:txBody>
      </p:sp>
      <p:sp>
        <p:nvSpPr>
          <p:cNvPr id="8" name="Text 6"/>
          <p:cNvSpPr/>
          <p:nvPr/>
        </p:nvSpPr>
        <p:spPr>
          <a:xfrm>
            <a:off x="8869680" y="914400"/>
            <a:ext cx="1371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0A2342"/>
                </a:solidFill>
              </a:rPr>
              <a:t>CNN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8869680" y="1463040"/>
            <a:ext cx="1371600" cy="457200"/>
          </a:xfrm>
          <a:prstGeom prst="roundRect">
            <a:avLst/>
          </a:prstGeom>
          <a:solidFill>
            <a:srgbClr val="F2F5F7"/>
          </a:solidFill>
          <a:ln w="12700">
            <a:solidFill>
              <a:srgbClr val="284B63"/>
            </a:solidFill>
            <a:prstDash val="solid"/>
          </a:ln>
        </p:spPr>
        <p:txBody>
          <a:bodyPr/>
          <a:p/>
        </p:txBody>
      </p:sp>
      <p:sp>
        <p:nvSpPr>
          <p:cNvPr id="10" name="Text 8"/>
          <p:cNvSpPr/>
          <p:nvPr/>
        </p:nvSpPr>
        <p:spPr>
          <a:xfrm>
            <a:off x="8869680" y="1463040"/>
            <a:ext cx="1371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0A2342"/>
                </a:solidFill>
              </a:rPr>
              <a:t>LSTM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10241280" y="1143000"/>
            <a:ext cx="365760" cy="182880"/>
          </a:xfrm>
          <a:prstGeom prst="rightArrow">
            <a:avLst/>
          </a:prstGeom>
          <a:solidFill>
            <a:srgbClr val="3C6E71"/>
          </a:solidFill>
          <a:ln w="12700">
            <a:solidFill>
              <a:srgbClr val="3C6E71"/>
            </a:solidFill>
            <a:prstDash val="solid"/>
          </a:ln>
        </p:spPr>
        <p:txBody>
          <a:bodyPr/>
          <a:p/>
        </p:txBody>
      </p:sp>
      <p:sp>
        <p:nvSpPr>
          <p:cNvPr id="12" name="Shape 10"/>
          <p:cNvSpPr/>
          <p:nvPr/>
        </p:nvSpPr>
        <p:spPr>
          <a:xfrm>
            <a:off x="10698480" y="914400"/>
            <a:ext cx="1828800" cy="457200"/>
          </a:xfrm>
          <a:prstGeom prst="rect">
            <a:avLst/>
          </a:prstGeom>
          <a:solidFill>
            <a:srgbClr val="F2F5F7"/>
          </a:solidFill>
          <a:ln w="12700">
            <a:solidFill>
              <a:srgbClr val="284B63"/>
            </a:solidFill>
            <a:prstDash val="solid"/>
          </a:ln>
        </p:spPr>
        <p:txBody>
          <a:bodyPr/>
          <a:p/>
        </p:txBody>
      </p:sp>
      <p:sp>
        <p:nvSpPr>
          <p:cNvPr id="13" name="Text 11"/>
          <p:cNvSpPr/>
          <p:nvPr/>
        </p:nvSpPr>
        <p:spPr>
          <a:xfrm>
            <a:off x="10698480" y="9144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0A2342"/>
                </a:solidFill>
              </a:rPr>
              <a:t>Reward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Model Selection Results</a:t>
            </a:r>
            <a:endParaRPr lang="en-US" sz="24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548640" y="914400"/>
          <a:ext cx="4114800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4" name="Text 1"/>
          <p:cNvSpPr/>
          <p:nvPr/>
        </p:nvSpPr>
        <p:spPr>
          <a:xfrm>
            <a:off x="4754880" y="1371600"/>
            <a:ext cx="41148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RL can learn to pick the best model given current conditions, yielding lower CRPS than fixed or random selection.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2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5943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Hyperparameters in RL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822960"/>
            <a:ext cx="50292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284B63"/>
                </a:solidFill>
              </a:rPr>
              <a:t>• Learning rate (α): step size for Q‑update; too high causes instability, too low slows learning.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Discount factor (γ): weighting of future rewards; higher values encourage long‑term planning.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Exploration rate (ε): probability of random actions; decays over time to exploit learned policy.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Neural network parameters (when using DQN): hidden units, layers, optimizer, batch size.</a:t>
            </a:r>
            <a:endParaRPr lang="en-US" sz="12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5669280" y="1097280"/>
          <a:ext cx="3200400" cy="210312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5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2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5943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Variants &amp; Extensions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822960"/>
            <a:ext cx="5303520" cy="3383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SARSA: on‑policy TD method; updates using Q(s′,a′) from the next action executed.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Deep Q Networks (DQN): uses neural networks to approximate Q values; includes experience replay and target networks.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Policy gradient &amp; actor–critic: learn a policy π_θ(a|s) directly and a value function V_ϕ(s); stable training with baseline.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5852160" y="1463040"/>
            <a:ext cx="548640" cy="548640"/>
          </a:xfrm>
          <a:prstGeom prst="rect">
            <a:avLst/>
          </a:prstGeom>
          <a:solidFill>
            <a:srgbClr val="F2F5F7"/>
          </a:solidFill>
          <a:ln w="12700">
            <a:solidFill>
              <a:srgbClr val="284B63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5852160" y="1463040"/>
            <a:ext cx="5486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0A2342"/>
                </a:solidFill>
              </a:rPr>
              <a:t>s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6583680" y="1280160"/>
            <a:ext cx="731520" cy="914400"/>
          </a:xfrm>
          <a:prstGeom prst="rect">
            <a:avLst/>
          </a:prstGeom>
          <a:solidFill>
            <a:srgbClr val="F2F5F7"/>
          </a:solidFill>
          <a:ln w="12700">
            <a:solidFill>
              <a:srgbClr val="284B63"/>
            </a:solidFill>
            <a:prstDash val="solid"/>
          </a:ln>
        </p:spPr>
        <p:txBody>
          <a:bodyPr/>
          <a:p/>
        </p:txBody>
      </p:sp>
      <p:sp>
        <p:nvSpPr>
          <p:cNvPr id="7" name="Shape 5"/>
          <p:cNvSpPr/>
          <p:nvPr/>
        </p:nvSpPr>
        <p:spPr>
          <a:xfrm>
            <a:off x="7498080" y="1280160"/>
            <a:ext cx="731520" cy="914400"/>
          </a:xfrm>
          <a:prstGeom prst="rect">
            <a:avLst/>
          </a:prstGeom>
          <a:solidFill>
            <a:srgbClr val="F2F5F7"/>
          </a:solidFill>
          <a:ln w="12700">
            <a:solidFill>
              <a:srgbClr val="284B63"/>
            </a:solidFill>
            <a:prstDash val="solid"/>
          </a:ln>
        </p:spPr>
        <p:txBody>
          <a:bodyPr/>
          <a:p/>
        </p:txBody>
      </p:sp>
      <p:sp>
        <p:nvSpPr>
          <p:cNvPr id="8" name="Shape 6"/>
          <p:cNvSpPr/>
          <p:nvPr/>
        </p:nvSpPr>
        <p:spPr>
          <a:xfrm>
            <a:off x="8595360" y="1463040"/>
            <a:ext cx="731520" cy="548640"/>
          </a:xfrm>
          <a:prstGeom prst="rect">
            <a:avLst/>
          </a:prstGeom>
          <a:solidFill>
            <a:srgbClr val="F2F5F7"/>
          </a:solidFill>
          <a:ln w="12700">
            <a:solidFill>
              <a:srgbClr val="284B63"/>
            </a:solidFill>
            <a:prstDash val="solid"/>
          </a:ln>
        </p:spPr>
        <p:txBody>
          <a:bodyPr/>
          <a:p/>
        </p:txBody>
      </p:sp>
      <p:sp>
        <p:nvSpPr>
          <p:cNvPr id="9" name="Shape 7"/>
          <p:cNvSpPr/>
          <p:nvPr/>
        </p:nvSpPr>
        <p:spPr>
          <a:xfrm>
            <a:off x="8595360" y="2011680"/>
            <a:ext cx="731520" cy="548640"/>
          </a:xfrm>
          <a:prstGeom prst="rect">
            <a:avLst/>
          </a:prstGeom>
          <a:solidFill>
            <a:srgbClr val="F2F5F7"/>
          </a:solidFill>
          <a:ln w="12700">
            <a:solidFill>
              <a:srgbClr val="284B63"/>
            </a:solidFill>
            <a:prstDash val="solid"/>
          </a:ln>
        </p:spPr>
        <p:txBody>
          <a:bodyPr/>
          <a:p/>
        </p:txBody>
      </p:sp>
      <p:sp>
        <p:nvSpPr>
          <p:cNvPr id="10" name="Text 8"/>
          <p:cNvSpPr/>
          <p:nvPr/>
        </p:nvSpPr>
        <p:spPr>
          <a:xfrm>
            <a:off x="8595360" y="118872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A2342"/>
                </a:solidFill>
              </a:rPr>
              <a:t>Q(s,a)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6400800" y="1645920"/>
            <a:ext cx="182880" cy="182880"/>
          </a:xfrm>
          <a:prstGeom prst="rightArrow">
            <a:avLst/>
          </a:prstGeom>
          <a:solidFill>
            <a:srgbClr val="3C6E71"/>
          </a:solidFill>
          <a:ln w="12700">
            <a:solidFill>
              <a:srgbClr val="3C6E71"/>
            </a:solidFill>
            <a:prstDash val="solid"/>
          </a:ln>
        </p:spPr>
        <p:txBody>
          <a:bodyPr/>
          <a:p/>
        </p:txBody>
      </p:sp>
      <p:sp>
        <p:nvSpPr>
          <p:cNvPr id="12" name="Shape 10"/>
          <p:cNvSpPr/>
          <p:nvPr/>
        </p:nvSpPr>
        <p:spPr>
          <a:xfrm>
            <a:off x="7315200" y="1645920"/>
            <a:ext cx="182880" cy="182880"/>
          </a:xfrm>
          <a:prstGeom prst="rightArrow">
            <a:avLst/>
          </a:prstGeom>
          <a:solidFill>
            <a:srgbClr val="3C6E71"/>
          </a:solidFill>
          <a:ln w="12700">
            <a:solidFill>
              <a:srgbClr val="3C6E71"/>
            </a:solidFill>
            <a:prstDash val="solid"/>
          </a:ln>
        </p:spPr>
        <p:txBody>
          <a:bodyPr/>
          <a:p/>
        </p:txBody>
      </p:sp>
      <p:sp>
        <p:nvSpPr>
          <p:cNvPr id="13" name="Shape 11"/>
          <p:cNvSpPr/>
          <p:nvPr/>
        </p:nvSpPr>
        <p:spPr>
          <a:xfrm>
            <a:off x="8229600" y="1554480"/>
            <a:ext cx="182880" cy="182880"/>
          </a:xfrm>
          <a:prstGeom prst="rightArrow">
            <a:avLst/>
          </a:prstGeom>
          <a:solidFill>
            <a:srgbClr val="3C6E71"/>
          </a:solidFill>
          <a:ln w="12700">
            <a:solidFill>
              <a:srgbClr val="3C6E71"/>
            </a:solidFill>
            <a:prstDash val="solid"/>
          </a:ln>
        </p:spPr>
        <p:txBody>
          <a:bodyPr/>
          <a:p/>
        </p:txBody>
      </p:sp>
      <p:sp>
        <p:nvSpPr>
          <p:cNvPr id="14" name="Text 1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5486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Outline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502920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1. Motivation &amp; recap of supervised methods</a:t>
            </a:r>
            <a:endParaRPr lang="en-US" sz="1200" dirty="0"/>
          </a:p>
          <a:p>
            <a:pPr indent="0" marL="0">
              <a:buNone/>
            </a:pP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2. RL basics: MDPs, value functions &amp; Q‑learning</a:t>
            </a:r>
            <a:endParaRPr lang="en-US" sz="1200" dirty="0"/>
          </a:p>
          <a:p>
            <a:pPr indent="0" marL="0">
              <a:buNone/>
            </a:pP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3. Simple weather forecasting case study</a:t>
            </a:r>
            <a:endParaRPr lang="en-US" sz="1200" dirty="0"/>
          </a:p>
          <a:p>
            <a:pPr indent="0" marL="0">
              <a:buNone/>
            </a:pP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4. Manual &amp; library implementations</a:t>
            </a:r>
            <a:endParaRPr lang="en-US" sz="1200" dirty="0"/>
          </a:p>
          <a:p>
            <a:pPr indent="0" marL="0">
              <a:buNone/>
            </a:pP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5. Comparisons, advantages &amp; challenges</a:t>
            </a:r>
            <a:endParaRPr lang="en-US" sz="1200" dirty="0"/>
          </a:p>
          <a:p>
            <a:pPr indent="0" marL="0">
              <a:buNone/>
            </a:pP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6. Applications, best practices &amp; summary</a:t>
            </a:r>
            <a:endParaRPr lang="en-US" sz="12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0720" y="9144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Applications Beyond Forecasting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822960"/>
            <a:ext cx="5486400" cy="3474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Irrigation &amp; water resource management: RL determines optimal irrigation schedule using forecast and soil moisture states.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Energy load balancing: RL optimises heating/cooling based on predicted temperatures and energy prices.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Disaster preparedness: RL helps decide when to issue warnings and allocate resources based on evolving forecasts.</a:t>
            </a:r>
            <a:endParaRPr lang="en-US" sz="12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5760720" y="1280160"/>
          <a:ext cx="3383280" cy="219456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5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2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Limitations &amp; Challenges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82296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Passive environment: forecasts do not affect future weather, so RL may not produce significant gains over supervised models.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Reward design is non‑trivial: inappropriate reward functions can lead to pathological behaviour or poor calibration.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Sample inefficiency: RL typically requires many interactions, whereas meteorological data are costly.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Explainability: RL policies can be opaque when using deep neural networks.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Best Practices &amp; Tips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822960"/>
            <a:ext cx="8229600" cy="3840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Start with simple environments and discrete actions before moving to high‑dimensional spaces.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Normalise inputs and reward scales to stabilise learning.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Use ε‑greedy or softmax exploration and anneal ε gradually.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Monitor performance using proper scoring rules and calibration diagnostics (reliability diagrams, PIT histograms).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Evaluate RL against strong supervised baselines to justify its added complexity.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Case Study Summary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82296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The RL agent operates in a two‑state Markov model. Rewards are +1 for correct prediction and −1 for incorrect.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After training, Q values favour “predict sun” in both states because high pressure tends to persist and low pressure often transitions back to high.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The average reward improves over episodes, illustrating the learning process.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However, because predictions do not alter weather, the RL policy reduces to selecting the most likely outcome, similar to a supervised classification model.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[1]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</a:t>
            </a:r>
            <a:pPr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2"/>
              </a:rPr>
              <a:t>[2]</a:t>
            </a:r>
            <a:endParaRPr lang="en-US" sz="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Real‑World RL in Climate &amp; Weather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822960"/>
            <a:ext cx="5303520" cy="3566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RAIN project: RL for parameterising sub‑grid processes in climate models (e.g. convection).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RL for dynamic model combination in meteorology: selects among different numerical models to minimise forecast error.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RL for resource allocation: controlling irrigation or energy systems based on forecasts and system dynamics.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6400800" y="1371600"/>
            <a:ext cx="2286000" cy="1828800"/>
          </a:xfrm>
          <a:prstGeom prst="cloud">
            <a:avLst/>
          </a:prstGeom>
          <a:solidFill>
            <a:srgbClr val="F2F5F7"/>
          </a:solidFill>
          <a:ln w="12700">
            <a:solidFill>
              <a:srgbClr val="284B63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6400800" y="2286000"/>
            <a:ext cx="22860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0A2342"/>
                </a:solidFill>
              </a:rPr>
              <a:t>RL in climate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Conclusion &amp; Summary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82296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RL provides a powerful framework for sequential decision‑making but is rarely necessary for pure weather forecasting because predictions do not influence the weather.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A simple case study demonstrated how an agent learns a policy via Q‑learning in a two‑state environment; the learned policy mirrors the most likely outcome.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RL can be valuable for model selection, resource management and other tasks where actions change subsequent states.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Combining supervised models with RL can yield adaptive systems when forecasts drive decisions.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[1]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</a:t>
            </a:r>
            <a:pPr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2"/>
              </a:rPr>
              <a:t>[2]</a:t>
            </a:r>
            <a:endParaRPr lang="en-US" sz="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Further Reading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731520"/>
            <a:ext cx="8229600" cy="4023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A2342"/>
                </a:solidFill>
              </a:rPr>
              <a:t>• Sutton, R.S. &amp; Barto, A.G. (2018). 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Reinforcement Learning: An Introduction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 – definitive RL textbook.
</a:t>
            </a:r>
            <a:pPr indent="0" marL="0">
              <a:buNone/>
            </a:pPr>
            <a:r>
              <a:rPr lang="en-US" sz="1200" b="1" dirty="0">
                <a:solidFill>
                  <a:srgbClr val="0A2342"/>
                </a:solidFill>
              </a:rPr>
              <a:t>• CS440/ECE448 Lecture 31: Markov Decision Problems (University of Illinois)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 – accessible notes on Q‑learning and Bellman equations.
</a:t>
            </a:r>
            <a:pPr indent="0" marL="0">
              <a:buNone/>
            </a:pPr>
            <a:r>
              <a:rPr lang="en-US" sz="1200" b="1" dirty="0">
                <a:solidFill>
                  <a:srgbClr val="0A2342"/>
                </a:solidFill>
              </a:rPr>
              <a:t>• Data Science Stack Exchange discussion: Can RL be applied to time series forecasting?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 – explains why RL is seldom beneficial for forecasting alone.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Research papers on RL in climate science (e.g. RAIN project) for advanced applications.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[1]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</a:t>
            </a:r>
            <a:pPr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2"/>
              </a:rPr>
              <a:t>[2]</a:t>
            </a:r>
            <a:endParaRPr lang="en-US" sz="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400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Discussion &amp; Questions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What potential applications of reinforcement learning can you envision in meteorology and climate services?</a:t>
            </a:r>
            <a:endParaRPr lang="en-US" sz="1200" dirty="0"/>
          </a:p>
          <a:p>
            <a:pPr indent="0" marL="0">
              <a:buNone/>
            </a:pP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How might we design rewards that encourage calibrated forecasts and useful actions?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400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Exploration Strategies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822960"/>
            <a:ext cx="5303520" cy="2926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ε‑greedy: select a random action with probability ε, otherwise choose the action with the highest Q value. This simple strategy injects exploration into deterministic policies.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Decaying ε: start with large ε to explore; gradually reduce ε as learning progresses to exploit learned policy.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Softmax/entropy: sample actions according to a Boltzmann distribution based on Q values or use an entropy term in the loss to encourage diverse choices.
</a:t>
            </a:r>
            <a:endParaRPr lang="en-US" sz="12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5943600" y="914400"/>
          <a:ext cx="2926080" cy="256032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5" name="Text 2"/>
          <p:cNvSpPr/>
          <p:nvPr/>
        </p:nvSpPr>
        <p:spPr>
          <a:xfrm>
            <a:off x="5943600" y="3566160"/>
            <a:ext cx="29260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i="1" dirty="0">
                <a:solidFill>
                  <a:srgbClr val="284B63"/>
                </a:solidFill>
              </a:rPr>
              <a:t>Epsilon decay over episodes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2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7772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Step‑by‑Step Q‑learning Update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5303520" cy="1463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Consider a single transition in our two‑state case study: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State s₀ = high pressure, action a = predict rain, reward r = +1, next state s′ = low pressure.
</a:t>
            </a:r>
            <a:pPr indent="0" marL="0">
              <a:buNone/>
            </a:pPr>
            <a:r>
              <a:rPr lang="en-US" sz="1200" i="1" dirty="0">
                <a:solidFill>
                  <a:srgbClr val="0A2342"/>
                </a:solidFill>
              </a:rPr>
              <a:t>Update rule: Q(s,a) ← Q(s,a) + α [ r + γ max_{a′} Q(s′,a′) − Q(s,a) ].</a:t>
            </a:r>
            <a:endParaRPr lang="en-US" sz="1200" dirty="0"/>
          </a:p>
        </p:txBody>
      </p:sp>
      <p:graphicFrame>
        <p:nvGraphicFramePr>
          <p:cNvPr id="30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943600" y="914400"/>
          <a:ext cx="2926080" cy="2286000"/>
        </p:xfrm>
        <a:graphic>
          <a:graphicData uri="http://schemas.openxmlformats.org/drawingml/2006/table">
            <a:tbl>
              <a:tblPr/>
              <a:tblGrid>
                <a:gridCol w="1645920"/>
                <a:gridCol w="1280160"/>
              </a:tblGrid>
              <a:tr h="326571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Parameter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4B63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Value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4B63"/>
                    </a:solidFill>
                  </a:tcPr>
                </a:tc>
              </a:tr>
              <a:tr h="326571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A2342"/>
                          </a:solidFill>
                        </a:rPr>
                        <a:t>Initial Q(s₀,a)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284B63"/>
                          </a:solidFill>
                        </a:rPr>
                        <a:t>0.00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</a:tr>
              <a:tr h="326571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A2342"/>
                          </a:solidFill>
                        </a:rPr>
                        <a:t>Reward r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284B63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</a:tr>
              <a:tr h="326571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A2342"/>
                          </a:solidFill>
                        </a:rPr>
                        <a:t>maxₐ Q(s′,a)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284B63"/>
                          </a:solidFill>
                        </a:rPr>
                        <a:t>0.00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</a:tr>
              <a:tr h="326571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A2342"/>
                          </a:solidFill>
                        </a:rPr>
                        <a:t>α (learning rate)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284B63"/>
                          </a:solidFill>
                        </a:rPr>
                        <a:t>0.1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</a:tr>
              <a:tr h="326571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A2342"/>
                          </a:solidFill>
                        </a:rPr>
                        <a:t>γ (discount)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284B63"/>
                          </a:solidFill>
                        </a:rPr>
                        <a:t>0.9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</a:tr>
              <a:tr h="326571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A2342"/>
                          </a:solidFill>
                        </a:rPr>
                        <a:t>Update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284B63"/>
                          </a:solidFill>
                        </a:rPr>
                        <a:t>0 + 0.1 × (1 + 0.9 × 0 − 0) = 0.10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</a:tr>
            </a:tbl>
          </a:graphicData>
        </a:graphic>
      </p:graphicFrame>
      <p:sp>
        <p:nvSpPr>
          <p:cNvPr id="5" name="Text 2"/>
          <p:cNvSpPr/>
          <p:nvPr/>
        </p:nvSpPr>
        <p:spPr>
          <a:xfrm>
            <a:off x="457200" y="2560320"/>
            <a:ext cx="530352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After one update Q(s₀,a) = 0.10. Repeated updates converge to the Q values seen in the case study.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Motivation &amp; Recap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530352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284B63"/>
                </a:solidFill>
              </a:rPr>
              <a:t>• While CNNs, RNNs and Transformers excel at predicting weather variables from past observations, they treat forecasting as a one‑off mapping from input to output.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Real‑world decisions (e.g. irrigation scheduling, energy load balancing) interact with forecasts over time.  Reinforcement learning (RL) provides a framework for sequential decision‑making under uncertainty.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In RL an agent learns by trial and error to maximize cumulative rewards, making it a natural complement to probabilistic forecasting models.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5577840" y="1005840"/>
            <a:ext cx="1828800" cy="1828800"/>
          </a:xfrm>
          <a:prstGeom prst="ellipse">
            <a:avLst/>
          </a:prstGeom>
          <a:solidFill>
            <a:srgbClr val="F2F5F7"/>
          </a:solidFill>
          <a:ln w="12700">
            <a:solidFill>
              <a:srgbClr val="3C6E71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5577840" y="219456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0A2342"/>
                </a:solidFill>
              </a:rPr>
              <a:t>Environment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5577840" y="3474720"/>
            <a:ext cx="1828800" cy="1828800"/>
          </a:xfrm>
          <a:prstGeom prst="ellipse">
            <a:avLst/>
          </a:prstGeom>
          <a:solidFill>
            <a:srgbClr val="F2F5F7"/>
          </a:solidFill>
          <a:ln w="12700">
            <a:solidFill>
              <a:srgbClr val="3C6E71"/>
            </a:solidFill>
            <a:prstDash val="solid"/>
          </a:ln>
        </p:spPr>
        <p:txBody>
          <a:bodyPr/>
          <a:p/>
        </p:txBody>
      </p:sp>
      <p:sp>
        <p:nvSpPr>
          <p:cNvPr id="7" name="Text 5"/>
          <p:cNvSpPr/>
          <p:nvPr/>
        </p:nvSpPr>
        <p:spPr>
          <a:xfrm>
            <a:off x="5577840" y="466344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0A2342"/>
                </a:solidFill>
              </a:rPr>
              <a:t>Agent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6949440" y="2011680"/>
            <a:ext cx="365760" cy="914400"/>
          </a:xfrm>
          <a:prstGeom prst="downArrow">
            <a:avLst/>
          </a:prstGeom>
          <a:solidFill>
            <a:srgbClr val="3C6E71"/>
          </a:solidFill>
          <a:ln w="12700">
            <a:solidFill>
              <a:srgbClr val="3C6E71"/>
            </a:solidFill>
            <a:prstDash val="solid"/>
          </a:ln>
        </p:spPr>
        <p:txBody>
          <a:bodyPr/>
          <a:p/>
        </p:txBody>
      </p:sp>
      <p:sp>
        <p:nvSpPr>
          <p:cNvPr id="9" name="Shape 7"/>
          <p:cNvSpPr/>
          <p:nvPr/>
        </p:nvSpPr>
        <p:spPr>
          <a:xfrm>
            <a:off x="6035040" y="3474720"/>
            <a:ext cx="365760" cy="914400"/>
          </a:xfrm>
          <a:prstGeom prst="upArrow">
            <a:avLst/>
          </a:prstGeom>
          <a:solidFill>
            <a:srgbClr val="3C6E71"/>
          </a:solidFill>
          <a:ln w="12700">
            <a:solidFill>
              <a:srgbClr val="3C6E71"/>
            </a:solidFill>
            <a:prstDash val="solid"/>
          </a:ln>
        </p:spPr>
        <p:txBody>
          <a:bodyPr/>
          <a:p/>
        </p:txBody>
      </p:sp>
      <p:sp>
        <p:nvSpPr>
          <p:cNvPr id="10" name="Text 8"/>
          <p:cNvSpPr/>
          <p:nvPr/>
        </p:nvSpPr>
        <p:spPr>
          <a:xfrm>
            <a:off x="5303520" y="2286000"/>
            <a:ext cx="1371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state &amp;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reward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7680960" y="338328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action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686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Actor–Critic &amp; Entropy Regularization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822960"/>
            <a:ext cx="5486400" cy="3017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Actor–critic methods learn separate networks: an "actor" mapping states to action probabilities and a "critic" estimating value functions.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Entropy bonus: to encourage exploration, modern algorithms (e.g. PPO) add an entropy term to the reward or loss. High entropy early in training promotes diverse actions; as learning progresses, entropy decays and the policy becomes more deterministic.
</a:t>
            </a:r>
            <a:pPr indent="0" marL="0">
              <a:buNone/>
            </a:pPr>
            <a:r>
              <a:rPr lang="en-US" sz="1200" i="1" dirty="0">
                <a:solidFill>
                  <a:srgbClr val="0A2342"/>
                </a:solidFill>
              </a:rPr>
              <a:t>Loss function example: L = −E_t [hat{R}_t cdot log pi_θ(a_t|s_t) + β · H(pi_θ(·|s_t))] where H(π) is the policy entropy and β controls exploration.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6675120" y="914400"/>
            <a:ext cx="1280160" cy="548640"/>
          </a:xfrm>
          <a:prstGeom prst="rect">
            <a:avLst/>
          </a:prstGeom>
          <a:solidFill>
            <a:srgbClr val="F2F5F7"/>
          </a:solidFill>
          <a:ln w="12700">
            <a:solidFill>
              <a:srgbClr val="284B63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6675120" y="914400"/>
            <a:ext cx="12801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A2342"/>
                </a:solidFill>
              </a:rPr>
              <a:t>Critic</a:t>
            </a:r>
            <a:endParaRPr lang="en-US" sz="1000" dirty="0"/>
          </a:p>
          <a:p>
            <a:pPr algn="ctr" indent="0" marL="0">
              <a:buNone/>
            </a:pPr>
            <a:r>
              <a:rPr lang="en-US" sz="1000" dirty="0">
                <a:solidFill>
                  <a:srgbClr val="0A2342"/>
                </a:solidFill>
              </a:rPr>
              <a:t>Value</a:t>
            </a:r>
            <a:endParaRPr lang="en-US" sz="1000" dirty="0"/>
          </a:p>
        </p:txBody>
      </p:sp>
      <p:sp>
        <p:nvSpPr>
          <p:cNvPr id="6" name="Shape 4"/>
          <p:cNvSpPr/>
          <p:nvPr/>
        </p:nvSpPr>
        <p:spPr>
          <a:xfrm>
            <a:off x="6675120" y="1828800"/>
            <a:ext cx="1280160" cy="548640"/>
          </a:xfrm>
          <a:prstGeom prst="rect">
            <a:avLst/>
          </a:prstGeom>
          <a:solidFill>
            <a:srgbClr val="F2F5F7"/>
          </a:solidFill>
          <a:ln w="12700">
            <a:solidFill>
              <a:srgbClr val="284B63"/>
            </a:solidFill>
            <a:prstDash val="solid"/>
          </a:ln>
        </p:spPr>
        <p:txBody>
          <a:bodyPr/>
          <a:p/>
        </p:txBody>
      </p:sp>
      <p:sp>
        <p:nvSpPr>
          <p:cNvPr id="7" name="Text 5"/>
          <p:cNvSpPr/>
          <p:nvPr/>
        </p:nvSpPr>
        <p:spPr>
          <a:xfrm>
            <a:off x="6675120" y="1828800"/>
            <a:ext cx="12801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A2342"/>
                </a:solidFill>
              </a:rPr>
              <a:t>Actor</a:t>
            </a:r>
            <a:endParaRPr lang="en-US" sz="1000" dirty="0"/>
          </a:p>
          <a:p>
            <a:pPr algn="ctr" indent="0" marL="0">
              <a:buNone/>
            </a:pPr>
            <a:r>
              <a:rPr lang="en-US" sz="1000" dirty="0">
                <a:solidFill>
                  <a:srgbClr val="0A2342"/>
                </a:solidFill>
              </a:rPr>
              <a:t>Policy</a:t>
            </a:r>
            <a:endParaRPr lang="en-US" sz="1000" dirty="0"/>
          </a:p>
        </p:txBody>
      </p:sp>
      <p:sp>
        <p:nvSpPr>
          <p:cNvPr id="8" name="Shape 6"/>
          <p:cNvSpPr/>
          <p:nvPr/>
        </p:nvSpPr>
        <p:spPr>
          <a:xfrm rot="5400000">
            <a:off x="7315200" y="1463040"/>
            <a:ext cx="0" cy="365760"/>
          </a:xfrm>
          <a:prstGeom prst="line">
            <a:avLst/>
          </a:prstGeom>
          <a:noFill/>
          <a:ln w="12700">
            <a:solidFill>
              <a:srgbClr val="284B63"/>
            </a:solidFill>
            <a:prstDash val="solid"/>
          </a:ln>
        </p:spPr>
        <p:txBody>
          <a:bodyPr/>
          <a:p/>
        </p:txBody>
      </p:sp>
      <p:sp>
        <p:nvSpPr>
          <p:cNvPr id="9" name="Text 7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Key components of RL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5029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A2342"/>
                </a:solidFill>
              </a:rPr>
              <a:t>Environment: 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The world described by states and transition dynamics (e.g. atmospheric pressure regimes).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1463040"/>
            <a:ext cx="5029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A2342"/>
                </a:solidFill>
              </a:rPr>
              <a:t>Agent: 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Learner/decision maker that observes states, takes actions (predicts weather) and receives rewards.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2011680"/>
            <a:ext cx="5029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A2342"/>
                </a:solidFill>
              </a:rPr>
              <a:t>State: 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Summary of past information used to make decisions (e.g. “high” or “low” pressure).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457200" y="2560320"/>
            <a:ext cx="5029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A2342"/>
                </a:solidFill>
              </a:rPr>
              <a:t>Action: 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Choice made by the agent (e.g. predict sunshine or rain).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57200" y="3108960"/>
            <a:ext cx="5029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A2342"/>
                </a:solidFill>
              </a:rPr>
              <a:t>Reward: 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Numerical feedback indicating quality of action (e.g. +1 for correct forecast, −1 otherwise).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5943600" y="1280160"/>
            <a:ext cx="1097280" cy="731520"/>
          </a:xfrm>
          <a:prstGeom prst="roundRect">
            <a:avLst/>
          </a:prstGeom>
          <a:solidFill>
            <a:srgbClr val="F2F5F7"/>
          </a:solidFill>
          <a:ln w="12700">
            <a:solidFill>
              <a:srgbClr val="3C6E71"/>
            </a:solidFill>
            <a:prstDash val="solid"/>
          </a:ln>
        </p:spPr>
        <p:txBody>
          <a:bodyPr/>
          <a:p/>
        </p:txBody>
      </p:sp>
      <p:sp>
        <p:nvSpPr>
          <p:cNvPr id="9" name="Text 7"/>
          <p:cNvSpPr/>
          <p:nvPr/>
        </p:nvSpPr>
        <p:spPr>
          <a:xfrm>
            <a:off x="5943600" y="1280160"/>
            <a:ext cx="109728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0A2342"/>
                </a:solidFill>
              </a:rPr>
              <a:t>High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5943600" y="2560320"/>
            <a:ext cx="1097280" cy="731520"/>
          </a:xfrm>
          <a:prstGeom prst="roundRect">
            <a:avLst/>
          </a:prstGeom>
          <a:solidFill>
            <a:srgbClr val="F2F5F7"/>
          </a:solidFill>
          <a:ln w="12700">
            <a:solidFill>
              <a:srgbClr val="3C6E71"/>
            </a:solidFill>
            <a:prstDash val="solid"/>
          </a:ln>
        </p:spPr>
        <p:txBody>
          <a:bodyPr/>
          <a:p/>
        </p:txBody>
      </p:sp>
      <p:sp>
        <p:nvSpPr>
          <p:cNvPr id="11" name="Text 9"/>
          <p:cNvSpPr/>
          <p:nvPr/>
        </p:nvSpPr>
        <p:spPr>
          <a:xfrm>
            <a:off x="5943600" y="2560320"/>
            <a:ext cx="109728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0A2342"/>
                </a:solidFill>
              </a:rPr>
              <a:t>Low</a:t>
            </a:r>
            <a:endParaRPr lang="en-US" sz="1200" dirty="0"/>
          </a:p>
        </p:txBody>
      </p:sp>
      <p:sp>
        <p:nvSpPr>
          <p:cNvPr id="12" name="Shape 10"/>
          <p:cNvSpPr/>
          <p:nvPr/>
        </p:nvSpPr>
        <p:spPr>
          <a:xfrm>
            <a:off x="6400800" y="1920240"/>
            <a:ext cx="274320" cy="640080"/>
          </a:xfrm>
          <a:prstGeom prst="downArrow">
            <a:avLst/>
          </a:prstGeom>
          <a:solidFill>
            <a:srgbClr val="3C6E71"/>
          </a:solidFill>
          <a:ln w="12700">
            <a:solidFill>
              <a:srgbClr val="3C6E71"/>
            </a:solidFill>
            <a:prstDash val="solid"/>
          </a:ln>
        </p:spPr>
        <p:txBody>
          <a:bodyPr/>
          <a:p/>
        </p:txBody>
      </p:sp>
      <p:sp>
        <p:nvSpPr>
          <p:cNvPr id="13" name="Shape 11"/>
          <p:cNvSpPr/>
          <p:nvPr/>
        </p:nvSpPr>
        <p:spPr>
          <a:xfrm>
            <a:off x="5760720" y="2468880"/>
            <a:ext cx="274320" cy="640080"/>
          </a:xfrm>
          <a:prstGeom prst="upArrow">
            <a:avLst/>
          </a:prstGeom>
          <a:solidFill>
            <a:srgbClr val="3C6E71"/>
          </a:solidFill>
          <a:ln w="12700">
            <a:solidFill>
              <a:srgbClr val="3C6E71"/>
            </a:solidFill>
            <a:prstDash val="solid"/>
          </a:ln>
        </p:spPr>
        <p:txBody>
          <a:bodyPr/>
          <a:p/>
        </p:txBody>
      </p:sp>
      <p:sp>
        <p:nvSpPr>
          <p:cNvPr id="14" name="Text 12"/>
          <p:cNvSpPr/>
          <p:nvPr/>
        </p:nvSpPr>
        <p:spPr>
          <a:xfrm>
            <a:off x="6675120" y="2011680"/>
            <a:ext cx="6400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0.3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5394960" y="3017520"/>
            <a:ext cx="7315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0.4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5760720" y="3383280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i="1" dirty="0">
                <a:solidFill>
                  <a:srgbClr val="284B63"/>
                </a:solidFill>
              </a:rPr>
              <a:t>Transitions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MDP &amp; Value Functions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5303520" cy="3291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284B63"/>
                </a:solidFill>
              </a:rPr>
              <a:t>• A Markov Decision Process (MDP) consists of states S, actions A, a transition function P(s′|s,a) and a reward function R(s).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The value function U(s) measures the expected return when starting in state s and following the optimal policy. It satisfies the Bellman equation:
</a:t>
            </a:r>
            <a:pPr indent="0" marL="0">
              <a:buNone/>
            </a:pPr>
            <a:r>
              <a:rPr lang="en-US" sz="1200" i="1" dirty="0">
                <a:solidFill>
                  <a:srgbClr val="0A2342"/>
                </a:solidFill>
              </a:rPr>
              <a:t>U(s) = R(s) + γ max_a ∑_{s′} P(s′|s,a) U(s′)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The action‑value function Q(s,a) separates the choice of action from the state value. When using Q values we choose actions via π(s) = argmax_a Q(s,a).</a:t>
            </a:r>
            <a:endParaRPr lang="en-US" sz="1200" dirty="0"/>
          </a:p>
        </p:txBody>
      </p:sp>
      <p:graphicFrame>
        <p:nvGraphicFramePr>
          <p:cNvPr id="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669280" y="1188720"/>
          <a:ext cx="3200400" cy="1097280"/>
        </p:xfrm>
        <a:graphic>
          <a:graphicData uri="http://schemas.openxmlformats.org/drawingml/2006/table">
            <a:tbl>
              <a:tblPr/>
              <a:tblGrid>
                <a:gridCol w="914400"/>
                <a:gridCol w="2286000"/>
              </a:tblGrid>
              <a:tr h="36576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Function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4B63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Definition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4B63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A2342"/>
                          </a:solidFill>
                        </a:rPr>
                        <a:t>U(s)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284B63"/>
                          </a:solidFill>
                        </a:rPr>
                        <a:t>Expected return starting at s under optimal policy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A2342"/>
                          </a:solidFill>
                        </a:rPr>
                        <a:t>Q(s,a)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284B63"/>
                          </a:solidFill>
                        </a:rPr>
                        <a:t>Expected return starting at s taking action a then optimal thereafter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</a:tr>
            </a:tbl>
          </a:graphicData>
        </a:graphic>
      </p:graphicFrame>
      <p:sp>
        <p:nvSpPr>
          <p:cNvPr id="5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[1]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</a:t>
            </a:r>
            <a:pPr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2"/>
              </a:rPr>
              <a:t>[2]</a:t>
            </a:r>
            <a:endParaRPr lang="en-US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Q‑Learning: Update Rule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5760720" cy="3108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284B63"/>
                </a:solidFill>
              </a:rPr>
              <a:t>• Initialize Q(s,a) arbitrarily and repeat for each step: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Observe current state s and select an action a (ε‑greedy).
</a:t>
            </a:r>
            <a:pPr indent="0" marL="0">
              <a:buNone/>
            </a:pPr>
            <a:r>
              <a:rPr lang="en-US" sz="1200" i="1" dirty="0">
                <a:solidFill>
                  <a:srgbClr val="0A2342"/>
                </a:solidFill>
              </a:rPr>
              <a:t>• Receive reward r and next state s′; set Q(s,a) ← Q(s,a) + α [ r + γ max_{a′} Q(s′,a′) − Q(s,a) ].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Update s ← s′ and continue. The learning rate α ∈ (0,1) controls the step size; γ ∈ (0,1) discounts future rewards.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6126480" y="1828800"/>
            <a:ext cx="2560320" cy="914400"/>
          </a:xfrm>
          <a:prstGeom prst="roundRect">
            <a:avLst/>
          </a:prstGeom>
          <a:solidFill>
            <a:srgbClr val="F2F5F7"/>
          </a:solidFill>
          <a:ln w="12700">
            <a:solidFill>
              <a:srgbClr val="3C6E71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6126480" y="1920240"/>
            <a:ext cx="256032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0A2342"/>
                </a:solidFill>
              </a:rPr>
              <a:t>Q(s,a) ← Q(s,a) + α [ r + γ max_{a′} Q(s′,a′) − Q(s,a) ]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Q‑Learning Pseudocode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822960"/>
            <a:ext cx="5943600" cy="3291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Initialize Q(s,a) = 0 for all states s and actions a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for each episode: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choose initial state s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repeat until termination: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choose action a using ε‑greedy policy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take action a, observe reward r and next state s′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Q(s,a) ← Q(s,a) + α [ r + γ max_{a′} Q(s′,a′) − Q(s,a) ]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set s ← s′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Case Study: Weather RL Example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731520"/>
            <a:ext cx="4754880" cy="3108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284B63"/>
                </a:solidFill>
              </a:rPr>
              <a:t>• States: two pressure regimes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   – s=0: High pressure (tends to be sunny).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   – s=1: Low pressure (tends to be rainy).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Actions: predict Sunshine (a=0) or Rain (a=1).
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• Transition probabilities:</a:t>
            </a:r>
            <a:endParaRPr lang="en-US" sz="1200" dirty="0"/>
          </a:p>
        </p:txBody>
      </p:sp>
      <p:graphicFrame>
        <p:nvGraphicFramePr>
          <p:cNvPr id="9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486400" y="1097280"/>
          <a:ext cx="3200400" cy="91440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</a:tblGrid>
              <a:tr h="3048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State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4B63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Pr(Next=High)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4B63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Pr(Next=Low)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4B6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A2342"/>
                          </a:solidFill>
                        </a:rPr>
                        <a:t>High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284B63"/>
                          </a:solidFill>
                        </a:rPr>
                        <a:t>0.7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284B63"/>
                          </a:solidFill>
                        </a:rPr>
                        <a:t>0.3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A2342"/>
                          </a:solidFill>
                        </a:rPr>
                        <a:t>Low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284B63"/>
                          </a:solidFill>
                        </a:rPr>
                        <a:t>0.4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284B63"/>
                          </a:solidFill>
                        </a:rPr>
                        <a:t>0.6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</a:tr>
            </a:tbl>
          </a:graphicData>
        </a:graphic>
      </p:graphicFrame>
      <p:sp>
        <p:nvSpPr>
          <p:cNvPr id="5" name="Text 2"/>
          <p:cNvSpPr/>
          <p:nvPr/>
        </p:nvSpPr>
        <p:spPr>
          <a:xfrm>
            <a:off x="5486400" y="2194560"/>
            <a:ext cx="3200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A2342"/>
                </a:solidFill>
              </a:rPr>
              <a:t>Reward: 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 +1 if action equals next state, −1 otherwise.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5943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Learned Q‑Table &amp; Policy</a:t>
            </a:r>
            <a:endParaRPr lang="en-US" sz="2400" dirty="0"/>
          </a:p>
        </p:txBody>
      </p:sp>
      <p:graphicFrame>
        <p:nvGraphicFramePr>
          <p:cNvPr id="10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914400"/>
          <a:ext cx="4572000" cy="1097280"/>
        </p:xfrm>
        <a:graphic>
          <a:graphicData uri="http://schemas.openxmlformats.org/drawingml/2006/table">
            <a:tbl>
              <a:tblPr/>
              <a:tblGrid>
                <a:gridCol w="1188720"/>
                <a:gridCol w="1188720"/>
                <a:gridCol w="1188720"/>
                <a:gridCol w="1188720"/>
              </a:tblGrid>
              <a:tr h="36576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State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4B63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Predict</a:t>
                      </a:r>
                      <a:endParaRPr lang="en-US" sz="1200" dirty="0"/>
                    </a:p>
                    <a:p>
                      <a:pPr algn="ctr"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Sun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4B63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Predict</a:t>
                      </a:r>
                      <a:endParaRPr lang="en-US" sz="1200" dirty="0"/>
                    </a:p>
                    <a:p>
                      <a:pPr algn="ctr"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Rain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4B63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Best Action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4B63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A2342"/>
                          </a:solidFill>
                        </a:rPr>
                        <a:t>High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284B63"/>
                          </a:solidFill>
                        </a:rPr>
                        <a:t>1.81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284B63"/>
                          </a:solidFill>
                        </a:rPr>
                        <a:t>0.50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b="1" dirty="0">
                          <a:solidFill>
                            <a:srgbClr val="3C6E71"/>
                          </a:solidFill>
                        </a:rPr>
                        <a:t>Sun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A2342"/>
                          </a:solidFill>
                        </a:rPr>
                        <a:t>Low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284B63"/>
                          </a:solidFill>
                        </a:rPr>
                        <a:t>0.77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284B63"/>
                          </a:solidFill>
                        </a:rPr>
                        <a:t>0.24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b="1" dirty="0">
                          <a:solidFill>
                            <a:srgbClr val="3C6E71"/>
                          </a:solidFill>
                        </a:rPr>
                        <a:t>Sun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4B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</a:tr>
            </a:tbl>
          </a:graphicData>
        </a:graphic>
      </p:graphicFrame>
      <p:sp>
        <p:nvSpPr>
          <p:cNvPr id="4" name="Text 1"/>
          <p:cNvSpPr/>
          <p:nvPr/>
        </p:nvSpPr>
        <p:spPr>
          <a:xfrm>
            <a:off x="457200" y="2194560"/>
            <a:ext cx="4572000" cy="21945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The learned Q‑table suggests predicting sunshine in both high and low pressure regimes because the transition probabilities favour returning to high pressure.
</a:t>
            </a:r>
            <a:pPr indent="0" marL="0">
              <a:buNone/>
            </a:pPr>
            <a:r>
              <a:rPr lang="en-US" sz="1200" b="1" dirty="0">
                <a:solidFill>
                  <a:srgbClr val="0A2342"/>
                </a:solidFill>
              </a:rPr>
              <a:t>Policy π(s): </a:t>
            </a:r>
            <a:pPr indent="0" marL="0">
              <a:buNone/>
            </a:pPr>
            <a:r>
              <a:rPr lang="en-US" sz="1200" dirty="0">
                <a:solidFill>
                  <a:srgbClr val="284B63"/>
                </a:solidFill>
              </a:rPr>
              <a:t>select the action with the highest Q value in each state.</a:t>
            </a:r>
            <a:endParaRPr lang="en-US" sz="1200" dirty="0"/>
          </a:p>
        </p:txBody>
      </p:sp>
      <p:graphicFrame>
        <p:nvGraphicFramePr>
          <p:cNvPr id="5" name="Chart 0" descr=""/>
          <p:cNvGraphicFramePr/>
          <p:nvPr/>
        </p:nvGraphicFramePr>
        <p:xfrm>
          <a:off x="5486400" y="1097280"/>
          <a:ext cx="3200400" cy="201168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6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2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2025-08-13T08:50:38Z</dcterms:created>
  <dcterms:modified xsi:type="dcterms:W3CDTF">2025-08-13T08:50:38Z</dcterms:modified>
</cp:coreProperties>
</file>