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84" r:id="rId5"/>
    <p:sldId id="260" r:id="rId6"/>
    <p:sldId id="261" r:id="rId7"/>
    <p:sldId id="264" r:id="rId8"/>
    <p:sldId id="265" r:id="rId9"/>
    <p:sldId id="283" r:id="rId10"/>
    <p:sldId id="270" r:id="rId11"/>
    <p:sldId id="271" r:id="rId12"/>
    <p:sldId id="275" r:id="rId13"/>
    <p:sldId id="277" r:id="rId14"/>
    <p:sldId id="278" r:id="rId15"/>
    <p:sldId id="280" r:id="rId16"/>
    <p:sldId id="281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49"/>
    <a:srgbClr val="00427A"/>
    <a:srgbClr val="00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2"/>
    <p:restoredTop sz="94724"/>
  </p:normalViewPr>
  <p:slideViewPr>
    <p:cSldViewPr snapToGrid="0">
      <p:cViewPr varScale="1">
        <p:scale>
          <a:sx n="170" d="100"/>
          <a:sy n="170" d="100"/>
        </p:scale>
        <p:origin x="2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6 October 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2410"/>
            <a:ext cx="4921049" cy="30235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DEDBC2-BC30-A9CA-49BA-CCA6F9CEB8A7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Andrew Parnell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33CFB9-3CD0-7249-3875-4CDCC326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04C136-FB56-3E5C-714E-C7C45145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9" y="251012"/>
            <a:ext cx="12188821" cy="6859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7DC5C-07B9-1D3E-E60F-4C4449E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38B3-4A13-4988-0617-30422C75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rgbClr val="00959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AE34A2-289C-9C29-7331-CFD9F1AE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1060256"/>
            <a:ext cx="6336026" cy="3668564"/>
          </a:xfrm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6 October 2025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BF4638-05BC-68BF-F886-C5874806A86A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Presentation</a:t>
            </a:r>
            <a:r>
              <a:rPr lang="en-GB" sz="3200" b="0" dirty="0">
                <a:solidFill>
                  <a:schemeClr val="bg1"/>
                </a:solidFill>
              </a:rPr>
              <a:t> subtitle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FE3EDE-25F4-E49F-B1D6-86A03CE1B128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rgbClr val="00427A"/>
                </a:solidFill>
              </a:rPr>
              <a:t>Presentation</a:t>
            </a:r>
            <a:r>
              <a:rPr lang="en-GB" sz="3200" b="0" dirty="0">
                <a:solidFill>
                  <a:srgbClr val="00427A"/>
                </a:solidFill>
              </a:rPr>
              <a:t> subtitle</a:t>
            </a:r>
            <a:endParaRPr lang="en-US" sz="3200" b="0" dirty="0">
              <a:solidFill>
                <a:srgbClr val="00427A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6 October 2025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919C1-44F1-12A8-FEF4-FAD54BCB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1344-4D35-F145-B477-F6239A2130EE}" type="datetime3">
              <a:rPr lang="en-IE" smtClean="0"/>
              <a:t>6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563B-497A-31DF-3662-C17ACF7D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A09E1-70FE-9852-483A-38FAC966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6900-CA2A-2D43-9641-C5C0DD2D22D3}" type="datetime3">
              <a:rPr lang="en-IE" smtClean="0"/>
              <a:t>6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CDAEB-ECE1-93D0-4968-B0F78E22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A910-F8E0-D541-83F2-2CFD6E718762}" type="datetime3">
              <a:rPr lang="en-IE" smtClean="0"/>
              <a:t>6 October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C9051-66F9-6E83-2AFF-2DEEFE39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B59-D3F3-5B43-BDD1-6C7B7CFD2AA6}" type="datetime3">
              <a:rPr lang="en-IE" smtClean="0"/>
              <a:t>6 October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2D247-1B5B-5B1D-21E6-0237F292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DCF-3644-8C44-AE36-2C59F897E125}" type="datetime3">
              <a:rPr lang="en-IE" smtClean="0"/>
              <a:t>6 October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105-7039-1C6D-7FC1-89C7ACEF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834860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9D1A-B681-480B-51E4-53A88191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2D11B-86E8-4721-E4FB-781C5E6FA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18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B28D5F-B017-3B47-9775-DA319F6143FF}" type="datetime3">
              <a:rPr lang="en-IE" smtClean="0"/>
              <a:t>6 October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Andrew Parnell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0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5.png"/><Relationship Id="rId21" Type="http://schemas.openxmlformats.org/officeDocument/2006/relationships/image" Target="../media/image31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4.png"/><Relationship Id="rId16" Type="http://schemas.openxmlformats.org/officeDocument/2006/relationships/image" Target="../media/image2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Class 3: Training a Simple Neural Network by Hand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Epoch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Forward pass completed with initialized weights.</a:t>
            </a:r>
          </a:p>
          <a:p>
            <a:r>
              <a:rPr dirty="0"/>
              <a:t>Loss computed from output prediction.</a:t>
            </a:r>
          </a:p>
          <a:p>
            <a:r>
              <a:rPr dirty="0"/>
              <a:t>Backward pass adjusted weights toward target.</a:t>
            </a:r>
          </a:p>
          <a:p>
            <a:r>
              <a:rPr dirty="0"/>
              <a:t>Epoch 1 results in noticeable parameter changes.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393E1-7D58-1AFF-A718-BFDEAE37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Epoch 2 – Forward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Run forward pass with updated weights.</a:t>
            </a:r>
          </a:p>
          <a:p>
            <a:r>
              <a:rPr dirty="0"/>
              <a:t>Compute new hidden activations and output.</a:t>
            </a:r>
          </a:p>
          <a:p>
            <a:r>
              <a:rPr dirty="0"/>
              <a:t>Expect output closer to target = 1.</a:t>
            </a:r>
          </a:p>
          <a:p>
            <a:r>
              <a:rPr dirty="0" err="1"/>
              <a:t>ReLU</a:t>
            </a:r>
            <a:r>
              <a:rPr dirty="0"/>
              <a:t> and Sigmoid continue to </a:t>
            </a:r>
            <a:r>
              <a:rPr lang="en-IE" dirty="0"/>
              <a:t>change</a:t>
            </a:r>
            <a:r>
              <a:rPr dirty="0"/>
              <a:t> values.</a:t>
            </a:r>
            <a:endParaRPr lang="en-IE" dirty="0"/>
          </a:p>
          <a:p>
            <a:r>
              <a:rPr lang="en-IE" dirty="0">
                <a:solidFill>
                  <a:srgbClr val="009749"/>
                </a:solidFill>
              </a:rPr>
              <a:t>Go through epoch 2 on the board.</a:t>
            </a:r>
            <a:endParaRPr dirty="0">
              <a:solidFill>
                <a:srgbClr val="00974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6B4C2-EA69-BED9-D394-29C8ADA1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Epoch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Output moved closer to 1.</a:t>
            </a:r>
          </a:p>
          <a:p>
            <a:r>
              <a:rPr dirty="0"/>
              <a:t>Loss dropped compared to Epoch 1.</a:t>
            </a:r>
          </a:p>
          <a:p>
            <a:r>
              <a:rPr dirty="0"/>
              <a:t>Learning rate was effective.</a:t>
            </a:r>
          </a:p>
          <a:p>
            <a:r>
              <a:rPr dirty="0"/>
              <a:t>Track all parameter values again.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7F5F1-4A8F-4E77-13FB-749F18DB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Compare Epochs – Learning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Usually we display outputs of loss function over epochs</a:t>
            </a:r>
            <a:endParaRPr dirty="0"/>
          </a:p>
          <a:p>
            <a:r>
              <a:rPr lang="en-IE" dirty="0"/>
              <a:t>Can also s</a:t>
            </a:r>
            <a:r>
              <a:rPr dirty="0"/>
              <a:t>how weight evolution side-by-side.</a:t>
            </a:r>
          </a:p>
          <a:p>
            <a:r>
              <a:rPr lang="en-IE" dirty="0"/>
              <a:t>B</a:t>
            </a:r>
            <a:r>
              <a:rPr dirty="0" err="1"/>
              <a:t>iggest</a:t>
            </a:r>
            <a:r>
              <a:rPr dirty="0"/>
              <a:t> changes </a:t>
            </a:r>
            <a:r>
              <a:rPr lang="en-IE" dirty="0"/>
              <a:t>usually </a:t>
            </a:r>
            <a:r>
              <a:rPr dirty="0"/>
              <a:t>in early epochs.</a:t>
            </a:r>
          </a:p>
          <a:p>
            <a:r>
              <a:rPr dirty="0"/>
              <a:t>Later epochs just refine the pattern.</a:t>
            </a:r>
            <a:endParaRPr lang="en-IE" dirty="0"/>
          </a:p>
          <a:p>
            <a:r>
              <a:rPr lang="en-IE" dirty="0"/>
              <a:t>(</a:t>
            </a:r>
            <a:r>
              <a:rPr lang="en-IE" dirty="0" err="1"/>
              <a:t>wandb</a:t>
            </a:r>
            <a:r>
              <a:rPr lang="en-IE" dirty="0"/>
              <a:t> package useful for monitoring runs)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46D8C-6F76-A797-6356-EC6C4978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– What the Network Learned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/>
                  <a:t>Hidden neuron 1 became active for [1,0,1].</a:t>
                </a:r>
              </a:p>
              <a:p>
                <a:r>
                  <a:rPr lang="en-IE" dirty="0"/>
                  <a:t>Its weights increased to drive output up.</a:t>
                </a:r>
              </a:p>
              <a:p>
                <a:r>
                  <a:rPr lang="en-IE" dirty="0"/>
                  <a:t>Output weights were tuned to emphasize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E" dirty="0"/>
                  <a:t>.</a:t>
                </a:r>
              </a:p>
              <a:p>
                <a:r>
                  <a:rPr lang="en-IE" dirty="0"/>
                  <a:t>Biases adjusted to support activation.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6E8C7-BF5E-A6CB-7923-6D53DB1B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Mistakes (By Hand and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Forgetting to apply bias before activation.</a:t>
            </a:r>
          </a:p>
          <a:p>
            <a:r>
              <a:rPr dirty="0"/>
              <a:t>Mislabeling the sign of gradient updates.</a:t>
            </a:r>
          </a:p>
          <a:p>
            <a:r>
              <a:rPr dirty="0"/>
              <a:t>Applying activation at wrong stage.</a:t>
            </a:r>
          </a:p>
          <a:p>
            <a:r>
              <a:rPr dirty="0" err="1"/>
              <a:t>ReLU</a:t>
            </a:r>
            <a:r>
              <a:rPr dirty="0"/>
              <a:t> 'zero-out' not handled correctly.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E7DBF-4153-BEE3-68B1-9CEB810B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Practice 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Change input: try [0,1,1] or [1,1,1].</a:t>
            </a:r>
          </a:p>
          <a:p>
            <a:r>
              <a:rPr dirty="0"/>
              <a:t>Try </a:t>
            </a:r>
            <a:r>
              <a:rPr lang="en-IE" dirty="0"/>
              <a:t>other </a:t>
            </a:r>
            <a:r>
              <a:rPr dirty="0"/>
              <a:t>initial weights and compare convergence.</a:t>
            </a:r>
          </a:p>
          <a:p>
            <a:r>
              <a:rPr dirty="0"/>
              <a:t>Use two training examples</a:t>
            </a:r>
            <a:r>
              <a:rPr lang="en-IE" dirty="0"/>
              <a:t>.</a:t>
            </a:r>
            <a:endParaRPr dirty="0"/>
          </a:p>
          <a:p>
            <a:r>
              <a:rPr dirty="0"/>
              <a:t>Try tanh activation instead of </a:t>
            </a:r>
            <a:r>
              <a:rPr dirty="0" err="1"/>
              <a:t>ReLU</a:t>
            </a:r>
            <a:r>
              <a:rPr dirty="0"/>
              <a:t>.</a:t>
            </a:r>
            <a:endParaRPr lang="en-IE" dirty="0"/>
          </a:p>
          <a:p>
            <a:r>
              <a:rPr lang="en-IE" dirty="0"/>
              <a:t>A simpler version to this (with derivatives given) will be on the exam!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CFDDB-24B9-85F1-A0D0-1D0BB45C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3C7-E02A-F443-93FF-99B0D1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495C-38DD-F9F0-478E-D16C6E4C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It’s a lot of work (and fiddly calculation) to go through a full forward and backward pass of even a simple NN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 the calculations though are pretty straightforward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Easy to make small mistakes. Marks given for process not accuracy</a:t>
            </a:r>
          </a:p>
        </p:txBody>
      </p:sp>
    </p:spTree>
    <p:extLst>
      <p:ext uri="{BB962C8B-B14F-4D97-AF65-F5344CB8AC3E}">
        <p14:creationId xmlns:p14="http://schemas.microsoft.com/office/powerpoint/2010/main" val="290237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a Neural Network by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Today's goal: understand how </a:t>
            </a:r>
            <a:r>
              <a:rPr lang="en-IE" dirty="0"/>
              <a:t>NNs</a:t>
            </a:r>
            <a:r>
              <a:rPr dirty="0"/>
              <a:t> learn.</a:t>
            </a:r>
          </a:p>
          <a:p>
            <a:r>
              <a:rPr lang="en-IE" dirty="0"/>
              <a:t>Walk</a:t>
            </a:r>
            <a:r>
              <a:rPr dirty="0"/>
              <a:t> through forward and backward passes.</a:t>
            </a:r>
          </a:p>
          <a:p>
            <a:r>
              <a:rPr lang="en-IE" dirty="0"/>
              <a:t>Update</a:t>
            </a:r>
            <a:r>
              <a:rPr dirty="0"/>
              <a:t> weights over a few steps (epochs).</a:t>
            </a:r>
          </a:p>
          <a:p>
            <a:r>
              <a:rPr dirty="0"/>
              <a:t>Manual learning = strong intuition for automation later.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4A7B5-2849-0FF8-EBC6-7C0C1D19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dirty="0"/>
              <a:t>The Network Structure</a:t>
            </a:r>
            <a:r>
              <a:rPr lang="en-IE" dirty="0"/>
              <a:t> 3-2-1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2648" y="2584058"/>
                <a:ext cx="4621553" cy="3159018"/>
              </a:xfrm>
            </p:spPr>
            <p:txBody>
              <a:bodyPr>
                <a:normAutofit/>
              </a:bodyPr>
              <a:lstStyle/>
              <a:p>
                <a:r>
                  <a:rPr lang="en-IE" sz="1800" dirty="0"/>
                  <a:t>3 inputs: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sz="1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sz="1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ar-AE" sz="1800" dirty="0"/>
              </a:p>
              <a:p>
                <a:r>
                  <a:rPr lang="en-IE" sz="1800" dirty="0"/>
                  <a:t>1 hidden layer: 2 neurons with </a:t>
                </a:r>
                <a:r>
                  <a:rPr lang="en-IE" sz="1800" dirty="0" err="1"/>
                  <a:t>ReLU</a:t>
                </a:r>
                <a:r>
                  <a:rPr lang="en-IE" sz="1800" dirty="0"/>
                  <a:t> activations</a:t>
                </a:r>
              </a:p>
              <a:p>
                <a:r>
                  <a:rPr lang="en-IE" sz="1800" dirty="0"/>
                  <a:t>1 output with Sigmoid activation</a:t>
                </a:r>
              </a:p>
              <a:p>
                <a:r>
                  <a:rPr lang="en-IE" sz="1800" dirty="0"/>
                  <a:t>Integer weights and biases for simplicity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8" y="2584058"/>
                <a:ext cx="4621553" cy="3159018"/>
              </a:xfrm>
              <a:blipFill>
                <a:blip r:embed="rId2"/>
                <a:stretch>
                  <a:fillRect l="-822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FE7F82-BEBB-4A74-830C-B8FAAB2B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6529661-EACA-F8E1-D297-775A3CA6387B}"/>
                  </a:ext>
                </a:extLst>
              </p:cNvPr>
              <p:cNvSpPr/>
              <p:nvPr/>
            </p:nvSpPr>
            <p:spPr>
              <a:xfrm>
                <a:off x="5412658" y="1609983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6529661-EACA-F8E1-D297-775A3CA63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58" y="1609983"/>
                <a:ext cx="678426" cy="67842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6C8CFEE-D74F-618C-CCBD-E80C54727F58}"/>
                  </a:ext>
                </a:extLst>
              </p:cNvPr>
              <p:cNvSpPr/>
              <p:nvPr/>
            </p:nvSpPr>
            <p:spPr>
              <a:xfrm>
                <a:off x="5412658" y="3244596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6C8CFEE-D74F-618C-CCBD-E80C54727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58" y="3244596"/>
                <a:ext cx="678426" cy="67842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0483349-6794-896E-71F9-E2D068D8DC89}"/>
                  </a:ext>
                </a:extLst>
              </p:cNvPr>
              <p:cNvSpPr/>
              <p:nvPr/>
            </p:nvSpPr>
            <p:spPr>
              <a:xfrm>
                <a:off x="5417574" y="4879209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0483349-6794-896E-71F9-E2D068D8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74" y="4879209"/>
                <a:ext cx="678426" cy="67842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FC066B0-539A-C2D2-8AF9-5352CC891137}"/>
                  </a:ext>
                </a:extLst>
              </p:cNvPr>
              <p:cNvSpPr/>
              <p:nvPr/>
            </p:nvSpPr>
            <p:spPr>
              <a:xfrm>
                <a:off x="7920036" y="2381815"/>
                <a:ext cx="678426" cy="678426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FC066B0-539A-C2D2-8AF9-5352CC8911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36" y="2381815"/>
                <a:ext cx="678426" cy="67842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7D0E2BB-23B9-3AEF-E23C-B4116AD0F8EF}"/>
                  </a:ext>
                </a:extLst>
              </p:cNvPr>
              <p:cNvSpPr/>
              <p:nvPr/>
            </p:nvSpPr>
            <p:spPr>
              <a:xfrm>
                <a:off x="7920036" y="4107378"/>
                <a:ext cx="678426" cy="678426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7D0E2BB-23B9-3AEF-E23C-B4116AD0F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36" y="4107378"/>
                <a:ext cx="678426" cy="67842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34C29A4-E4D2-2D0F-C032-17B106035790}"/>
                  </a:ext>
                </a:extLst>
              </p:cNvPr>
              <p:cNvSpPr/>
              <p:nvPr/>
            </p:nvSpPr>
            <p:spPr>
              <a:xfrm>
                <a:off x="10756642" y="3244596"/>
                <a:ext cx="678426" cy="67842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34C29A4-E4D2-2D0F-C032-17B1060357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642" y="3244596"/>
                <a:ext cx="678426" cy="67842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00714E-A20A-B882-0CB9-E2C0DFFCFBA0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6091084" y="1949196"/>
            <a:ext cx="1928305" cy="531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4B8808-4657-06CE-9B11-5B43B77FA9F4}"/>
              </a:ext>
            </a:extLst>
          </p:cNvPr>
          <p:cNvCxnSpPr>
            <a:cxnSpLocks/>
            <a:stCxn id="4" idx="6"/>
            <a:endCxn id="9" idx="1"/>
          </p:cNvCxnSpPr>
          <p:nvPr/>
        </p:nvCxnSpPr>
        <p:spPr>
          <a:xfrm>
            <a:off x="6091084" y="1949196"/>
            <a:ext cx="1928305" cy="2257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455B7-5304-9109-307E-B4CC1A788C0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6091084" y="2721028"/>
            <a:ext cx="1828952" cy="862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61320E-9684-04DC-3012-E2A02A5FFB15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091084" y="3583809"/>
            <a:ext cx="1828952" cy="86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6826A2-FA81-CEBC-9165-D2B3CFDBDBC5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6096000" y="2960888"/>
            <a:ext cx="1923389" cy="2257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85F0D0-B15B-1DAC-B872-1AD71274AA11}"/>
              </a:ext>
            </a:extLst>
          </p:cNvPr>
          <p:cNvCxnSpPr>
            <a:cxnSpLocks/>
            <a:stCxn id="6" idx="6"/>
            <a:endCxn id="9" idx="3"/>
          </p:cNvCxnSpPr>
          <p:nvPr/>
        </p:nvCxnSpPr>
        <p:spPr>
          <a:xfrm flipV="1">
            <a:off x="6096000" y="4686451"/>
            <a:ext cx="1923389" cy="531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997357-9325-BA12-7A24-A26B258F8ABA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8598462" y="2721028"/>
            <a:ext cx="2257533" cy="622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09F932-9C30-BC6A-D4B7-63DC2625659A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8598462" y="3823669"/>
            <a:ext cx="2257533" cy="622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80FC32-94ED-B9AF-B625-E855D072C2A4}"/>
                  </a:ext>
                </a:extLst>
              </p:cNvPr>
              <p:cNvSpPr txBox="1"/>
              <p:nvPr/>
            </p:nvSpPr>
            <p:spPr>
              <a:xfrm>
                <a:off x="10225548" y="4062200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80FC32-94ED-B9AF-B625-E855D072C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548" y="4062200"/>
                <a:ext cx="1779639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936336-335B-586F-2483-10977CE03ECD}"/>
                  </a:ext>
                </a:extLst>
              </p:cNvPr>
              <p:cNvSpPr txBox="1"/>
              <p:nvPr/>
            </p:nvSpPr>
            <p:spPr>
              <a:xfrm>
                <a:off x="7436236" y="4954772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936336-335B-586F-2483-10977CE03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236" y="4954772"/>
                <a:ext cx="177963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F6E41D0-EE0C-ED3C-E67D-6E28EBE49129}"/>
                  </a:ext>
                </a:extLst>
              </p:cNvPr>
              <p:cNvSpPr txBox="1"/>
              <p:nvPr/>
            </p:nvSpPr>
            <p:spPr>
              <a:xfrm>
                <a:off x="7436235" y="1899276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F6E41D0-EE0C-ED3C-E67D-6E28EBE49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235" y="1899276"/>
                <a:ext cx="1779639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2D46-41F7-C24B-8D15-AF127CC2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00427A"/>
          </a:solidFill>
          <a:ln w="174625" cmpd="thinThick">
            <a:solidFill>
              <a:srgbClr val="009749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Now with weights!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C9BE8-9256-FA26-5E9B-5DE8D97E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D4B1013-FAA4-F262-DA8D-8B39355AE185}"/>
                  </a:ext>
                </a:extLst>
              </p:cNvPr>
              <p:cNvSpPr/>
              <p:nvPr/>
            </p:nvSpPr>
            <p:spPr>
              <a:xfrm>
                <a:off x="4267200" y="1455174"/>
                <a:ext cx="678426" cy="678426"/>
              </a:xfrm>
              <a:prstGeom prst="ellipse">
                <a:avLst/>
              </a:prstGeom>
              <a:solidFill>
                <a:srgbClr val="00427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D4B1013-FAA4-F262-DA8D-8B39355AE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455174"/>
                <a:ext cx="678426" cy="67842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A359A13-A0B7-6D4B-3EA9-8A0B3E517707}"/>
                  </a:ext>
                </a:extLst>
              </p:cNvPr>
              <p:cNvSpPr/>
              <p:nvPr/>
            </p:nvSpPr>
            <p:spPr>
              <a:xfrm>
                <a:off x="4267200" y="3089787"/>
                <a:ext cx="678426" cy="678426"/>
              </a:xfrm>
              <a:prstGeom prst="ellipse">
                <a:avLst/>
              </a:prstGeom>
              <a:solidFill>
                <a:srgbClr val="00427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A359A13-A0B7-6D4B-3EA9-8A0B3E517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089787"/>
                <a:ext cx="678426" cy="67842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D3DBCE7-2CA7-F0BB-D058-74D9218E2064}"/>
                  </a:ext>
                </a:extLst>
              </p:cNvPr>
              <p:cNvSpPr/>
              <p:nvPr/>
            </p:nvSpPr>
            <p:spPr>
              <a:xfrm>
                <a:off x="4272116" y="4724400"/>
                <a:ext cx="678426" cy="678426"/>
              </a:xfrm>
              <a:prstGeom prst="ellipse">
                <a:avLst/>
              </a:prstGeom>
              <a:solidFill>
                <a:srgbClr val="00427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D3DBCE7-2CA7-F0BB-D058-74D9218E2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16" y="4724400"/>
                <a:ext cx="678426" cy="67842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4FBD487-E16E-F4CA-E137-8517812259D0}"/>
                  </a:ext>
                </a:extLst>
              </p:cNvPr>
              <p:cNvSpPr/>
              <p:nvPr/>
            </p:nvSpPr>
            <p:spPr>
              <a:xfrm>
                <a:off x="6774578" y="2227006"/>
                <a:ext cx="678426" cy="678426"/>
              </a:xfrm>
              <a:prstGeom prst="ellipse">
                <a:avLst/>
              </a:prstGeom>
              <a:solidFill>
                <a:srgbClr val="0097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4FBD487-E16E-F4CA-E137-851781225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578" y="2227006"/>
                <a:ext cx="678426" cy="67842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4B4E8D7-EEB8-328E-4227-96BB97D3970B}"/>
                  </a:ext>
                </a:extLst>
              </p:cNvPr>
              <p:cNvSpPr/>
              <p:nvPr/>
            </p:nvSpPr>
            <p:spPr>
              <a:xfrm>
                <a:off x="6774578" y="3952569"/>
                <a:ext cx="678426" cy="678426"/>
              </a:xfrm>
              <a:prstGeom prst="ellipse">
                <a:avLst/>
              </a:prstGeom>
              <a:solidFill>
                <a:srgbClr val="0097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4B4E8D7-EEB8-328E-4227-96BB97D39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578" y="3952569"/>
                <a:ext cx="678426" cy="67842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BFDC2D-1900-BB4F-B97F-FA8A6F1F30C4}"/>
                  </a:ext>
                </a:extLst>
              </p:cNvPr>
              <p:cNvSpPr/>
              <p:nvPr/>
            </p:nvSpPr>
            <p:spPr>
              <a:xfrm>
                <a:off x="9611184" y="3089787"/>
                <a:ext cx="678426" cy="678426"/>
              </a:xfrm>
              <a:prstGeom prst="ellipse">
                <a:avLst/>
              </a:prstGeom>
              <a:solidFill>
                <a:srgbClr val="00959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BFDC2D-1900-BB4F-B97F-FA8A6F1F3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184" y="3089787"/>
                <a:ext cx="678426" cy="67842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82AF5D-98A2-4408-DF78-682C9477B930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4945626" y="1794387"/>
            <a:ext cx="1928305" cy="531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787A29-74E7-12D0-B624-D8B903F52468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4945626" y="1794387"/>
            <a:ext cx="1928305" cy="2257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E30D6C-9640-E2DC-6C0F-EA135E5D227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945626" y="2566219"/>
            <a:ext cx="1828952" cy="862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1302E9-4A18-96C9-B02E-75B542819E1C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945626" y="3429000"/>
            <a:ext cx="1828952" cy="86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2924FA-3508-43C5-ACB4-2716514AB93C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4950542" y="2806079"/>
            <a:ext cx="1923389" cy="2257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10518E-0EE1-6D94-9224-965EB7523CE8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4950542" y="4531642"/>
            <a:ext cx="1923389" cy="531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202B42-C6FE-BF2D-7608-00529F1E693F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7453004" y="2566219"/>
            <a:ext cx="2257533" cy="622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58A064-EEE9-6247-AB87-64B161C7FD2E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7453004" y="3668860"/>
            <a:ext cx="2257533" cy="622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FABD1A-C576-7E12-8982-229B847FD72A}"/>
                  </a:ext>
                </a:extLst>
              </p:cNvPr>
              <p:cNvSpPr txBox="1"/>
              <p:nvPr/>
            </p:nvSpPr>
            <p:spPr>
              <a:xfrm>
                <a:off x="5535333" y="1648769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FABD1A-C576-7E12-8982-229B847FD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333" y="1648769"/>
                <a:ext cx="9438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07C069-1168-CEC2-FFB5-1F8720C00DEF}"/>
                  </a:ext>
                </a:extLst>
              </p:cNvPr>
              <p:cNvSpPr txBox="1"/>
              <p:nvPr/>
            </p:nvSpPr>
            <p:spPr>
              <a:xfrm>
                <a:off x="5289983" y="2163719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07C069-1168-CEC2-FFB5-1F8720C00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983" y="2163719"/>
                <a:ext cx="9438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4626CB-8743-E5DF-9825-28B3CC3F21BA}"/>
                  </a:ext>
                </a:extLst>
              </p:cNvPr>
              <p:cNvSpPr txBox="1"/>
              <p:nvPr/>
            </p:nvSpPr>
            <p:spPr>
              <a:xfrm>
                <a:off x="5019520" y="2755072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4626CB-8743-E5DF-9825-28B3CC3F2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520" y="2755072"/>
                <a:ext cx="9438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FDA7C5C-F493-48B9-7EF3-12A7EFDDB59E}"/>
                  </a:ext>
                </a:extLst>
              </p:cNvPr>
              <p:cNvSpPr txBox="1"/>
              <p:nvPr/>
            </p:nvSpPr>
            <p:spPr>
              <a:xfrm>
                <a:off x="5202920" y="3321452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FDA7C5C-F493-48B9-7EF3-12A7EFDDB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920" y="3321452"/>
                <a:ext cx="9438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A19EFA-AEDC-0EE6-B554-50DA5FADE1C9}"/>
                  </a:ext>
                </a:extLst>
              </p:cNvPr>
              <p:cNvSpPr txBox="1"/>
              <p:nvPr/>
            </p:nvSpPr>
            <p:spPr>
              <a:xfrm>
                <a:off x="4965881" y="3995380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A19EFA-AEDC-0EE6-B554-50DA5FADE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81" y="3995380"/>
                <a:ext cx="9438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1BF668-805A-9A88-E91A-6C7D992DFD88}"/>
                  </a:ext>
                </a:extLst>
              </p:cNvPr>
              <p:cNvSpPr txBox="1"/>
              <p:nvPr/>
            </p:nvSpPr>
            <p:spPr>
              <a:xfrm>
                <a:off x="5644535" y="4342789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1BF668-805A-9A88-E91A-6C7D992DF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535" y="4342789"/>
                <a:ext cx="94389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64DAA7-68B5-CFE0-7948-3EE119F5F462}"/>
                  </a:ext>
                </a:extLst>
              </p:cNvPr>
              <p:cNvSpPr txBox="1"/>
              <p:nvPr/>
            </p:nvSpPr>
            <p:spPr>
              <a:xfrm>
                <a:off x="6748493" y="2909104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64DAA7-68B5-CFE0-7948-3EE119F5F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493" y="2909104"/>
                <a:ext cx="94389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E4EF14-D158-3A36-7884-9728C3B7670D}"/>
                  </a:ext>
                </a:extLst>
              </p:cNvPr>
              <p:cNvSpPr txBox="1"/>
              <p:nvPr/>
            </p:nvSpPr>
            <p:spPr>
              <a:xfrm>
                <a:off x="6795425" y="3562144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E4EF14-D158-3A36-7884-9728C3B76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25" y="3562144"/>
                <a:ext cx="94389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D7EE7FB-2624-28A9-7C59-343DAAD9A060}"/>
                  </a:ext>
                </a:extLst>
              </p:cNvPr>
              <p:cNvSpPr txBox="1"/>
              <p:nvPr/>
            </p:nvSpPr>
            <p:spPr>
              <a:xfrm>
                <a:off x="8117120" y="2436747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D7EE7FB-2624-28A9-7C59-343DAAD9A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120" y="2436747"/>
                <a:ext cx="94389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7A0B9E-5A41-D0D0-5495-A680562E458C}"/>
                  </a:ext>
                </a:extLst>
              </p:cNvPr>
              <p:cNvSpPr txBox="1"/>
              <p:nvPr/>
            </p:nvSpPr>
            <p:spPr>
              <a:xfrm>
                <a:off x="8117120" y="3519326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7A0B9E-5A41-D0D0-5495-A680562E4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120" y="3519326"/>
                <a:ext cx="94389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0FA8107-47D9-020A-C400-9C0C2B624C3C}"/>
                  </a:ext>
                </a:extLst>
              </p:cNvPr>
              <p:cNvSpPr txBox="1"/>
              <p:nvPr/>
            </p:nvSpPr>
            <p:spPr>
              <a:xfrm>
                <a:off x="9611184" y="2590091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0FA8107-47D9-020A-C400-9C0C2B624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184" y="2590091"/>
                <a:ext cx="94389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997271-1B81-3E86-3B8C-86CD78E95A87}"/>
                  </a:ext>
                </a:extLst>
              </p:cNvPr>
              <p:cNvSpPr txBox="1"/>
              <p:nvPr/>
            </p:nvSpPr>
            <p:spPr>
              <a:xfrm>
                <a:off x="9061017" y="3905554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E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E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E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997271-1B81-3E86-3B8C-86CD78E95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017" y="3905554"/>
                <a:ext cx="177963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825C372-7F90-354F-1E39-5D4997E92EDF}"/>
                  </a:ext>
                </a:extLst>
              </p:cNvPr>
              <p:cNvSpPr txBox="1"/>
              <p:nvPr/>
            </p:nvSpPr>
            <p:spPr>
              <a:xfrm>
                <a:off x="6319281" y="4879051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825C372-7F90-354F-1E39-5D4997E92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281" y="4879051"/>
                <a:ext cx="177963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ABAEC19-3C90-ED8C-722C-DADDD3428969}"/>
                  </a:ext>
                </a:extLst>
              </p:cNvPr>
              <p:cNvSpPr txBox="1"/>
              <p:nvPr/>
            </p:nvSpPr>
            <p:spPr>
              <a:xfrm>
                <a:off x="6337481" y="1689807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ABAEC19-3C90-ED8C-722C-DADDD3428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481" y="1689807"/>
                <a:ext cx="1779639" cy="369332"/>
              </a:xfrm>
              <a:prstGeom prst="rect">
                <a:avLst/>
              </a:prstGeom>
              <a:blipFill>
                <a:blip r:embed="rId2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6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and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One input vector: [1, 0, 1]</a:t>
            </a:r>
          </a:p>
          <a:p>
            <a:r>
              <a:rPr dirty="0"/>
              <a:t>Target output (label): 1</a:t>
            </a:r>
            <a:endParaRPr lang="en-IE" dirty="0"/>
          </a:p>
          <a:p>
            <a:r>
              <a:rPr lang="en-IE" dirty="0"/>
              <a:t>So this is a classification model</a:t>
            </a:r>
            <a:endParaRPr dirty="0"/>
          </a:p>
          <a:p>
            <a:r>
              <a:rPr dirty="0"/>
              <a:t>Goal: network output should approach 1 over time</a:t>
            </a:r>
            <a:endParaRPr lang="en-IE" dirty="0"/>
          </a:p>
          <a:p>
            <a:r>
              <a:rPr lang="en-IE" dirty="0">
                <a:solidFill>
                  <a:srgbClr val="009749"/>
                </a:solidFill>
              </a:rPr>
              <a:t>On the board: for given weights and biases compute the forward pass</a:t>
            </a:r>
            <a:endParaRPr dirty="0">
              <a:solidFill>
                <a:srgbClr val="00974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6FC88-4B9D-21B7-515D-3E84B3DB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Initialize Weights and Biases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Start with all weights </a:t>
            </a:r>
            <a:r>
              <a:rPr lang="en-IE" dirty="0"/>
              <a:t>small, but helpful if they’re non-zero.</a:t>
            </a:r>
          </a:p>
          <a:p>
            <a:r>
              <a:rPr dirty="0"/>
              <a:t>All biases = 0</a:t>
            </a:r>
            <a:r>
              <a:rPr lang="en-IE" dirty="0"/>
              <a:t>.</a:t>
            </a:r>
            <a:endParaRPr dirty="0"/>
          </a:p>
          <a:p>
            <a:r>
              <a:rPr dirty="0"/>
              <a:t>Will update over training using error signal</a:t>
            </a:r>
            <a:r>
              <a:rPr lang="en-IE" dirty="0"/>
              <a:t>.</a:t>
            </a:r>
            <a:endParaRPr dirty="0"/>
          </a:p>
          <a:p>
            <a:r>
              <a:rPr dirty="0"/>
              <a:t>Small integers make learning interpretable</a:t>
            </a:r>
            <a:r>
              <a:rPr lang="en-IE" dirty="0"/>
              <a:t>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99D9B7B-51BD-492B-90EC-739EE70DCFA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IE" dirty="0"/>
                  <a:t>Hidden layer weights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E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E" dirty="0"/>
              </a:p>
              <a:p>
                <a:r>
                  <a:rPr lang="en-IE" dirty="0"/>
                  <a:t>Hidden biases: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E" dirty="0"/>
                  <a:t> = [0, 0]</a:t>
                </a:r>
              </a:p>
              <a:p>
                <a:r>
                  <a:rPr lang="en-IE" dirty="0"/>
                  <a:t>Output weights: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E" dirty="0"/>
                  <a:t> = [1, -1]</a:t>
                </a:r>
              </a:p>
              <a:p>
                <a:r>
                  <a:rPr lang="en-IE" dirty="0"/>
                  <a:t>Output bias: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E" dirty="0"/>
                  <a:t>  = 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99D9B7B-51BD-492B-90EC-739EE70DC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A0FD5-2F11-7737-394A-3FC436F6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Compute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E" dirty="0"/>
                  <a:t>Use Binary Cross-Entropy: </a:t>
                </a:r>
                <a:endParaRPr lang="en-I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24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E" sz="2400" i="1" dirty="0" smtClean="0">
                          <a:latin typeface="Cambria Math" panose="02040503050406030204" pitchFamily="18" charset="0"/>
                        </a:rPr>
                        <m:t> = −[</m:t>
                      </m:r>
                      <m:r>
                        <a:rPr lang="en-IE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E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 sz="2400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IE" sz="240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ar-AE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 sz="2400" i="1" dirty="0">
                          <a:latin typeface="Cambria Math" panose="02040503050406030204" pitchFamily="18" charset="0"/>
                        </a:rPr>
                        <m:t>) + (1−</m:t>
                      </m:r>
                      <m:r>
                        <a:rPr lang="ar-AE" sz="2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ar-AE" sz="24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IE" sz="2400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IE" sz="2400" i="1" dirty="0">
                          <a:latin typeface="Cambria Math" panose="02040503050406030204" pitchFamily="18" charset="0"/>
                        </a:rPr>
                        <m:t>⁡(1 −</m:t>
                      </m:r>
                      <m:acc>
                        <m:accPr>
                          <m:chr m:val="̂"/>
                          <m:ctrlPr>
                            <a:rPr lang="ar-AE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 sz="2400" i="1" dirty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ar-AE" sz="2400" dirty="0"/>
              </a:p>
              <a:p>
                <a:r>
                  <a:rPr lang="en-IE" dirty="0"/>
                  <a:t>Compare network output to target label.</a:t>
                </a:r>
              </a:p>
              <a:p>
                <a:r>
                  <a:rPr lang="en-IE" dirty="0"/>
                  <a:t>Loss is high if output far from target.</a:t>
                </a:r>
              </a:p>
              <a:p>
                <a:r>
                  <a:rPr lang="en-IE" dirty="0"/>
                  <a:t>Loss tells us how ‘wrong’ the current weights and biases are.</a:t>
                </a:r>
              </a:p>
              <a:p>
                <a:r>
                  <a:rPr lang="cy-GB" dirty="0"/>
                  <a:t>Loss is high → backpropagation needed.</a:t>
                </a:r>
              </a:p>
              <a:p>
                <a:r>
                  <a:rPr lang="cy-GB" dirty="0"/>
                  <a:t>We will now update weights.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5" t="-23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81A75-4C57-AB65-0665-1516060D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B4C510-3EE8-51A7-7951-2E669D0F7532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y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Now perform </a:t>
            </a:r>
            <a:r>
              <a:rPr lang="en-IE" dirty="0" err="1"/>
              <a:t>ba</a:t>
            </a:r>
            <a:r>
              <a:rPr dirty="0" err="1"/>
              <a:t>ckpropagation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Compute error at the output layer.</a:t>
            </a:r>
          </a:p>
          <a:p>
            <a:r>
              <a:rPr dirty="0"/>
              <a:t>Adjust output weights to reduce the error.</a:t>
            </a:r>
          </a:p>
          <a:p>
            <a:r>
              <a:rPr dirty="0"/>
              <a:t>Propagate error backward to hidden layer.</a:t>
            </a:r>
          </a:p>
          <a:p>
            <a:r>
              <a:rPr dirty="0"/>
              <a:t>Weights are updated to reduce future errors.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CBD1D-2B62-76C5-3E79-43A22F49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1DDD3-A497-319C-C5EA-CBF2F66D8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EB35-771B-A3E4-44B3-D3BFB7E1A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Overall algorithm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1FC48-C9ED-EB6D-32DB-DD72A142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932469" cy="4149290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  <a:defRPr sz="1400">
                <a:latin typeface="Courier New"/>
              </a:defRPr>
            </a:pPr>
            <a:r>
              <a:rPr lang="cy-GB" sz="1600" b="1" dirty="0"/>
              <a:t>Initialize</a:t>
            </a:r>
            <a:r>
              <a:rPr lang="cy-GB" sz="1600" dirty="0"/>
              <a:t> all weights and biases (e.g., to 0 or small integers).</a:t>
            </a:r>
            <a:br>
              <a:rPr lang="cy-GB" sz="1600" dirty="0"/>
            </a:br>
            <a:r>
              <a:rPr lang="cy-GB" sz="1600" dirty="0"/>
              <a:t>2. For each epoch:</a:t>
            </a:r>
            <a:br>
              <a:rPr lang="cy-GB" sz="1600" dirty="0"/>
            </a:br>
            <a:r>
              <a:rPr lang="cy-GB" sz="1600" dirty="0"/>
              <a:t>   a. </a:t>
            </a:r>
            <a:r>
              <a:rPr lang="cy-GB" sz="1600" b="1" dirty="0"/>
              <a:t>Forward pass:</a:t>
            </a:r>
            <a:br>
              <a:rPr lang="cy-GB" sz="1600" dirty="0"/>
            </a:br>
            <a:r>
              <a:rPr lang="cy-GB" sz="1600" dirty="0"/>
              <a:t>      i.  Compute hidden layer pre-activations: z₁ = w₁·x + b₁, z₂ = w₂·x + b₂</a:t>
            </a:r>
            <a:br>
              <a:rPr lang="cy-GB" sz="1600" dirty="0"/>
            </a:br>
            <a:r>
              <a:rPr lang="cy-GB" sz="1600" dirty="0"/>
              <a:t>      ii. Apply ReLU activation: h₁ = ReLU(z₁), h₂ = ReLU(z₂)</a:t>
            </a:r>
            <a:br>
              <a:rPr lang="cy-GB" sz="1600" dirty="0"/>
            </a:br>
            <a:r>
              <a:rPr lang="cy-GB" sz="1600" dirty="0"/>
              <a:t>      iii. Compute output layer input: zₒ = wₒ·h + bₒ</a:t>
            </a:r>
            <a:br>
              <a:rPr lang="cy-GB" sz="1600" dirty="0"/>
            </a:br>
            <a:r>
              <a:rPr lang="cy-GB" sz="1600" dirty="0"/>
              <a:t>      iv. Apply Sigmoid activation to get prediction: ŷ = </a:t>
            </a:r>
            <a:r>
              <a:rPr lang="el-GR" sz="1600" dirty="0"/>
              <a:t>σ(</a:t>
            </a:r>
            <a:r>
              <a:rPr lang="cy-GB" sz="1600" dirty="0"/>
              <a:t>zₒ)</a:t>
            </a:r>
            <a:br>
              <a:rPr lang="cy-GB" sz="1600" dirty="0"/>
            </a:br>
            <a:r>
              <a:rPr lang="cy-GB" sz="1600" dirty="0"/>
              <a:t>   b. </a:t>
            </a:r>
            <a:r>
              <a:rPr lang="cy-GB" sz="1600" b="1" dirty="0"/>
              <a:t>Compute Loss:</a:t>
            </a:r>
            <a:br>
              <a:rPr lang="cy-GB" sz="1600" b="1" dirty="0"/>
            </a:br>
            <a:r>
              <a:rPr lang="cy-GB" sz="1600" dirty="0"/>
              <a:t>      i.  Use Binary Cross-Entropy: L = -[y·log(ŷ) + (1−y)·log(1−ŷ)]</a:t>
            </a:r>
            <a:br>
              <a:rPr lang="cy-GB" sz="1600" dirty="0"/>
            </a:br>
            <a:r>
              <a:rPr lang="cy-GB" sz="1600" dirty="0"/>
              <a:t>   c. </a:t>
            </a:r>
            <a:r>
              <a:rPr lang="cy-GB" sz="1600" b="1" dirty="0"/>
              <a:t>Backward pass:</a:t>
            </a:r>
            <a:br>
              <a:rPr lang="cy-GB" sz="1600" dirty="0"/>
            </a:br>
            <a:r>
              <a:rPr lang="cy-GB" sz="1600" dirty="0"/>
              <a:t>      i.  Compute gradient of loss with respect to output weights</a:t>
            </a:r>
            <a:br>
              <a:rPr lang="cy-GB" sz="1600" dirty="0"/>
            </a:br>
            <a:r>
              <a:rPr lang="cy-GB" sz="1600" dirty="0"/>
              <a:t>      ii. Backpropagate error to hidden weights only if ReLU &gt; 0</a:t>
            </a:r>
            <a:br>
              <a:rPr lang="cy-GB" sz="1600" dirty="0"/>
            </a:br>
            <a:r>
              <a:rPr lang="cy-GB" sz="1600" dirty="0"/>
              <a:t>   d. </a:t>
            </a:r>
            <a:r>
              <a:rPr lang="cy-GB" sz="1600" b="1" dirty="0"/>
              <a:t>Update parameters:</a:t>
            </a:r>
            <a:br>
              <a:rPr lang="cy-GB" sz="1600" dirty="0"/>
            </a:br>
            <a:r>
              <a:rPr lang="cy-GB" sz="1600" dirty="0"/>
              <a:t>      i.  Adjust weights and biases with gradient steps</a:t>
            </a:r>
            <a:br>
              <a:rPr lang="cy-GB" sz="1600" dirty="0"/>
            </a:br>
            <a:r>
              <a:rPr lang="cy-GB" sz="1600" dirty="0"/>
              <a:t>      ii. Stop after desired number of epochs</a:t>
            </a:r>
          </a:p>
          <a:p>
            <a:pPr marL="342900" indent="-342900">
              <a:buAutoNum type="arabicPeriod"/>
              <a:defRPr sz="1400">
                <a:latin typeface="Courier New"/>
              </a:defRPr>
            </a:pPr>
            <a:endParaRPr lang="cy-GB" sz="1600" dirty="0"/>
          </a:p>
          <a:p>
            <a:pPr>
              <a:defRPr sz="1400">
                <a:latin typeface="Courier New"/>
              </a:defRPr>
            </a:pPr>
            <a:r>
              <a:rPr lang="en-IE" sz="3200" dirty="0">
                <a:solidFill>
                  <a:srgbClr val="009749"/>
                </a:solidFill>
                <a:latin typeface="+mn-lt"/>
              </a:rPr>
              <a:t>On the board: go through all the steps!</a:t>
            </a:r>
          </a:p>
          <a:p>
            <a:pPr marL="342900" indent="-342900">
              <a:buAutoNum type="arabicPeriod"/>
              <a:defRPr sz="1400">
                <a:latin typeface="Courier New"/>
              </a:defRPr>
            </a:pPr>
            <a:endParaRPr lang="cy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E9D86-5815-12FA-A1E7-B6086B52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9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885FC850-5704-7C40-B0D5-B2BE1CAB90DE}" vid="{17F42F5C-6F7C-FD4F-918A-67665F080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924</Words>
  <Application>Microsoft Macintosh PowerPoint</Application>
  <PresentationFormat>Widescreen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Cambria Math</vt:lpstr>
      <vt:lpstr>Office Theme</vt:lpstr>
      <vt:lpstr>Class 3: Training a Simple Neural Network by Hand</vt:lpstr>
      <vt:lpstr>Training a Neural Network by Hand</vt:lpstr>
      <vt:lpstr>The Network Structure 3-2-1</vt:lpstr>
      <vt:lpstr>Now with weights!</vt:lpstr>
      <vt:lpstr>Input and Target</vt:lpstr>
      <vt:lpstr>Initialize Weights and Biases</vt:lpstr>
      <vt:lpstr>Compute Loss</vt:lpstr>
      <vt:lpstr>Now perform backpropagation</vt:lpstr>
      <vt:lpstr>Overall algorithm</vt:lpstr>
      <vt:lpstr>Summary of Epoch 1</vt:lpstr>
      <vt:lpstr>Epoch 2 – Forward Again</vt:lpstr>
      <vt:lpstr>Summary of Epoch 2</vt:lpstr>
      <vt:lpstr>Compare Epochs – Learning Trace</vt:lpstr>
      <vt:lpstr>Summary – What the Network Learned</vt:lpstr>
      <vt:lpstr>Common Mistakes (By Hand and Code)</vt:lpstr>
      <vt:lpstr>Practice Suggestions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37</cp:revision>
  <dcterms:created xsi:type="dcterms:W3CDTF">2025-09-24T09:34:21Z</dcterms:created>
  <dcterms:modified xsi:type="dcterms:W3CDTF">2025-10-06T13:09:48Z</dcterms:modified>
</cp:coreProperties>
</file>