
<file path=[Content_Types].xml><?xml version="1.0" encoding="utf-8"?>
<Types xmlns="http://schemas.openxmlformats.org/package/2006/content-types">
  <Default Extension="xml" ContentType="application/xml"/>
  <Default Extension="jpeg" ContentType="image/jpeg"/>
  <Default Extension="wmf" ContentType="image/x-wmf"/>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300" r:id="rId28"/>
    <p:sldId id="301" r:id="rId29"/>
    <p:sldId id="283" r:id="rId30"/>
    <p:sldId id="284" r:id="rId31"/>
    <p:sldId id="286" r:id="rId32"/>
    <p:sldId id="285" r:id="rId33"/>
    <p:sldId id="287" r:id="rId34"/>
    <p:sldId id="288" r:id="rId35"/>
    <p:sldId id="289" r:id="rId36"/>
    <p:sldId id="290" r:id="rId37"/>
    <p:sldId id="293" r:id="rId38"/>
    <p:sldId id="291" r:id="rId39"/>
    <p:sldId id="292" r:id="rId40"/>
    <p:sldId id="294" r:id="rId41"/>
    <p:sldId id="295" r:id="rId42"/>
    <p:sldId id="296" r:id="rId43"/>
    <p:sldId id="297" r:id="rId44"/>
    <p:sldId id="298"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28" autoAdjust="0"/>
    <p:restoredTop sz="86419" autoAdjust="0"/>
  </p:normalViewPr>
  <p:slideViewPr>
    <p:cSldViewPr>
      <p:cViewPr>
        <p:scale>
          <a:sx n="113" d="100"/>
          <a:sy n="113" d="100"/>
        </p:scale>
        <p:origin x="1696" y="144"/>
      </p:cViewPr>
      <p:guideLst>
        <p:guide orient="horz" pos="2160"/>
        <p:guide pos="2880"/>
      </p:guideLst>
    </p:cSldViewPr>
  </p:slideViewPr>
  <p:outlineViewPr>
    <p:cViewPr>
      <p:scale>
        <a:sx n="33" d="100"/>
        <a:sy n="33" d="100"/>
      </p:scale>
      <p:origin x="0" y="-2066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E9DE4-299F-414B-9ACF-E11B19D54768}" type="datetimeFigureOut">
              <a:rPr lang="en-US" smtClean="0"/>
              <a:t>6/27/16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E6D13-B5A3-924C-B75D-157938D95C28}" type="slidenum">
              <a:rPr lang="en-US" smtClean="0"/>
              <a:t>‹#›</a:t>
            </a:fld>
            <a:endParaRPr lang="en-US"/>
          </a:p>
        </p:txBody>
      </p:sp>
    </p:spTree>
    <p:extLst>
      <p:ext uri="{BB962C8B-B14F-4D97-AF65-F5344CB8AC3E}">
        <p14:creationId xmlns:p14="http://schemas.microsoft.com/office/powerpoint/2010/main" val="120934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E6D13-B5A3-924C-B75D-157938D95C28}" type="slidenum">
              <a:rPr lang="en-US" smtClean="0"/>
              <a:t>34</a:t>
            </a:fld>
            <a:endParaRPr lang="en-US"/>
          </a:p>
        </p:txBody>
      </p:sp>
    </p:spTree>
    <p:extLst>
      <p:ext uri="{BB962C8B-B14F-4D97-AF65-F5344CB8AC3E}">
        <p14:creationId xmlns:p14="http://schemas.microsoft.com/office/powerpoint/2010/main" val="164859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AE6D13-B5A3-924C-B75D-157938D95C28}" type="slidenum">
              <a:rPr lang="en-US" smtClean="0"/>
              <a:t>42</a:t>
            </a:fld>
            <a:endParaRPr lang="en-US"/>
          </a:p>
        </p:txBody>
      </p:sp>
    </p:spTree>
    <p:extLst>
      <p:ext uri="{BB962C8B-B14F-4D97-AF65-F5344CB8AC3E}">
        <p14:creationId xmlns:p14="http://schemas.microsoft.com/office/powerpoint/2010/main" val="75015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C520661-5074-AC42-8A16-81020A10DD74}" type="datetimeFigureOut">
              <a:rPr lang="en-US"/>
              <a:pPr>
                <a:defRPr/>
              </a:pPr>
              <a:t>6/27/16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344ABD1-6CF9-294A-80A4-BE512AAA58E4}" type="slidenum">
              <a:rPr lang="en-US" altLang="en-US"/>
              <a:pPr/>
              <a:t>‹#›</a:t>
            </a:fld>
            <a:endParaRPr lang="en-US" altLang="en-US"/>
          </a:p>
        </p:txBody>
      </p:sp>
    </p:spTree>
    <p:extLst>
      <p:ext uri="{BB962C8B-B14F-4D97-AF65-F5344CB8AC3E}">
        <p14:creationId xmlns:p14="http://schemas.microsoft.com/office/powerpoint/2010/main" val="137640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415A7-F385-D74D-8970-C0D01E198B21}" type="datetimeFigureOut">
              <a:rPr lang="en-US"/>
              <a:pPr>
                <a:defRPr/>
              </a:pPr>
              <a:t>6/27/16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7648DF9-A82D-0F44-85C3-D6931C142BE2}" type="slidenum">
              <a:rPr lang="en-US" altLang="en-US"/>
              <a:pPr/>
              <a:t>‹#›</a:t>
            </a:fld>
            <a:endParaRPr lang="en-US" altLang="en-US"/>
          </a:p>
        </p:txBody>
      </p:sp>
    </p:spTree>
    <p:extLst>
      <p:ext uri="{BB962C8B-B14F-4D97-AF65-F5344CB8AC3E}">
        <p14:creationId xmlns:p14="http://schemas.microsoft.com/office/powerpoint/2010/main" val="75041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45C9DA-A0F4-D44E-BA24-6CAA6FB47A2D}" type="datetimeFigureOut">
              <a:rPr lang="en-US"/>
              <a:pPr>
                <a:defRPr/>
              </a:pPr>
              <a:t>6/27/16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8D79107-696B-7241-8FD8-3380389350FA}" type="slidenum">
              <a:rPr lang="en-US" altLang="en-US"/>
              <a:pPr/>
              <a:t>‹#›</a:t>
            </a:fld>
            <a:endParaRPr lang="en-US" altLang="en-US"/>
          </a:p>
        </p:txBody>
      </p:sp>
    </p:spTree>
    <p:extLst>
      <p:ext uri="{BB962C8B-B14F-4D97-AF65-F5344CB8AC3E}">
        <p14:creationId xmlns:p14="http://schemas.microsoft.com/office/powerpoint/2010/main" val="8948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F467EB-8CCB-204D-B516-0E322E9678A4}" type="datetimeFigureOut">
              <a:rPr lang="en-US"/>
              <a:pPr>
                <a:defRPr/>
              </a:pPr>
              <a:t>6/27/16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5338716-E37D-494B-A828-C740564FBEC6}" type="slidenum">
              <a:rPr lang="en-US" altLang="en-US"/>
              <a:pPr/>
              <a:t>‹#›</a:t>
            </a:fld>
            <a:endParaRPr lang="en-US" altLang="en-US"/>
          </a:p>
        </p:txBody>
      </p:sp>
    </p:spTree>
    <p:extLst>
      <p:ext uri="{BB962C8B-B14F-4D97-AF65-F5344CB8AC3E}">
        <p14:creationId xmlns:p14="http://schemas.microsoft.com/office/powerpoint/2010/main" val="47251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8EDA718-115C-8147-BC05-4A157D18D307}" type="datetimeFigureOut">
              <a:rPr lang="en-US"/>
              <a:pPr>
                <a:defRPr/>
              </a:pPr>
              <a:t>6/27/16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77966E7-6645-9F46-A1DE-24DA130193EF}" type="slidenum">
              <a:rPr lang="en-US" altLang="en-US"/>
              <a:pPr/>
              <a:t>‹#›</a:t>
            </a:fld>
            <a:endParaRPr lang="en-US" altLang="en-US"/>
          </a:p>
        </p:txBody>
      </p:sp>
    </p:spTree>
    <p:extLst>
      <p:ext uri="{BB962C8B-B14F-4D97-AF65-F5344CB8AC3E}">
        <p14:creationId xmlns:p14="http://schemas.microsoft.com/office/powerpoint/2010/main" val="21099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BCA867F-4DE2-1849-90D8-18ADF095DF46}" type="datetimeFigureOut">
              <a:rPr lang="en-US"/>
              <a:pPr>
                <a:defRPr/>
              </a:pPr>
              <a:t>6/27/16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B1EAF90-99CE-D84E-9838-1E7745142E2F}" type="slidenum">
              <a:rPr lang="en-US" altLang="en-US"/>
              <a:pPr/>
              <a:t>‹#›</a:t>
            </a:fld>
            <a:endParaRPr lang="en-US" altLang="en-US"/>
          </a:p>
        </p:txBody>
      </p:sp>
    </p:spTree>
    <p:extLst>
      <p:ext uri="{BB962C8B-B14F-4D97-AF65-F5344CB8AC3E}">
        <p14:creationId xmlns:p14="http://schemas.microsoft.com/office/powerpoint/2010/main" val="6994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C338663-E37F-3047-9F6E-30E7612E14F5}" type="datetimeFigureOut">
              <a:rPr lang="en-US"/>
              <a:pPr>
                <a:defRPr/>
              </a:pPr>
              <a:t>6/27/16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60700F5-4145-AD44-AB5A-10E2CF76442F}" type="slidenum">
              <a:rPr lang="en-US" altLang="en-US"/>
              <a:pPr/>
              <a:t>‹#›</a:t>
            </a:fld>
            <a:endParaRPr lang="en-US" altLang="en-US"/>
          </a:p>
        </p:txBody>
      </p:sp>
    </p:spTree>
    <p:extLst>
      <p:ext uri="{BB962C8B-B14F-4D97-AF65-F5344CB8AC3E}">
        <p14:creationId xmlns:p14="http://schemas.microsoft.com/office/powerpoint/2010/main" val="28073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CFF881F-A62E-8C48-94C1-E568BA4EBE3A}" type="datetimeFigureOut">
              <a:rPr lang="en-US"/>
              <a:pPr>
                <a:defRPr/>
              </a:pPr>
              <a:t>6/27/16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B550BA52-78F4-D449-A52F-54BF251B34F2}" type="slidenum">
              <a:rPr lang="en-US" altLang="en-US"/>
              <a:pPr/>
              <a:t>‹#›</a:t>
            </a:fld>
            <a:endParaRPr lang="en-US" altLang="en-US"/>
          </a:p>
        </p:txBody>
      </p:sp>
    </p:spTree>
    <p:extLst>
      <p:ext uri="{BB962C8B-B14F-4D97-AF65-F5344CB8AC3E}">
        <p14:creationId xmlns:p14="http://schemas.microsoft.com/office/powerpoint/2010/main" val="25333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D9FEA2F-5C12-1846-9FAF-5255B8D67E91}" type="datetimeFigureOut">
              <a:rPr lang="en-US"/>
              <a:pPr>
                <a:defRPr/>
              </a:pPr>
              <a:t>6/27/16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3B78FDA-B4EE-694A-A9ED-C185755E4968}" type="slidenum">
              <a:rPr lang="en-US" altLang="en-US"/>
              <a:pPr/>
              <a:t>‹#›</a:t>
            </a:fld>
            <a:endParaRPr lang="en-US" altLang="en-US"/>
          </a:p>
        </p:txBody>
      </p:sp>
    </p:spTree>
    <p:extLst>
      <p:ext uri="{BB962C8B-B14F-4D97-AF65-F5344CB8AC3E}">
        <p14:creationId xmlns:p14="http://schemas.microsoft.com/office/powerpoint/2010/main" val="151591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4D23E4A-4FF2-794D-956B-5AA7E1D3340C}" type="datetimeFigureOut">
              <a:rPr lang="en-US"/>
              <a:pPr>
                <a:defRPr/>
              </a:pPr>
              <a:t>6/27/16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68DBD32-B5F1-7442-B3B3-12B920C67C3D}" type="slidenum">
              <a:rPr lang="en-US" altLang="en-US"/>
              <a:pPr/>
              <a:t>‹#›</a:t>
            </a:fld>
            <a:endParaRPr lang="en-US" altLang="en-US"/>
          </a:p>
        </p:txBody>
      </p:sp>
    </p:spTree>
    <p:extLst>
      <p:ext uri="{BB962C8B-B14F-4D97-AF65-F5344CB8AC3E}">
        <p14:creationId xmlns:p14="http://schemas.microsoft.com/office/powerpoint/2010/main" val="26696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9C2580B-5891-9E4D-8BFE-82504703F22C}" type="datetimeFigureOut">
              <a:rPr lang="en-US"/>
              <a:pPr>
                <a:defRPr/>
              </a:pPr>
              <a:t>6/27/16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32A5AD3-14DE-1540-B39C-35389D6DC62E}" type="slidenum">
              <a:rPr lang="en-US" altLang="en-US"/>
              <a:pPr/>
              <a:t>‹#›</a:t>
            </a:fld>
            <a:endParaRPr lang="en-US" altLang="en-US"/>
          </a:p>
        </p:txBody>
      </p:sp>
    </p:spTree>
    <p:extLst>
      <p:ext uri="{BB962C8B-B14F-4D97-AF65-F5344CB8AC3E}">
        <p14:creationId xmlns:p14="http://schemas.microsoft.com/office/powerpoint/2010/main" val="7655337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FA2B4882-20C4-844E-B9D3-09F91B5A4D18}" type="datetimeFigureOut">
              <a:rPr lang="en-US"/>
              <a:pPr>
                <a:defRPr/>
              </a:pPr>
              <a:t>6/27/16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latin typeface="Calibri" charset="0"/>
              </a:defRPr>
            </a:lvl1pPr>
          </a:lstStyle>
          <a:p>
            <a:fld id="{4345E76D-75E0-3E44-BD57-36596461CAB2}"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 Id="rId3" Type="http://schemas.openxmlformats.org/officeDocument/2006/relationships/image" Target="../media/image12.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 Id="rId3" Type="http://schemas.openxmlformats.org/officeDocument/2006/relationships/image" Target="../media/image2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609600"/>
            <a:ext cx="7772400" cy="1219200"/>
          </a:xfrm>
        </p:spPr>
        <p:txBody>
          <a:bodyPr/>
          <a:lstStyle/>
          <a:p>
            <a:pPr eaLnBrk="1" hangingPunct="1"/>
            <a:r>
              <a:rPr lang="en-US" altLang="en-US" sz="6000" dirty="0"/>
              <a:t>Introduction to </a:t>
            </a:r>
            <a:r>
              <a:rPr lang="en-US" altLang="en-US" sz="6000" dirty="0" err="1"/>
              <a:t>Matlab</a:t>
            </a:r>
            <a:endParaRPr lang="en-US" altLang="en-US" sz="6000" dirty="0"/>
          </a:p>
        </p:txBody>
      </p:sp>
      <p:sp>
        <p:nvSpPr>
          <p:cNvPr id="3" name="Subtitle 2"/>
          <p:cNvSpPr>
            <a:spLocks noGrp="1"/>
          </p:cNvSpPr>
          <p:nvPr>
            <p:ph type="subTitle" idx="1"/>
          </p:nvPr>
        </p:nvSpPr>
        <p:spPr>
          <a:xfrm>
            <a:off x="1371600" y="4648200"/>
            <a:ext cx="6400800" cy="1295400"/>
          </a:xfrm>
        </p:spPr>
        <p:txBody>
          <a:bodyPr rtlCol="0">
            <a:normAutofit fontScale="85000" lnSpcReduction="20000"/>
          </a:bodyPr>
          <a:lstStyle/>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solidFill>
                  <a:schemeClr val="tx1"/>
                </a:solidFill>
                <a:latin typeface="Times New Roman" pitchFamily="18" charset="0"/>
                <a:cs typeface="Times New Roman" pitchFamily="18" charset="0"/>
              </a:rPr>
              <a:t>Eugene </a:t>
            </a:r>
            <a:r>
              <a:rPr lang="en-US" dirty="0" err="1" smtClean="0">
                <a:solidFill>
                  <a:schemeClr val="tx1"/>
                </a:solidFill>
                <a:latin typeface="Times New Roman" pitchFamily="18" charset="0"/>
                <a:cs typeface="Times New Roman" pitchFamily="18" charset="0"/>
              </a:rPr>
              <a:t>Kashdan</a:t>
            </a:r>
            <a:r>
              <a:rPr lang="en-US" dirty="0" smtClean="0">
                <a:solidFill>
                  <a:schemeClr val="tx1"/>
                </a:solidFill>
                <a:latin typeface="Times New Roman" pitchFamily="18" charset="0"/>
                <a:cs typeface="Times New Roman" pitchFamily="18" charset="0"/>
              </a:rPr>
              <a:t>, PhD</a:t>
            </a:r>
          </a:p>
          <a:p>
            <a:pPr eaLnBrk="1" fontAlgn="auto" hangingPunct="1">
              <a:spcAft>
                <a:spcPts val="0"/>
              </a:spcAft>
              <a:buFont typeface="Arial" pitchFamily="34" charset="0"/>
              <a:buNone/>
              <a:defRPr/>
            </a:pPr>
            <a:r>
              <a:rPr lang="en-US" i="1" dirty="0" err="1">
                <a:solidFill>
                  <a:schemeClr val="tx1"/>
                </a:solidFill>
                <a:latin typeface="Times New Roman" pitchFamily="18" charset="0"/>
                <a:cs typeface="Times New Roman" pitchFamily="18" charset="0"/>
              </a:rPr>
              <a:t>e</a:t>
            </a:r>
            <a:r>
              <a:rPr lang="en-US" i="1" dirty="0" err="1" smtClean="0">
                <a:solidFill>
                  <a:schemeClr val="tx1"/>
                </a:solidFill>
                <a:latin typeface="Times New Roman" pitchFamily="18" charset="0"/>
                <a:cs typeface="Times New Roman" pitchFamily="18" charset="0"/>
              </a:rPr>
              <a:t>ugene.kashdan@ucd.ie</a:t>
            </a:r>
            <a:endParaRPr lang="en-US" i="1" dirty="0" smtClean="0">
              <a:solidFill>
                <a:schemeClr val="tx1"/>
              </a:solidFill>
              <a:latin typeface="Times New Roman" pitchFamily="18" charset="0"/>
              <a:cs typeface="Times New Roman" pitchFamily="18" charset="0"/>
            </a:endParaRPr>
          </a:p>
        </p:txBody>
      </p:sp>
      <p:pic>
        <p:nvPicPr>
          <p:cNvPr id="2052" name="Picture 3" descr="matlab_log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8112" y="1676400"/>
            <a:ext cx="37877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457200"/>
            <a:ext cx="8229600" cy="5668963"/>
          </a:xfrm>
        </p:spPr>
        <p:txBody>
          <a:bodyPr/>
          <a:lstStyle/>
          <a:p>
            <a:pPr eaLnBrk="1" hangingPunct="1"/>
            <a:r>
              <a:rPr lang="en-US" altLang="en-US" b="1" dirty="0"/>
              <a:t>Numbers</a:t>
            </a:r>
          </a:p>
          <a:p>
            <a:pPr eaLnBrk="1" hangingPunct="1">
              <a:buFont typeface="Arial" charset="0"/>
              <a:buNone/>
            </a:pPr>
            <a:r>
              <a:rPr lang="en-US" altLang="en-US" sz="2600" dirty="0"/>
              <a:t>	</a:t>
            </a:r>
            <a:r>
              <a:rPr lang="en-US" altLang="en-US" sz="2600" dirty="0" err="1" smtClean="0"/>
              <a:t>Matlab</a:t>
            </a:r>
            <a:r>
              <a:rPr lang="en-US" altLang="en-US" sz="2600" dirty="0" smtClean="0"/>
              <a:t> </a:t>
            </a:r>
            <a:r>
              <a:rPr lang="en-US" altLang="en-US" sz="2600" dirty="0"/>
              <a:t>uses conventional decimal notation, with an optional decimal point and leading plus or minus sign, for numbers.  Scientific notation uses the letter </a:t>
            </a:r>
            <a:r>
              <a:rPr lang="en-US" altLang="en-US" sz="2600" i="1" dirty="0"/>
              <a:t>e</a:t>
            </a:r>
            <a:r>
              <a:rPr lang="en-US" altLang="en-US" sz="2600" dirty="0"/>
              <a:t> to specify the power. </a:t>
            </a:r>
            <a:r>
              <a:rPr lang="en-US" altLang="en-US" sz="2600" dirty="0" smtClean="0"/>
              <a:t>Examples </a:t>
            </a:r>
            <a:r>
              <a:rPr lang="en-US" altLang="en-US" sz="2600" dirty="0"/>
              <a:t>of legal numbers are</a:t>
            </a:r>
            <a:r>
              <a:rPr lang="en-US" altLang="en-US" sz="2600" dirty="0" smtClean="0"/>
              <a:t>:</a:t>
            </a:r>
          </a:p>
          <a:p>
            <a:pPr eaLnBrk="1" hangingPunct="1">
              <a:buFont typeface="Arial" charset="0"/>
              <a:buNone/>
            </a:pPr>
            <a:endParaRPr lang="en-US" altLang="en-US" sz="2600" dirty="0"/>
          </a:p>
          <a:p>
            <a:pPr eaLnBrk="1" hangingPunct="1">
              <a:buFont typeface="Arial" charset="0"/>
              <a:buNone/>
            </a:pPr>
            <a:r>
              <a:rPr lang="en-US" altLang="en-US" sz="2600" dirty="0"/>
              <a:t>		3 	 	-99 			0.0001</a:t>
            </a:r>
          </a:p>
          <a:p>
            <a:pPr eaLnBrk="1" hangingPunct="1">
              <a:buFont typeface="Arial" charset="0"/>
              <a:buNone/>
            </a:pPr>
            <a:r>
              <a:rPr lang="en-US" altLang="en-US" sz="2600" dirty="0"/>
              <a:t>		9.6397238 	1.60210e-20 		6.02252e23</a:t>
            </a:r>
          </a:p>
          <a:p>
            <a:pPr eaLnBrk="1" hangingPunct="1">
              <a:buFont typeface="Arial" charset="0"/>
              <a:buNone/>
            </a:pPr>
            <a:r>
              <a:rPr lang="en-US" altLang="en-US" sz="26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457200"/>
            <a:ext cx="8229600" cy="5668963"/>
          </a:xfrm>
        </p:spPr>
        <p:txBody>
          <a:bodyPr/>
          <a:lstStyle/>
          <a:p>
            <a:pPr eaLnBrk="1" hangingPunct="1"/>
            <a:r>
              <a:rPr lang="en-US" altLang="en-US" b="1" dirty="0"/>
              <a:t>The Load Function</a:t>
            </a:r>
          </a:p>
          <a:p>
            <a:pPr eaLnBrk="1" hangingPunct="1">
              <a:buFont typeface="Arial" charset="0"/>
              <a:buNone/>
            </a:pPr>
            <a:r>
              <a:rPr lang="en-US" altLang="en-US" dirty="0"/>
              <a:t>	</a:t>
            </a:r>
            <a:r>
              <a:rPr lang="en-US" altLang="en-US" sz="2600" dirty="0"/>
              <a:t>The load function reads binary files containing matrices generated by earlier </a:t>
            </a:r>
            <a:r>
              <a:rPr lang="en-US" altLang="en-US" sz="2600" dirty="0" err="1" smtClean="0"/>
              <a:t>Matlab</a:t>
            </a:r>
            <a:r>
              <a:rPr lang="en-US" altLang="en-US" sz="2600" dirty="0" smtClean="0"/>
              <a:t> </a:t>
            </a:r>
            <a:r>
              <a:rPr lang="en-US" altLang="en-US" sz="2600" dirty="0"/>
              <a:t>sessions, or reads text files containing numeric data.</a:t>
            </a:r>
          </a:p>
          <a:p>
            <a:pPr eaLnBrk="1" hangingPunct="1">
              <a:buFont typeface="Arial" charset="0"/>
              <a:buNone/>
            </a:pPr>
            <a:endParaRPr lang="en-US" altLang="en-US" sz="2600" dirty="0"/>
          </a:p>
          <a:p>
            <a:pPr eaLnBrk="1" hangingPunct="1"/>
            <a:r>
              <a:rPr lang="en-US" altLang="en-US" b="1" dirty="0"/>
              <a:t>M-Files</a:t>
            </a:r>
          </a:p>
          <a:p>
            <a:pPr eaLnBrk="1" hangingPunct="1">
              <a:buFont typeface="Arial" charset="0"/>
              <a:buNone/>
            </a:pPr>
            <a:r>
              <a:rPr lang="en-US" altLang="en-US" sz="2800" dirty="0"/>
              <a:t>	</a:t>
            </a:r>
            <a:r>
              <a:rPr lang="en-US" altLang="en-US" sz="2600" dirty="0"/>
              <a:t>You can create your own programs using </a:t>
            </a:r>
            <a:r>
              <a:rPr lang="en-US" altLang="en-US" sz="2600" i="1" dirty="0"/>
              <a:t>M-files, </a:t>
            </a:r>
            <a:r>
              <a:rPr lang="en-US" altLang="en-US" sz="2600" dirty="0"/>
              <a:t>which are plain text files containing </a:t>
            </a:r>
            <a:r>
              <a:rPr lang="en-US" altLang="en-US" sz="2600" dirty="0" err="1" smtClean="0"/>
              <a:t>Matlab</a:t>
            </a:r>
            <a:r>
              <a:rPr lang="en-US" altLang="en-US" sz="2600" dirty="0" smtClean="0"/>
              <a:t> </a:t>
            </a:r>
            <a:r>
              <a:rPr lang="en-US" altLang="en-US" sz="2600" dirty="0"/>
              <a:t>code.  Use the </a:t>
            </a:r>
            <a:r>
              <a:rPr lang="en-US" altLang="en-US" sz="2600" dirty="0" err="1" smtClean="0"/>
              <a:t>Matlab</a:t>
            </a:r>
            <a:r>
              <a:rPr lang="en-US" altLang="en-US" sz="2600" dirty="0" smtClean="0"/>
              <a:t> </a:t>
            </a:r>
            <a:r>
              <a:rPr lang="en-US" altLang="en-US" sz="2600" dirty="0"/>
              <a:t>Editor or another text editor to create a file containing the same statements you would type at the </a:t>
            </a:r>
            <a:r>
              <a:rPr lang="en-US" altLang="en-US" sz="2600" dirty="0" err="1" smtClean="0"/>
              <a:t>Matlab</a:t>
            </a:r>
            <a:r>
              <a:rPr lang="en-US" altLang="en-US" sz="2600" dirty="0" smtClean="0"/>
              <a:t> </a:t>
            </a:r>
            <a:r>
              <a:rPr lang="en-US" altLang="en-US" sz="2600" dirty="0"/>
              <a:t>command line. Save the file under a name that ends in  .m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rtlCol="0">
            <a:normAutofit fontScale="92500"/>
          </a:bodyPr>
          <a:lstStyle/>
          <a:p>
            <a:pPr eaLnBrk="1" fontAlgn="auto" hangingPunct="1">
              <a:spcAft>
                <a:spcPts val="0"/>
              </a:spcAft>
              <a:buFont typeface="Arial" pitchFamily="34" charset="0"/>
              <a:buChar char="•"/>
              <a:defRPr/>
            </a:pPr>
            <a:r>
              <a:rPr lang="en-US" b="1" dirty="0" smtClean="0"/>
              <a:t>Arrays</a:t>
            </a:r>
          </a:p>
          <a:p>
            <a:pPr eaLnBrk="1" fontAlgn="auto" hangingPunct="1">
              <a:spcAft>
                <a:spcPts val="0"/>
              </a:spcAft>
              <a:buFont typeface="Arial" pitchFamily="34" charset="0"/>
              <a:buNone/>
              <a:defRPr/>
            </a:pPr>
            <a:r>
              <a:rPr lang="en-US" sz="2600" dirty="0" smtClean="0"/>
              <a:t>	Arithmetic operations on arrays are done element by element. This means that addition and subtraction are the </a:t>
            </a:r>
            <a:r>
              <a:rPr lang="en-US" sz="2600" b="1" dirty="0" smtClean="0"/>
              <a:t>same</a:t>
            </a:r>
            <a:r>
              <a:rPr lang="en-US" sz="2600" dirty="0" smtClean="0"/>
              <a:t> for arrays and matrices, but that </a:t>
            </a:r>
            <a:r>
              <a:rPr lang="en-US" sz="2600" i="1" dirty="0" smtClean="0"/>
              <a:t>multiplicative</a:t>
            </a:r>
            <a:r>
              <a:rPr lang="en-US" sz="2600" dirty="0" smtClean="0"/>
              <a:t> operations are </a:t>
            </a:r>
            <a:r>
              <a:rPr lang="en-US" sz="2600" b="1" dirty="0" smtClean="0"/>
              <a:t>different</a:t>
            </a:r>
            <a:r>
              <a:rPr lang="en-US" sz="2600" dirty="0" smtClean="0"/>
              <a:t>. </a:t>
            </a:r>
            <a:r>
              <a:rPr lang="en-US" sz="2600" dirty="0" err="1" smtClean="0"/>
              <a:t>Matlab</a:t>
            </a:r>
            <a:r>
              <a:rPr lang="en-US" sz="2600" dirty="0" smtClean="0"/>
              <a:t> uses a dot, or decimal point, as part of the notation for multiplicative array operations.</a:t>
            </a:r>
          </a:p>
          <a:p>
            <a:pPr eaLnBrk="1" fontAlgn="auto" hangingPunct="1">
              <a:spcAft>
                <a:spcPts val="0"/>
              </a:spcAft>
              <a:buFont typeface="Arial" pitchFamily="34" charset="0"/>
              <a:buNone/>
              <a:defRPr/>
            </a:pPr>
            <a:r>
              <a:rPr lang="en-US" sz="2600" dirty="0" smtClean="0"/>
              <a:t>			Example:       </a:t>
            </a:r>
            <a:r>
              <a:rPr lang="en-US" sz="2800" dirty="0" smtClean="0"/>
              <a:t>A.*A</a:t>
            </a:r>
          </a:p>
          <a:p>
            <a:pPr eaLnBrk="1" fontAlgn="auto" hangingPunct="1">
              <a:spcAft>
                <a:spcPts val="0"/>
              </a:spcAft>
              <a:buFont typeface="Arial" pitchFamily="34" charset="0"/>
              <a:buNone/>
              <a:defRPr/>
            </a:pPr>
            <a:r>
              <a:rPr lang="en-US" sz="2800" dirty="0" smtClean="0"/>
              <a:t>     </a:t>
            </a:r>
            <a:r>
              <a:rPr lang="en-US" sz="2600" dirty="0" smtClean="0"/>
              <a:t>the result is an array containing the squares of the integers </a:t>
            </a:r>
          </a:p>
          <a:p>
            <a:pPr eaLnBrk="1" fontAlgn="auto" hangingPunct="1">
              <a:spcAft>
                <a:spcPts val="0"/>
              </a:spcAft>
              <a:buFont typeface="Arial" pitchFamily="34" charset="0"/>
              <a:buNone/>
              <a:defRPr/>
            </a:pPr>
            <a:r>
              <a:rPr lang="en-US" sz="2600" b="1" dirty="0" smtClean="0"/>
              <a:t>     </a:t>
            </a:r>
            <a:r>
              <a:rPr lang="en-US" sz="2600" b="1" dirty="0" err="1" smtClean="0"/>
              <a:t>ans</a:t>
            </a:r>
            <a:r>
              <a:rPr lang="en-US" sz="2600" b="1" dirty="0" smtClean="0"/>
              <a:t> =</a:t>
            </a:r>
          </a:p>
          <a:p>
            <a:pPr eaLnBrk="1" fontAlgn="auto" hangingPunct="1">
              <a:spcAft>
                <a:spcPts val="0"/>
              </a:spcAft>
              <a:buFont typeface="Arial" pitchFamily="34" charset="0"/>
              <a:buNone/>
              <a:defRPr/>
            </a:pPr>
            <a:r>
              <a:rPr lang="en-US" sz="2600" b="1" dirty="0" smtClean="0"/>
              <a:t>		256 	9 	4 	169</a:t>
            </a:r>
          </a:p>
          <a:p>
            <a:pPr eaLnBrk="1" fontAlgn="auto" hangingPunct="1">
              <a:spcAft>
                <a:spcPts val="0"/>
              </a:spcAft>
              <a:buFont typeface="Arial" pitchFamily="34" charset="0"/>
              <a:buNone/>
              <a:defRPr/>
            </a:pPr>
            <a:r>
              <a:rPr lang="en-US" sz="2600" b="1" dirty="0" smtClean="0"/>
              <a:t>		25 	100 	121 	64</a:t>
            </a:r>
          </a:p>
          <a:p>
            <a:pPr eaLnBrk="1" fontAlgn="auto" hangingPunct="1">
              <a:spcAft>
                <a:spcPts val="0"/>
              </a:spcAft>
              <a:buFont typeface="Arial" pitchFamily="34" charset="0"/>
              <a:buNone/>
              <a:defRPr/>
            </a:pPr>
            <a:r>
              <a:rPr lang="en-US" sz="2600" b="1" dirty="0" smtClean="0"/>
              <a:t>		81 	36 	49 	144</a:t>
            </a:r>
          </a:p>
          <a:p>
            <a:pPr eaLnBrk="1" fontAlgn="auto" hangingPunct="1">
              <a:spcAft>
                <a:spcPts val="0"/>
              </a:spcAft>
              <a:buFont typeface="Arial" pitchFamily="34" charset="0"/>
              <a:buNone/>
              <a:defRPr/>
            </a:pPr>
            <a:r>
              <a:rPr lang="en-US" sz="2600" b="1" dirty="0" smtClean="0"/>
              <a:t>		16 	225 	196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rtlCol="0">
            <a:normAutofit fontScale="92500" lnSpcReduction="20000"/>
          </a:bodyPr>
          <a:lstStyle/>
          <a:p>
            <a:pPr eaLnBrk="1" fontAlgn="auto" hangingPunct="1">
              <a:spcAft>
                <a:spcPts val="0"/>
              </a:spcAft>
              <a:buFont typeface="Arial" pitchFamily="34" charset="0"/>
              <a:buChar char="•"/>
              <a:defRPr/>
            </a:pPr>
            <a:r>
              <a:rPr lang="en-US" b="1" dirty="0" smtClean="0"/>
              <a:t>Multivariate Data</a:t>
            </a:r>
          </a:p>
          <a:p>
            <a:pPr eaLnBrk="1" fontAlgn="auto" hangingPunct="1">
              <a:spcAft>
                <a:spcPts val="0"/>
              </a:spcAft>
              <a:buFont typeface="Arial" pitchFamily="34" charset="0"/>
              <a:buNone/>
              <a:defRPr/>
            </a:pPr>
            <a:r>
              <a:rPr lang="en-US" dirty="0" smtClean="0"/>
              <a:t>	</a:t>
            </a:r>
            <a:r>
              <a:rPr lang="en-US" sz="2600" dirty="0" err="1" smtClean="0"/>
              <a:t>Matlab</a:t>
            </a:r>
            <a:r>
              <a:rPr lang="en-US" sz="2600" dirty="0" smtClean="0"/>
              <a:t> uses column-oriented analysis for multivariate statistical data.  Each column in a data set represents a variable and each row an observation.   The (</a:t>
            </a:r>
            <a:r>
              <a:rPr lang="en-US" sz="2600" dirty="0" err="1" smtClean="0"/>
              <a:t>i,j</a:t>
            </a:r>
            <a:r>
              <a:rPr lang="en-US" sz="2600" dirty="0" smtClean="0"/>
              <a:t>)</a:t>
            </a:r>
            <a:r>
              <a:rPr lang="en-US" sz="2600" dirty="0" err="1" smtClean="0"/>
              <a:t>th</a:t>
            </a:r>
            <a:r>
              <a:rPr lang="en-US" sz="2600" dirty="0" smtClean="0"/>
              <a:t> element is the </a:t>
            </a:r>
            <a:r>
              <a:rPr lang="en-US" sz="2600" dirty="0" err="1" smtClean="0"/>
              <a:t>ith</a:t>
            </a:r>
            <a:r>
              <a:rPr lang="en-US" sz="2600" dirty="0" smtClean="0"/>
              <a:t> observation of the </a:t>
            </a:r>
            <a:r>
              <a:rPr lang="en-US" sz="2600" dirty="0" err="1" smtClean="0"/>
              <a:t>jth</a:t>
            </a:r>
            <a:r>
              <a:rPr lang="en-US" sz="2600" dirty="0" smtClean="0"/>
              <a:t> variable.</a:t>
            </a:r>
          </a:p>
          <a:p>
            <a:pPr eaLnBrk="1" fontAlgn="auto" hangingPunct="1">
              <a:spcAft>
                <a:spcPts val="0"/>
              </a:spcAft>
              <a:buFont typeface="Arial" pitchFamily="34" charset="0"/>
              <a:buNone/>
              <a:defRPr/>
            </a:pPr>
            <a:endParaRPr lang="en-US" sz="2600" dirty="0" smtClean="0"/>
          </a:p>
          <a:p>
            <a:pPr eaLnBrk="1" fontAlgn="auto" hangingPunct="1">
              <a:spcAft>
                <a:spcPts val="0"/>
              </a:spcAft>
              <a:buFont typeface="Arial" pitchFamily="34" charset="0"/>
              <a:buNone/>
              <a:defRPr/>
            </a:pPr>
            <a:r>
              <a:rPr lang="en-US" sz="2800" dirty="0" smtClean="0"/>
              <a:t>	As an example, consider a data set with three variables:</a:t>
            </a:r>
          </a:p>
          <a:p>
            <a:pPr eaLnBrk="1" fontAlgn="auto" hangingPunct="1">
              <a:spcAft>
                <a:spcPts val="0"/>
              </a:spcAft>
              <a:buFont typeface="Arial" pitchFamily="34" charset="0"/>
              <a:buNone/>
              <a:defRPr/>
            </a:pPr>
            <a:r>
              <a:rPr lang="en-US" sz="2800" b="1" dirty="0" smtClean="0"/>
              <a:t>	• Heart rate      • Weight	    • Hours exercise per week</a:t>
            </a:r>
          </a:p>
          <a:p>
            <a:pPr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pitchFamily="34" charset="0"/>
              <a:buNone/>
              <a:defRPr/>
            </a:pPr>
            <a:r>
              <a:rPr lang="en-US" sz="2800" dirty="0" smtClean="0"/>
              <a:t>	For five observations, the resulting array might look like</a:t>
            </a:r>
          </a:p>
          <a:p>
            <a:pPr eaLnBrk="1" fontAlgn="auto" hangingPunct="1">
              <a:spcAft>
                <a:spcPts val="0"/>
              </a:spcAft>
              <a:buFont typeface="Arial" pitchFamily="34" charset="0"/>
              <a:buChar char="•"/>
              <a:defRPr/>
            </a:pPr>
            <a:r>
              <a:rPr lang="en-US" sz="2600" dirty="0" smtClean="0"/>
              <a:t>D = [ 72   134   3.2</a:t>
            </a:r>
          </a:p>
          <a:p>
            <a:pPr lvl="1" eaLnBrk="1" fontAlgn="auto" hangingPunct="1">
              <a:spcAft>
                <a:spcPts val="0"/>
              </a:spcAft>
              <a:buFont typeface="Arial" pitchFamily="34" charset="0"/>
              <a:buNone/>
              <a:defRPr/>
            </a:pPr>
            <a:r>
              <a:rPr lang="en-US" sz="2600" dirty="0" smtClean="0"/>
              <a:t>        81   201   3.5</a:t>
            </a:r>
          </a:p>
          <a:p>
            <a:pPr eaLnBrk="1" fontAlgn="auto" hangingPunct="1">
              <a:spcAft>
                <a:spcPts val="0"/>
              </a:spcAft>
              <a:buFont typeface="Arial" pitchFamily="34" charset="0"/>
              <a:buNone/>
              <a:defRPr/>
            </a:pPr>
            <a:r>
              <a:rPr lang="en-US" sz="2600" dirty="0" smtClean="0"/>
              <a:t>               69   156   7.1</a:t>
            </a:r>
          </a:p>
          <a:p>
            <a:pPr eaLnBrk="1" fontAlgn="auto" hangingPunct="1">
              <a:spcAft>
                <a:spcPts val="0"/>
              </a:spcAft>
              <a:buFont typeface="Arial" pitchFamily="34" charset="0"/>
              <a:buNone/>
              <a:defRPr/>
            </a:pPr>
            <a:r>
              <a:rPr lang="en-US" sz="2600" dirty="0" smtClean="0"/>
              <a:t>               82   148   2.4</a:t>
            </a:r>
          </a:p>
          <a:p>
            <a:pPr eaLnBrk="1" fontAlgn="auto" hangingPunct="1">
              <a:spcAft>
                <a:spcPts val="0"/>
              </a:spcAft>
              <a:buFont typeface="Arial" pitchFamily="34" charset="0"/>
              <a:buNone/>
              <a:defRPr/>
            </a:pPr>
            <a:r>
              <a:rPr lang="en-US" sz="2600" dirty="0" smtClean="0"/>
              <a:t>               75   170   1.2 ]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rtlCol="0">
            <a:normAutofit fontScale="92500"/>
          </a:bodyPr>
          <a:lstStyle/>
          <a:p>
            <a:pPr eaLnBrk="1" fontAlgn="auto" hangingPunct="1">
              <a:spcAft>
                <a:spcPts val="0"/>
              </a:spcAft>
              <a:buFont typeface="Arial" pitchFamily="34" charset="0"/>
              <a:buChar char="•"/>
              <a:defRPr/>
            </a:pPr>
            <a:r>
              <a:rPr lang="en-US" sz="2600" dirty="0" smtClean="0"/>
              <a:t>Now you can apply </a:t>
            </a:r>
            <a:r>
              <a:rPr lang="en-US" sz="2600" dirty="0" err="1" smtClean="0"/>
              <a:t>Matlab</a:t>
            </a:r>
            <a:r>
              <a:rPr lang="en-US" sz="2600" dirty="0" smtClean="0"/>
              <a:t> analysis functions to this data set. For example, to obtain the mean and standard deviation of each </a:t>
            </a:r>
            <a:r>
              <a:rPr lang="en-US" sz="2600" i="1" dirty="0" smtClean="0"/>
              <a:t>column</a:t>
            </a:r>
            <a:r>
              <a:rPr lang="en-US" sz="2600" dirty="0" smtClean="0"/>
              <a:t>, use</a:t>
            </a:r>
          </a:p>
          <a:p>
            <a:pPr eaLnBrk="1" fontAlgn="auto" hangingPunct="1">
              <a:spcAft>
                <a:spcPts val="0"/>
              </a:spcAft>
              <a:buFont typeface="Arial" pitchFamily="34" charset="0"/>
              <a:buNone/>
              <a:defRPr/>
            </a:pPr>
            <a:r>
              <a:rPr lang="en-US" sz="2600" dirty="0" smtClean="0"/>
              <a:t>                    </a:t>
            </a:r>
            <a:r>
              <a:rPr lang="en-US" sz="2400" dirty="0" smtClean="0"/>
              <a:t>mu = mean(D),       sigma = std(D)</a:t>
            </a:r>
          </a:p>
          <a:p>
            <a:pPr eaLnBrk="1" fontAlgn="auto" hangingPunct="1">
              <a:spcAft>
                <a:spcPts val="0"/>
              </a:spcAft>
              <a:buFont typeface="Arial" pitchFamily="34" charset="0"/>
              <a:buNone/>
              <a:defRPr/>
            </a:pPr>
            <a:r>
              <a:rPr lang="en-US" sz="2400" dirty="0" smtClean="0"/>
              <a:t>     mu =       75.8     161.8     3.48</a:t>
            </a:r>
          </a:p>
          <a:p>
            <a:pPr eaLnBrk="1" fontAlgn="auto" hangingPunct="1">
              <a:spcAft>
                <a:spcPts val="0"/>
              </a:spcAft>
              <a:buFont typeface="Arial" pitchFamily="34" charset="0"/>
              <a:buNone/>
              <a:defRPr/>
            </a:pPr>
            <a:r>
              <a:rPr lang="en-US" sz="2400" dirty="0" smtClean="0"/>
              <a:t>     sigma =   5.6303     25.499     2.2107</a:t>
            </a:r>
          </a:p>
          <a:p>
            <a:pPr eaLnBrk="1" fontAlgn="auto" hangingPunct="1">
              <a:spcAft>
                <a:spcPts val="0"/>
              </a:spcAft>
              <a:buFont typeface="Arial" pitchFamily="34" charset="0"/>
              <a:buNone/>
              <a:defRPr/>
            </a:pPr>
            <a:endParaRPr lang="en-US" sz="2600" dirty="0" smtClean="0"/>
          </a:p>
          <a:p>
            <a:pPr eaLnBrk="1" fontAlgn="auto" hangingPunct="1">
              <a:spcAft>
                <a:spcPts val="0"/>
              </a:spcAft>
              <a:buFont typeface="Arial" pitchFamily="34" charset="0"/>
              <a:buChar char="•"/>
              <a:defRPr/>
            </a:pPr>
            <a:r>
              <a:rPr lang="en-US" sz="3000" b="1" dirty="0" smtClean="0"/>
              <a:t>Entering Long Statements</a:t>
            </a:r>
          </a:p>
          <a:p>
            <a:pPr eaLnBrk="1" fontAlgn="auto" hangingPunct="1">
              <a:spcAft>
                <a:spcPts val="0"/>
              </a:spcAft>
              <a:buFont typeface="Arial" pitchFamily="34" charset="0"/>
              <a:buNone/>
              <a:defRPr/>
            </a:pPr>
            <a:r>
              <a:rPr lang="en-US" sz="2600" dirty="0" smtClean="0"/>
              <a:t>      If a statement does not fit on one line, use an ellipsis (three periods),  ... , followed by </a:t>
            </a:r>
            <a:r>
              <a:rPr lang="en-US" sz="2600" b="1" dirty="0" smtClean="0"/>
              <a:t>Return or Enter </a:t>
            </a:r>
            <a:r>
              <a:rPr lang="en-US" sz="2600" dirty="0" smtClean="0"/>
              <a:t>to indicate that the statement continues on the next line. For example,</a:t>
            </a:r>
          </a:p>
          <a:p>
            <a:pPr eaLnBrk="1" fontAlgn="auto" hangingPunct="1">
              <a:spcAft>
                <a:spcPts val="0"/>
              </a:spcAft>
              <a:buFont typeface="Arial" pitchFamily="34" charset="0"/>
              <a:buNone/>
              <a:defRPr/>
            </a:pPr>
            <a:r>
              <a:rPr lang="en-US" sz="2600" dirty="0" smtClean="0"/>
              <a:t>            s = 1 -1/2 + 1/3 -1/4 + 1/5 - 1/6 + 1/7 ...</a:t>
            </a:r>
          </a:p>
          <a:p>
            <a:pPr eaLnBrk="1" fontAlgn="auto" hangingPunct="1">
              <a:spcAft>
                <a:spcPts val="0"/>
              </a:spcAft>
              <a:buFont typeface="Arial" pitchFamily="34" charset="0"/>
              <a:buNone/>
              <a:defRPr/>
            </a:pPr>
            <a:r>
              <a:rPr lang="en-US" sz="2600" dirty="0" smtClean="0"/>
              <a:t>                     - 1/8 + 1/9 - 1/10 + 1/11 - 1/12;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5000"/>
              <a:t>Graphics</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err="1" smtClean="0"/>
              <a:t>Matlab</a:t>
            </a:r>
            <a:r>
              <a:rPr lang="en-US" dirty="0" smtClean="0"/>
              <a:t> provides a variety of techniques to display data graphically. </a:t>
            </a:r>
          </a:p>
          <a:p>
            <a:pPr eaLnBrk="1" fontAlgn="auto" hangingPunct="1">
              <a:spcAft>
                <a:spcPts val="0"/>
              </a:spcAft>
              <a:buFont typeface="Arial" pitchFamily="34" charset="0"/>
              <a:buChar char="•"/>
              <a:defRPr/>
            </a:pPr>
            <a:r>
              <a:rPr lang="en-US" dirty="0" smtClean="0"/>
              <a:t>Interactive tools enable you to manipulate graphs to achieve results that reveal the most information about your data. </a:t>
            </a:r>
          </a:p>
          <a:p>
            <a:pPr eaLnBrk="1" fontAlgn="auto" hangingPunct="1">
              <a:spcAft>
                <a:spcPts val="0"/>
              </a:spcAft>
              <a:buFont typeface="Arial" pitchFamily="34" charset="0"/>
              <a:buChar char="•"/>
              <a:defRPr/>
            </a:pPr>
            <a:r>
              <a:rPr lang="en-US" dirty="0" smtClean="0"/>
              <a:t>You can also edit and print graphs for presentations, or export graphs to standard graphics formats for presentation in Web browsers or other media.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b="1"/>
              <a:t>Basic Plotting Functions</a:t>
            </a:r>
            <a:endParaRPr lang="en-US" altLang="en-US"/>
          </a:p>
        </p:txBody>
      </p:sp>
      <p:sp>
        <p:nvSpPr>
          <p:cNvPr id="17411" name="Content Placeholder 2"/>
          <p:cNvSpPr>
            <a:spLocks noGrp="1"/>
          </p:cNvSpPr>
          <p:nvPr>
            <p:ph idx="1"/>
          </p:nvPr>
        </p:nvSpPr>
        <p:spPr>
          <a:xfrm>
            <a:off x="381000" y="1371600"/>
            <a:ext cx="8229600" cy="4876800"/>
          </a:xfrm>
        </p:spPr>
        <p:txBody>
          <a:bodyPr/>
          <a:lstStyle/>
          <a:p>
            <a:pPr eaLnBrk="1" hangingPunct="1"/>
            <a:r>
              <a:rPr lang="en-US" altLang="en-US" sz="1800" dirty="0"/>
              <a:t>The plot function has different forms, depending on the input arguments. </a:t>
            </a:r>
          </a:p>
          <a:p>
            <a:pPr eaLnBrk="1" hangingPunct="1"/>
            <a:r>
              <a:rPr lang="en-US" altLang="en-US" sz="1800" dirty="0"/>
              <a:t>If y is a vector, plot(y) produces a piecewise graph of the elements of (y) versus the index of the elements of (y). </a:t>
            </a:r>
          </a:p>
          <a:p>
            <a:pPr eaLnBrk="1" hangingPunct="1"/>
            <a:r>
              <a:rPr lang="en-US" altLang="en-US" sz="1800" dirty="0"/>
              <a:t>If you specify two vectors as arguments, </a:t>
            </a:r>
            <a:r>
              <a:rPr lang="es-ES" altLang="en-US" sz="1800" dirty="0" err="1"/>
              <a:t>plot</a:t>
            </a:r>
            <a:r>
              <a:rPr lang="es-ES" altLang="en-US" sz="1800" dirty="0"/>
              <a:t>(</a:t>
            </a:r>
            <a:r>
              <a:rPr lang="es-ES" altLang="en-US" sz="1800" dirty="0" err="1"/>
              <a:t>x,y</a:t>
            </a:r>
            <a:r>
              <a:rPr lang="es-ES" altLang="en-US" sz="1800" dirty="0"/>
              <a:t>) produces a </a:t>
            </a:r>
            <a:r>
              <a:rPr lang="es-ES" altLang="en-US" sz="1800" dirty="0" err="1"/>
              <a:t>graph</a:t>
            </a:r>
            <a:r>
              <a:rPr lang="es-ES" altLang="en-US" sz="1800" dirty="0"/>
              <a:t> of y versus x</a:t>
            </a:r>
            <a:r>
              <a:rPr lang="es-ES" altLang="en-US" sz="1800" dirty="0" smtClean="0"/>
              <a:t>.</a:t>
            </a:r>
          </a:p>
          <a:p>
            <a:pPr marL="0" indent="0" eaLnBrk="1" hangingPunct="1">
              <a:buNone/>
            </a:pPr>
            <a:endParaRPr lang="es-ES" altLang="en-US" sz="1800" dirty="0" smtClean="0"/>
          </a:p>
          <a:p>
            <a:pPr eaLnBrk="1" hangingPunct="1">
              <a:buNone/>
            </a:pPr>
            <a:r>
              <a:rPr lang="en-US" altLang="en-US" sz="1800" dirty="0" smtClean="0"/>
              <a:t>		x </a:t>
            </a:r>
            <a:r>
              <a:rPr lang="en-US" altLang="en-US" sz="1800" dirty="0"/>
              <a:t>= 0:pi/100:2*pi;</a:t>
            </a:r>
          </a:p>
          <a:p>
            <a:pPr eaLnBrk="1" hangingPunct="1">
              <a:buNone/>
            </a:pPr>
            <a:r>
              <a:rPr lang="en-US" altLang="en-US" sz="1800" dirty="0"/>
              <a:t>		</a:t>
            </a:r>
            <a:r>
              <a:rPr lang="en-US" altLang="en-US" sz="1800" dirty="0" smtClean="0"/>
              <a:t>y </a:t>
            </a:r>
            <a:r>
              <a:rPr lang="en-US" altLang="en-US" sz="1800" dirty="0"/>
              <a:t>= sin(x</a:t>
            </a:r>
            <a:r>
              <a:rPr lang="en-US" altLang="en-US" sz="1800" dirty="0" smtClean="0"/>
              <a:t>);</a:t>
            </a:r>
          </a:p>
          <a:p>
            <a:pPr eaLnBrk="1" hangingPunct="1">
              <a:buNone/>
            </a:pPr>
            <a:endParaRPr lang="es-ES" altLang="en-US" sz="1800" dirty="0"/>
          </a:p>
          <a:p>
            <a:pPr eaLnBrk="1" hangingPunct="1"/>
            <a:r>
              <a:rPr lang="en-US" altLang="en-US" sz="1800" dirty="0"/>
              <a:t>You can also label the axes and add a title, using the ‘</a:t>
            </a:r>
            <a:r>
              <a:rPr lang="en-US" altLang="en-US" sz="1800" dirty="0" err="1"/>
              <a:t>xlabel</a:t>
            </a:r>
            <a:r>
              <a:rPr lang="en-US" altLang="en-US" sz="1800" dirty="0"/>
              <a:t>’, ‘</a:t>
            </a:r>
            <a:r>
              <a:rPr lang="en-US" altLang="en-US" sz="1800" dirty="0" err="1"/>
              <a:t>ylabel</a:t>
            </a:r>
            <a:r>
              <a:rPr lang="en-US" altLang="en-US" sz="1800" dirty="0"/>
              <a:t>’, and ‘title’ functions.   </a:t>
            </a:r>
            <a:endParaRPr lang="en-US" altLang="en-US" sz="1800" dirty="0" smtClean="0"/>
          </a:p>
          <a:p>
            <a:pPr eaLnBrk="1" hangingPunct="1"/>
            <a:endParaRPr lang="en-US" altLang="en-US" sz="1800" dirty="0"/>
          </a:p>
          <a:p>
            <a:pPr eaLnBrk="1" hangingPunct="1">
              <a:buFont typeface="Arial" charset="0"/>
              <a:buNone/>
            </a:pPr>
            <a:r>
              <a:rPr lang="en-US" altLang="en-US" sz="1800" dirty="0"/>
              <a:t>	</a:t>
            </a:r>
            <a:r>
              <a:rPr lang="en-US" altLang="en-US" sz="1800" dirty="0" smtClean="0"/>
              <a:t>	</a:t>
            </a:r>
            <a:r>
              <a:rPr lang="en-US" altLang="en-US" sz="1800" dirty="0" err="1" smtClean="0"/>
              <a:t>xlabel</a:t>
            </a:r>
            <a:r>
              <a:rPr lang="en-US" altLang="en-US" sz="1800" dirty="0"/>
              <a:t>('x = 0:2\pi')</a:t>
            </a:r>
          </a:p>
          <a:p>
            <a:pPr eaLnBrk="1" hangingPunct="1">
              <a:buFont typeface="Arial" charset="0"/>
              <a:buNone/>
            </a:pPr>
            <a:r>
              <a:rPr lang="en-US" altLang="en-US" sz="1800" dirty="0"/>
              <a:t>	</a:t>
            </a:r>
            <a:r>
              <a:rPr lang="en-US" altLang="en-US" sz="1800" dirty="0"/>
              <a:t>	</a:t>
            </a:r>
            <a:r>
              <a:rPr lang="en-US" altLang="en-US" sz="1800" dirty="0" err="1" smtClean="0"/>
              <a:t>ylabel</a:t>
            </a:r>
            <a:r>
              <a:rPr lang="en-US" altLang="en-US" sz="1800" dirty="0"/>
              <a:t>('Sine of x')</a:t>
            </a:r>
          </a:p>
          <a:p>
            <a:pPr eaLnBrk="1" hangingPunct="1">
              <a:buFont typeface="Arial" charset="0"/>
              <a:buNone/>
            </a:pPr>
            <a:r>
              <a:rPr lang="en-US" altLang="en-US" sz="1800" dirty="0"/>
              <a:t>		</a:t>
            </a:r>
            <a:r>
              <a:rPr lang="en-US" altLang="en-US" sz="1800" dirty="0" smtClean="0"/>
              <a:t>title</a:t>
            </a:r>
            <a:r>
              <a:rPr lang="en-US" altLang="en-US" sz="1800" dirty="0"/>
              <a:t>('Plot of the Sine Function','FontSize',12)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519113"/>
            <a:ext cx="7239000" cy="5910262"/>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381000"/>
            <a:ext cx="8229600" cy="5745163"/>
          </a:xfrm>
        </p:spPr>
        <p:txBody>
          <a:bodyPr/>
          <a:lstStyle/>
          <a:p>
            <a:pPr eaLnBrk="1" hangingPunct="1"/>
            <a:r>
              <a:rPr lang="en-US" altLang="en-US" b="1" dirty="0"/>
              <a:t>Plotting Multiple Data Sets in One Graph</a:t>
            </a:r>
          </a:p>
          <a:p>
            <a:pPr lvl="1" eaLnBrk="1" hangingPunct="1"/>
            <a:r>
              <a:rPr lang="en-US" altLang="en-US" sz="2400" dirty="0"/>
              <a:t>Multiple x-y pair arguments create multiple graphs with a single call to plot.</a:t>
            </a:r>
          </a:p>
          <a:p>
            <a:pPr eaLnBrk="1" hangingPunct="1">
              <a:buFont typeface="Arial" charset="0"/>
              <a:buNone/>
            </a:pPr>
            <a:r>
              <a:rPr lang="en-US" altLang="en-US" sz="2400" dirty="0"/>
              <a:t>	For example:	</a:t>
            </a:r>
            <a:r>
              <a:rPr lang="en-US" altLang="en-US" sz="2200" dirty="0"/>
              <a:t>x = 0:pi/100:2*pi;</a:t>
            </a:r>
          </a:p>
          <a:p>
            <a:pPr eaLnBrk="1" hangingPunct="1">
              <a:buFont typeface="Arial" charset="0"/>
              <a:buNone/>
            </a:pPr>
            <a:r>
              <a:rPr lang="en-US" altLang="en-US" sz="2200" dirty="0"/>
              <a:t>				y = sin(x);</a:t>
            </a:r>
          </a:p>
          <a:p>
            <a:pPr eaLnBrk="1" hangingPunct="1">
              <a:buFont typeface="Arial" charset="0"/>
              <a:buNone/>
            </a:pPr>
            <a:r>
              <a:rPr lang="en-US" altLang="en-US" sz="2200" dirty="0"/>
              <a:t>				y2 = sin(x-.25);</a:t>
            </a:r>
          </a:p>
          <a:p>
            <a:pPr eaLnBrk="1" hangingPunct="1">
              <a:buFont typeface="Arial" charset="0"/>
              <a:buNone/>
            </a:pPr>
            <a:r>
              <a:rPr lang="en-US" altLang="en-US" sz="2200" dirty="0"/>
              <a:t>				y3 = sin(x-.5);</a:t>
            </a:r>
          </a:p>
          <a:p>
            <a:pPr eaLnBrk="1" hangingPunct="1">
              <a:buFont typeface="Arial" charset="0"/>
              <a:buNone/>
            </a:pPr>
            <a:r>
              <a:rPr lang="en-US" altLang="en-US" sz="2200" dirty="0"/>
              <a:t>				plot(x,y,x,y2,x,y3)</a:t>
            </a:r>
          </a:p>
          <a:p>
            <a:pPr eaLnBrk="1" hangingPunct="1">
              <a:buFont typeface="Arial" charset="0"/>
              <a:buNone/>
            </a:pPr>
            <a:endParaRPr lang="en-US" altLang="en-US" sz="2200" dirty="0"/>
          </a:p>
          <a:p>
            <a:pPr eaLnBrk="1" hangingPunct="1">
              <a:buFont typeface="Arial" charset="0"/>
              <a:buNone/>
            </a:pPr>
            <a:endParaRPr lang="en-US" altLang="en-US" sz="2200" dirty="0"/>
          </a:p>
          <a:p>
            <a:pPr eaLnBrk="1" hangingPunct="1">
              <a:buFont typeface="Arial" charset="0"/>
              <a:buNone/>
            </a:pPr>
            <a:endParaRPr lang="en-US" altLang="en-US" sz="2200" dirty="0"/>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86200"/>
            <a:ext cx="5105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457200"/>
            <a:ext cx="8229600" cy="5668963"/>
          </a:xfrm>
        </p:spPr>
        <p:txBody>
          <a:bodyPr/>
          <a:lstStyle/>
          <a:p>
            <a:pPr eaLnBrk="1" hangingPunct="1"/>
            <a:r>
              <a:rPr lang="en-US" altLang="en-US" sz="3600" b="1" dirty="0"/>
              <a:t>Specifying Line Styles and Colors</a:t>
            </a:r>
          </a:p>
          <a:p>
            <a:pPr eaLnBrk="1" hangingPunct="1">
              <a:buFont typeface="Arial" charset="0"/>
              <a:buNone/>
            </a:pPr>
            <a:r>
              <a:rPr lang="en-US" altLang="en-US" sz="2400" dirty="0"/>
              <a:t>	</a:t>
            </a:r>
            <a:r>
              <a:rPr lang="en-US" altLang="en-US" sz="2600" dirty="0"/>
              <a:t>It is possible to specify color, line styles, and markers (such as plus signs or circles) when you plot your data using the plot command:        </a:t>
            </a:r>
          </a:p>
          <a:p>
            <a:pPr eaLnBrk="1" hangingPunct="1">
              <a:buFont typeface="Arial" charset="0"/>
              <a:buNone/>
            </a:pPr>
            <a:r>
              <a:rPr lang="en-US" altLang="en-US" sz="2600" dirty="0"/>
              <a:t>			plot(x,y,'</a:t>
            </a:r>
            <a:r>
              <a:rPr lang="en-US" altLang="en-US" sz="2600" i="1" dirty="0" err="1"/>
              <a:t>color_style_marker</a:t>
            </a:r>
            <a:r>
              <a:rPr lang="en-US" altLang="en-US" sz="2600" i="1" dirty="0"/>
              <a:t>')</a:t>
            </a:r>
          </a:p>
          <a:p>
            <a:pPr eaLnBrk="1" hangingPunct="1">
              <a:buFont typeface="Arial" charset="0"/>
              <a:buNone/>
            </a:pPr>
            <a:r>
              <a:rPr lang="en-US" altLang="en-US" sz="2600" dirty="0" smtClean="0"/>
              <a:t>     </a:t>
            </a:r>
            <a:r>
              <a:rPr lang="en-US" altLang="en-US" sz="2800" dirty="0"/>
              <a:t>For example:                  </a:t>
            </a:r>
            <a:r>
              <a:rPr lang="en-US" altLang="en-US" sz="2600" dirty="0"/>
              <a:t>plot(</a:t>
            </a:r>
            <a:r>
              <a:rPr lang="en-US" altLang="en-US" sz="2600" dirty="0" err="1"/>
              <a:t>x,y,'r</a:t>
            </a:r>
            <a:r>
              <a:rPr lang="en-US" altLang="en-US" sz="2600" dirty="0"/>
              <a:t>:+')</a:t>
            </a:r>
          </a:p>
          <a:p>
            <a:pPr eaLnBrk="1" hangingPunct="1">
              <a:buFont typeface="Arial" charset="0"/>
              <a:buNone/>
            </a:pPr>
            <a:r>
              <a:rPr lang="en-US" altLang="en-US" sz="2600" dirty="0"/>
              <a:t>     plots a red-dotted line and places plus sign markers at each data point</a:t>
            </a:r>
            <a:r>
              <a:rPr lang="en-US" altLang="en-US" sz="2600" dirty="0" smtClean="0"/>
              <a:t>.</a:t>
            </a:r>
          </a:p>
          <a:p>
            <a:pPr eaLnBrk="1" fontAlgn="auto" hangingPunct="1">
              <a:spcAft>
                <a:spcPts val="0"/>
              </a:spcAft>
              <a:defRPr/>
            </a:pPr>
            <a:r>
              <a:rPr lang="en-US" sz="3600" b="1" dirty="0"/>
              <a:t> Adding Plots to an Existing Graph</a:t>
            </a:r>
          </a:p>
          <a:p>
            <a:pPr eaLnBrk="1" fontAlgn="auto" hangingPunct="1">
              <a:spcAft>
                <a:spcPts val="0"/>
              </a:spcAft>
              <a:buFont typeface="Arial" pitchFamily="34" charset="0"/>
              <a:buNone/>
              <a:defRPr/>
            </a:pPr>
            <a:r>
              <a:rPr lang="en-US" sz="2400" dirty="0"/>
              <a:t>	When you type:           hold </a:t>
            </a:r>
            <a:r>
              <a:rPr lang="en-US" sz="2400" dirty="0" smtClean="0"/>
              <a:t>on</a:t>
            </a:r>
            <a:endParaRPr lang="en-US" sz="1200" dirty="0"/>
          </a:p>
          <a:p>
            <a:pPr eaLnBrk="1" fontAlgn="auto" hangingPunct="1">
              <a:spcAft>
                <a:spcPts val="0"/>
              </a:spcAft>
              <a:buFont typeface="Arial" pitchFamily="34" charset="0"/>
              <a:buNone/>
              <a:defRPr/>
            </a:pPr>
            <a:r>
              <a:rPr lang="en-US" sz="2400" dirty="0"/>
              <a:t>	</a:t>
            </a:r>
            <a:r>
              <a:rPr lang="en-US" sz="2400" dirty="0" err="1" smtClean="0"/>
              <a:t>Matlab</a:t>
            </a:r>
            <a:r>
              <a:rPr lang="en-US" sz="2400" dirty="0" smtClean="0"/>
              <a:t> adds </a:t>
            </a:r>
            <a:r>
              <a:rPr lang="en-US" sz="2400" dirty="0"/>
              <a:t>the new data to the current graph, rescaling the axes if necessary.</a:t>
            </a:r>
          </a:p>
          <a:p>
            <a:pPr eaLnBrk="1" hangingPunct="1">
              <a:buFont typeface="Arial" charset="0"/>
              <a:buNone/>
            </a:pPr>
            <a:endParaRPr lang="en-US" altLang="en-US" sz="24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457200" y="838200"/>
            <a:ext cx="8229600" cy="5287963"/>
          </a:xfrm>
        </p:spPr>
        <p:txBody>
          <a:bodyPr/>
          <a:lstStyle/>
          <a:p>
            <a:pPr eaLnBrk="1" hangingPunct="1"/>
            <a:r>
              <a:rPr lang="en-US" altLang="en-US" dirty="0" err="1" smtClean="0"/>
              <a:t>Matlab</a:t>
            </a:r>
            <a:r>
              <a:rPr lang="en-US" altLang="en-US" dirty="0" smtClean="0"/>
              <a:t> stands </a:t>
            </a:r>
            <a:r>
              <a:rPr lang="en-US" altLang="en-US" dirty="0"/>
              <a:t>for  M</a:t>
            </a:r>
            <a:r>
              <a:rPr lang="en-US" altLang="en-US" i="1" dirty="0"/>
              <a:t>atrix Laboratory.</a:t>
            </a:r>
          </a:p>
          <a:p>
            <a:pPr eaLnBrk="1" hangingPunct="1"/>
            <a:r>
              <a:rPr lang="en-US" altLang="en-US" dirty="0" err="1"/>
              <a:t>Matlab</a:t>
            </a:r>
            <a:r>
              <a:rPr lang="en-US" altLang="en-US" dirty="0"/>
              <a:t> had many functions and toolboxes to help in </a:t>
            </a:r>
            <a:r>
              <a:rPr lang="en-US" altLang="en-US" dirty="0" smtClean="0"/>
              <a:t>various </a:t>
            </a:r>
            <a:r>
              <a:rPr lang="en-US" altLang="en-US" dirty="0"/>
              <a:t>applications</a:t>
            </a:r>
          </a:p>
          <a:p>
            <a:pPr eaLnBrk="1" hangingPunct="1"/>
            <a:r>
              <a:rPr lang="en-US" altLang="en-US" dirty="0"/>
              <a:t>It allows you to solve many technical computing </a:t>
            </a:r>
            <a:r>
              <a:rPr lang="en-US" altLang="en-US" dirty="0" smtClean="0"/>
              <a:t>problems, </a:t>
            </a:r>
            <a:r>
              <a:rPr lang="en-US" altLang="en-US" dirty="0"/>
              <a:t>in a fraction of the time it would take to write a program in a scalar non-interactive language such as </a:t>
            </a:r>
            <a:r>
              <a:rPr lang="en-US" altLang="en-US" dirty="0" smtClean="0"/>
              <a:t>C.</a:t>
            </a:r>
          </a:p>
          <a:p>
            <a:pPr eaLnBrk="1" hangingPunct="1"/>
            <a:r>
              <a:rPr lang="en-US" altLang="en-US" dirty="0" err="1" smtClean="0"/>
              <a:t>Matlab</a:t>
            </a:r>
            <a:r>
              <a:rPr lang="en-US" altLang="en-US" dirty="0" smtClean="0"/>
              <a:t> is very efficient and natural choice for medical image analysis and statistical data processing. </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457200"/>
            <a:ext cx="8229600" cy="5668963"/>
          </a:xfrm>
        </p:spPr>
        <p:txBody>
          <a:bodyPr/>
          <a:lstStyle/>
          <a:p>
            <a:pPr eaLnBrk="1" hangingPunct="1"/>
            <a:r>
              <a:rPr lang="en-US" altLang="en-US" b="1"/>
              <a:t>Figure Windows</a:t>
            </a:r>
          </a:p>
          <a:p>
            <a:pPr eaLnBrk="1" hangingPunct="1">
              <a:buFont typeface="Arial" charset="0"/>
              <a:buNone/>
            </a:pPr>
            <a:r>
              <a:rPr lang="en-US" altLang="en-US" sz="2600"/>
              <a:t>	Graphing functions automatically open a new figure window if there are no figure windows already on the screen.</a:t>
            </a:r>
          </a:p>
          <a:p>
            <a:pPr eaLnBrk="1" hangingPunct="1">
              <a:buFont typeface="Arial" charset="0"/>
              <a:buNone/>
            </a:pPr>
            <a:endParaRPr lang="en-US" altLang="en-US" sz="1200"/>
          </a:p>
          <a:p>
            <a:pPr eaLnBrk="1" hangingPunct="1">
              <a:buFont typeface="Arial" charset="0"/>
              <a:buNone/>
            </a:pPr>
            <a:r>
              <a:rPr lang="en-US" altLang="en-US" sz="2800"/>
              <a:t>	To make a figure window the current figure, type                   			</a:t>
            </a:r>
            <a:r>
              <a:rPr lang="en-US" altLang="en-US" sz="2800" b="1"/>
              <a:t>figure(n)</a:t>
            </a:r>
          </a:p>
          <a:p>
            <a:pPr eaLnBrk="1" hangingPunct="1">
              <a:buFont typeface="Arial" charset="0"/>
              <a:buNone/>
            </a:pPr>
            <a:r>
              <a:rPr lang="en-US" altLang="en-US" sz="2800"/>
              <a:t>	where n is the number in the figure title bar. The results of subsequent graphics commands are displayed in this window.</a:t>
            </a:r>
            <a:endParaRPr lang="en-US" altLang="en-US" sz="26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457200"/>
            <a:ext cx="8229600" cy="5668963"/>
          </a:xfrm>
        </p:spPr>
        <p:txBody>
          <a:bodyPr/>
          <a:lstStyle/>
          <a:p>
            <a:pPr eaLnBrk="1" hangingPunct="1"/>
            <a:r>
              <a:rPr lang="en-US" altLang="en-US" b="1"/>
              <a:t>Displaying Multiple Plots in One Figure</a:t>
            </a:r>
          </a:p>
          <a:p>
            <a:pPr eaLnBrk="1" hangingPunct="1">
              <a:buFont typeface="Arial" charset="0"/>
              <a:buNone/>
            </a:pPr>
            <a:r>
              <a:rPr lang="en-US" altLang="en-US"/>
              <a:t>			     subplot(m,n,p)</a:t>
            </a:r>
          </a:p>
          <a:p>
            <a:pPr eaLnBrk="1" hangingPunct="1">
              <a:buFont typeface="Arial" charset="0"/>
              <a:buNone/>
            </a:pPr>
            <a:r>
              <a:rPr lang="en-US" altLang="en-US"/>
              <a:t>	</a:t>
            </a:r>
            <a:r>
              <a:rPr lang="en-US" altLang="en-US" sz="2400"/>
              <a:t>This splits the figure window into an m-by-n matrix of small subplots and selects the pth subplot for the current plot.</a:t>
            </a:r>
          </a:p>
          <a:p>
            <a:pPr eaLnBrk="1" hangingPunct="1">
              <a:buFont typeface="Arial" charset="0"/>
              <a:buNone/>
            </a:pPr>
            <a:endParaRPr lang="en-US" altLang="en-US" sz="1200"/>
          </a:p>
          <a:p>
            <a:pPr eaLnBrk="1" hangingPunct="1"/>
            <a:r>
              <a:rPr lang="en-US" altLang="en-US" sz="2600"/>
              <a:t>Example:  </a:t>
            </a:r>
          </a:p>
          <a:p>
            <a:pPr eaLnBrk="1" hangingPunct="1">
              <a:buFont typeface="Arial" charset="0"/>
              <a:buNone/>
            </a:pPr>
            <a:r>
              <a:rPr lang="en-US" altLang="en-US" sz="2200"/>
              <a:t>	t = 0:pi/10:2*pi;</a:t>
            </a:r>
          </a:p>
          <a:p>
            <a:pPr eaLnBrk="1" hangingPunct="1">
              <a:buFont typeface="Arial" charset="0"/>
              <a:buNone/>
            </a:pPr>
            <a:r>
              <a:rPr lang="en-US" altLang="en-US" sz="2200"/>
              <a:t>	[X,Y,Z] = cylinder(4*cos(t));</a:t>
            </a:r>
          </a:p>
          <a:p>
            <a:pPr eaLnBrk="1" hangingPunct="1">
              <a:buFont typeface="Arial" charset="0"/>
              <a:buNone/>
            </a:pPr>
            <a:r>
              <a:rPr lang="en-US" altLang="en-US" sz="2200"/>
              <a:t>	subplot(2,2,1); mesh(X)</a:t>
            </a:r>
          </a:p>
          <a:p>
            <a:pPr eaLnBrk="1" hangingPunct="1">
              <a:buFont typeface="Arial" charset="0"/>
              <a:buNone/>
            </a:pPr>
            <a:r>
              <a:rPr lang="en-US" altLang="en-US" sz="2200"/>
              <a:t>	subplot(2,2,2); mesh(Y)</a:t>
            </a:r>
          </a:p>
          <a:p>
            <a:pPr eaLnBrk="1" hangingPunct="1">
              <a:buFont typeface="Arial" charset="0"/>
              <a:buNone/>
            </a:pPr>
            <a:r>
              <a:rPr lang="en-US" altLang="en-US" sz="2200"/>
              <a:t>	subplot(2,2,3); mesh(Z)</a:t>
            </a:r>
          </a:p>
          <a:p>
            <a:pPr eaLnBrk="1" hangingPunct="1">
              <a:buFont typeface="Arial" charset="0"/>
              <a:buNone/>
            </a:pPr>
            <a:r>
              <a:rPr lang="en-US" altLang="en-US" sz="2200"/>
              <a:t>	subplot(2,2,4); mesh(X,Y,Z)</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743200"/>
            <a:ext cx="44196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457200" y="274638"/>
            <a:ext cx="8229600" cy="944562"/>
          </a:xfrm>
        </p:spPr>
        <p:txBody>
          <a:bodyPr/>
          <a:lstStyle/>
          <a:p>
            <a:pPr eaLnBrk="1" hangingPunct="1"/>
            <a:r>
              <a:rPr lang="en-US" altLang="en-US" b="1"/>
              <a:t>Controlling the Axes</a:t>
            </a:r>
            <a:endParaRPr lang="en-US" altLang="en-US"/>
          </a:p>
        </p:txBody>
      </p:sp>
      <p:sp>
        <p:nvSpPr>
          <p:cNvPr id="24579" name="Content Placeholder 2"/>
          <p:cNvSpPr>
            <a:spLocks noGrp="1"/>
          </p:cNvSpPr>
          <p:nvPr>
            <p:ph idx="1"/>
          </p:nvPr>
        </p:nvSpPr>
        <p:spPr>
          <a:xfrm>
            <a:off x="457200" y="1219200"/>
            <a:ext cx="8229600" cy="4906963"/>
          </a:xfrm>
        </p:spPr>
        <p:txBody>
          <a:bodyPr/>
          <a:lstStyle/>
          <a:p>
            <a:pPr eaLnBrk="1" hangingPunct="1"/>
            <a:r>
              <a:rPr lang="en-US" altLang="en-US" b="1"/>
              <a:t>Setting Axis Limits &amp; Grids</a:t>
            </a:r>
          </a:p>
          <a:p>
            <a:pPr eaLnBrk="1" hangingPunct="1">
              <a:buFont typeface="Arial" charset="0"/>
              <a:buNone/>
            </a:pPr>
            <a:r>
              <a:rPr lang="en-US" altLang="en-US" sz="2600"/>
              <a:t>	The axis command lets you to specify your own limits:              		</a:t>
            </a:r>
            <a:r>
              <a:rPr lang="en-US" altLang="en-US" sz="2800"/>
              <a:t>axis([xmin xmax ymin ymax])</a:t>
            </a:r>
          </a:p>
          <a:p>
            <a:pPr eaLnBrk="1" hangingPunct="1">
              <a:buFont typeface="Arial" charset="0"/>
              <a:buNone/>
            </a:pPr>
            <a:endParaRPr lang="en-US" altLang="en-US" sz="2800"/>
          </a:p>
          <a:p>
            <a:pPr eaLnBrk="1" hangingPunct="1">
              <a:buFont typeface="Arial" charset="0"/>
              <a:buNone/>
            </a:pPr>
            <a:r>
              <a:rPr lang="en-US" altLang="en-US" sz="2600"/>
              <a:t>	You can use the axis command to make the axes visible or invisible:            </a:t>
            </a:r>
            <a:r>
              <a:rPr lang="en-US" altLang="en-US" sz="2800"/>
              <a:t>axis on  /  axis off</a:t>
            </a:r>
          </a:p>
          <a:p>
            <a:pPr eaLnBrk="1" hangingPunct="1">
              <a:buFont typeface="Arial" charset="0"/>
              <a:buNone/>
            </a:pPr>
            <a:endParaRPr lang="en-US" altLang="en-US" sz="2800"/>
          </a:p>
          <a:p>
            <a:pPr eaLnBrk="1" hangingPunct="1">
              <a:buFont typeface="Arial" charset="0"/>
              <a:buNone/>
            </a:pPr>
            <a:r>
              <a:rPr lang="en-US" altLang="en-US" sz="2600"/>
              <a:t>	The grid command toggles grid lines on and off:                   			grid on   /   grid off</a:t>
            </a:r>
          </a:p>
          <a:p>
            <a:pPr eaLnBrk="1" hangingPunct="1">
              <a:buFont typeface="Arial" charset="0"/>
              <a:buNone/>
            </a:pPr>
            <a:endParaRPr lang="en-US" altLang="en-US" sz="26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a:t>Programming in Matlab</a:t>
            </a:r>
          </a:p>
        </p:txBody>
      </p:sp>
      <p:sp>
        <p:nvSpPr>
          <p:cNvPr id="25603" name="Content Placeholder 2"/>
          <p:cNvSpPr>
            <a:spLocks noGrp="1"/>
          </p:cNvSpPr>
          <p:nvPr>
            <p:ph idx="1"/>
          </p:nvPr>
        </p:nvSpPr>
        <p:spPr>
          <a:xfrm>
            <a:off x="457200" y="1524000"/>
            <a:ext cx="8229600" cy="4800600"/>
          </a:xfrm>
        </p:spPr>
        <p:txBody>
          <a:bodyPr/>
          <a:lstStyle/>
          <a:p>
            <a:pPr eaLnBrk="1" hangingPunct="1"/>
            <a:r>
              <a:rPr lang="en-US" altLang="en-US" sz="3000"/>
              <a:t>Conditional Control  </a:t>
            </a:r>
          </a:p>
          <a:p>
            <a:pPr eaLnBrk="1" hangingPunct="1">
              <a:buFont typeface="Arial" charset="0"/>
              <a:buNone/>
            </a:pPr>
            <a:r>
              <a:rPr lang="en-US" altLang="en-US" sz="2800"/>
              <a:t>	     -  if, else, elseif</a:t>
            </a:r>
          </a:p>
          <a:p>
            <a:pPr eaLnBrk="1" hangingPunct="1">
              <a:buFont typeface="Arial" charset="0"/>
              <a:buNone/>
            </a:pPr>
            <a:r>
              <a:rPr lang="en-US" altLang="en-US" sz="2200"/>
              <a:t>	</a:t>
            </a:r>
            <a:r>
              <a:rPr lang="en-US" altLang="en-US" sz="2800"/>
              <a:t>     -  switch, case</a:t>
            </a:r>
          </a:p>
          <a:p>
            <a:pPr eaLnBrk="1" hangingPunct="1"/>
            <a:r>
              <a:rPr lang="en-US" altLang="en-US" sz="3000" b="1"/>
              <a:t>Loop Control </a:t>
            </a:r>
          </a:p>
          <a:p>
            <a:pPr eaLnBrk="1" hangingPunct="1">
              <a:buFont typeface="Arial" charset="0"/>
              <a:buNone/>
            </a:pPr>
            <a:r>
              <a:rPr lang="en-US" altLang="en-US" sz="2800" b="1"/>
              <a:t>	     -  </a:t>
            </a:r>
            <a:r>
              <a:rPr lang="en-US" altLang="en-US" sz="2600"/>
              <a:t>for, while, continue, break</a:t>
            </a:r>
          </a:p>
          <a:p>
            <a:pPr eaLnBrk="1" hangingPunct="1"/>
            <a:r>
              <a:rPr lang="en-US" altLang="en-US" sz="3000" b="1"/>
              <a:t>Error Control </a:t>
            </a:r>
          </a:p>
          <a:p>
            <a:pPr eaLnBrk="1" hangingPunct="1">
              <a:buFont typeface="Arial" charset="0"/>
              <a:buNone/>
            </a:pPr>
            <a:r>
              <a:rPr lang="en-US" altLang="en-US" sz="2800" b="1"/>
              <a:t>	     </a:t>
            </a:r>
            <a:r>
              <a:rPr lang="en-US" altLang="en-US" sz="2800"/>
              <a:t>-  </a:t>
            </a:r>
            <a:r>
              <a:rPr lang="en-US" altLang="en-US" sz="2600"/>
              <a:t>try, catch</a:t>
            </a:r>
          </a:p>
          <a:p>
            <a:pPr eaLnBrk="1" hangingPunct="1"/>
            <a:r>
              <a:rPr lang="en-US" altLang="en-US" sz="3000" b="1"/>
              <a:t>Program Termination </a:t>
            </a:r>
          </a:p>
          <a:p>
            <a:pPr eaLnBrk="1" hangingPunct="1">
              <a:buFont typeface="Arial" charset="0"/>
              <a:buNone/>
            </a:pPr>
            <a:r>
              <a:rPr lang="en-US" altLang="en-US" sz="2800" b="1"/>
              <a:t>	     -  </a:t>
            </a:r>
            <a:r>
              <a:rPr lang="en-US" altLang="en-US" sz="2600"/>
              <a:t>return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b="1"/>
              <a:t>Multidimensional Arrays</a:t>
            </a:r>
            <a:endParaRPr lang="en-US" altLang="en-US"/>
          </a:p>
        </p:txBody>
      </p:sp>
      <p:sp>
        <p:nvSpPr>
          <p:cNvPr id="26627" name="Content Placeholder 2"/>
          <p:cNvSpPr>
            <a:spLocks noGrp="1"/>
          </p:cNvSpPr>
          <p:nvPr>
            <p:ph idx="1"/>
          </p:nvPr>
        </p:nvSpPr>
        <p:spPr>
          <a:xfrm>
            <a:off x="457200" y="1447800"/>
            <a:ext cx="8229600" cy="4876800"/>
          </a:xfrm>
        </p:spPr>
        <p:txBody>
          <a:bodyPr/>
          <a:lstStyle/>
          <a:p>
            <a:pPr eaLnBrk="1" hangingPunct="1"/>
            <a:r>
              <a:rPr lang="en-US" altLang="en-US" sz="2800"/>
              <a:t>One way of creating a multidimensional array is by calling  zeros,  ones, rand, or randn with more than two arguments. </a:t>
            </a:r>
          </a:p>
          <a:p>
            <a:pPr eaLnBrk="1" hangingPunct="1">
              <a:buFont typeface="Arial" charset="0"/>
              <a:buNone/>
            </a:pPr>
            <a:endParaRPr lang="en-US" altLang="en-US" sz="1200"/>
          </a:p>
          <a:p>
            <a:pPr eaLnBrk="1" hangingPunct="1">
              <a:buFont typeface="Arial" charset="0"/>
              <a:buNone/>
            </a:pPr>
            <a:r>
              <a:rPr lang="en-US" altLang="en-US" sz="2800"/>
              <a:t>	</a:t>
            </a:r>
            <a:r>
              <a:rPr lang="en-US" altLang="en-US" sz="2800" i="1"/>
              <a:t>For example:                </a:t>
            </a:r>
            <a:r>
              <a:rPr lang="en-US" altLang="en-US" sz="2800"/>
              <a:t>R = randn(3,4,5);</a:t>
            </a:r>
          </a:p>
          <a:p>
            <a:pPr eaLnBrk="1" hangingPunct="1">
              <a:buFont typeface="Arial" charset="0"/>
              <a:buNone/>
            </a:pPr>
            <a:r>
              <a:rPr lang="en-US" altLang="en-US" sz="2800"/>
              <a:t>	creates a 3-by-4-by-5 array with a total of 3*4*5 = 60 normally distributed random elements.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b="1"/>
              <a:t>Scripts and Functions</a:t>
            </a:r>
            <a:endParaRPr lang="en-US" altLang="en-US"/>
          </a:p>
        </p:txBody>
      </p:sp>
      <p:sp>
        <p:nvSpPr>
          <p:cNvPr id="27651" name="Content Placeholder 2"/>
          <p:cNvSpPr>
            <a:spLocks noGrp="1"/>
          </p:cNvSpPr>
          <p:nvPr>
            <p:ph idx="1"/>
          </p:nvPr>
        </p:nvSpPr>
        <p:spPr/>
        <p:txBody>
          <a:bodyPr/>
          <a:lstStyle/>
          <a:p>
            <a:pPr eaLnBrk="1" hangingPunct="1"/>
            <a:r>
              <a:rPr lang="en-US" altLang="en-US"/>
              <a:t>There are two kinds of M-files:</a:t>
            </a:r>
          </a:p>
          <a:p>
            <a:pPr eaLnBrk="1" hangingPunct="1"/>
            <a:endParaRPr lang="en-US" altLang="en-US" sz="1200"/>
          </a:p>
          <a:p>
            <a:pPr eaLnBrk="1" hangingPunct="1">
              <a:buFont typeface="Arial" charset="0"/>
              <a:buNone/>
            </a:pPr>
            <a:r>
              <a:rPr lang="en-US" altLang="en-US" sz="2600"/>
              <a:t>     - </a:t>
            </a:r>
            <a:r>
              <a:rPr lang="en-US" altLang="en-US" sz="2600" b="1"/>
              <a:t>Scripts</a:t>
            </a:r>
            <a:r>
              <a:rPr lang="en-US" altLang="en-US" sz="2600"/>
              <a:t>, which do not accept input arguments or return output arguments. They operate on data in the workspace.   Any variables that they create remain in the workspace, to be used in subsequent computations</a:t>
            </a:r>
          </a:p>
          <a:p>
            <a:pPr eaLnBrk="1" hangingPunct="1">
              <a:buFont typeface="Arial" charset="0"/>
              <a:buNone/>
            </a:pPr>
            <a:endParaRPr lang="en-US" altLang="en-US" sz="2600"/>
          </a:p>
          <a:p>
            <a:pPr eaLnBrk="1" hangingPunct="1">
              <a:buFont typeface="Arial" charset="0"/>
              <a:buNone/>
            </a:pPr>
            <a:r>
              <a:rPr lang="en-US" altLang="en-US" sz="2600"/>
              <a:t>	 - </a:t>
            </a:r>
            <a:r>
              <a:rPr lang="en-US" altLang="en-US" sz="2600" b="1"/>
              <a:t>Functions</a:t>
            </a:r>
            <a:r>
              <a:rPr lang="en-US" altLang="en-US" sz="2600"/>
              <a:t>, which can accept input arguments and return output arguments. Internal variables are local to the function.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457200" y="609600"/>
            <a:ext cx="8229600" cy="5516563"/>
          </a:xfrm>
        </p:spPr>
        <p:txBody>
          <a:bodyPr/>
          <a:lstStyle/>
          <a:p>
            <a:pPr eaLnBrk="1" hangingPunct="1"/>
            <a:r>
              <a:rPr lang="en-US" altLang="en-US" b="1"/>
              <a:t>Global Variables</a:t>
            </a:r>
          </a:p>
          <a:p>
            <a:pPr eaLnBrk="1" hangingPunct="1"/>
            <a:r>
              <a:rPr lang="en-US" altLang="en-US"/>
              <a:t>	</a:t>
            </a:r>
            <a:r>
              <a:rPr lang="en-US" altLang="en-US" sz="2800"/>
              <a:t>If you want more than one function to share a single copy of a variable, simply declare the variable as global in all the functions.   The global declaration must occur before the variable is actually used in a function.   </a:t>
            </a:r>
          </a:p>
          <a:p>
            <a:pPr eaLnBrk="1" hangingPunct="1">
              <a:buFont typeface="Arial" charset="0"/>
              <a:buNone/>
            </a:pPr>
            <a:r>
              <a:rPr lang="en-US" altLang="en-US" sz="2800"/>
              <a:t>	Example:  		</a:t>
            </a:r>
            <a:r>
              <a:rPr lang="en-US" altLang="en-US" sz="2400"/>
              <a:t>function h = falling(t)</a:t>
            </a:r>
          </a:p>
          <a:p>
            <a:pPr eaLnBrk="1" hangingPunct="1">
              <a:buFont typeface="Arial" charset="0"/>
              <a:buNone/>
            </a:pPr>
            <a:r>
              <a:rPr lang="en-US" altLang="en-US" sz="2400"/>
              <a:t>				global  GRAVITY</a:t>
            </a:r>
          </a:p>
          <a:p>
            <a:pPr eaLnBrk="1" hangingPunct="1">
              <a:buFont typeface="Arial" charset="0"/>
              <a:buNone/>
            </a:pPr>
            <a:r>
              <a:rPr lang="en-US" altLang="en-US" sz="2400"/>
              <a:t>				h = 1/2*GRAVITY*t.^2;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imaging</a:t>
            </a:r>
            <a:endParaRPr lang="en-US" dirty="0"/>
          </a:p>
        </p:txBody>
      </p:sp>
      <p:sp>
        <p:nvSpPr>
          <p:cNvPr id="4" name="Rectangle 3"/>
          <p:cNvSpPr/>
          <p:nvPr/>
        </p:nvSpPr>
        <p:spPr>
          <a:xfrm>
            <a:off x="476956" y="1828800"/>
            <a:ext cx="8229600" cy="3416320"/>
          </a:xfrm>
          <a:prstGeom prst="rect">
            <a:avLst/>
          </a:prstGeom>
        </p:spPr>
        <p:txBody>
          <a:bodyPr wrap="square">
            <a:spAutoFit/>
          </a:bodyPr>
          <a:lstStyle/>
          <a:p>
            <a:r>
              <a:rPr lang="el-GR" altLang="en-US" b="1" dirty="0"/>
              <a:t>In </a:t>
            </a:r>
            <a:r>
              <a:rPr lang="el-GR" altLang="en-US" b="1" dirty="0" err="1"/>
              <a:t>medical</a:t>
            </a:r>
            <a:r>
              <a:rPr lang="el-GR" altLang="en-US" b="1" dirty="0"/>
              <a:t> </a:t>
            </a:r>
            <a:r>
              <a:rPr lang="el-GR" altLang="en-US" b="1" dirty="0" err="1"/>
              <a:t>imaging</a:t>
            </a:r>
            <a:r>
              <a:rPr lang="el-GR" altLang="en-US" b="1" dirty="0"/>
              <a:t>, </a:t>
            </a:r>
            <a:r>
              <a:rPr lang="el-GR" altLang="en-US" b="1" dirty="0" err="1"/>
              <a:t>information</a:t>
            </a:r>
            <a:r>
              <a:rPr lang="el-GR" altLang="en-US" b="1" dirty="0"/>
              <a:t> </a:t>
            </a:r>
            <a:r>
              <a:rPr lang="el-GR" altLang="en-US" b="1" dirty="0" err="1"/>
              <a:t>is</a:t>
            </a:r>
            <a:r>
              <a:rPr lang="el-GR" altLang="en-US" b="1" dirty="0"/>
              <a:t> </a:t>
            </a:r>
            <a:r>
              <a:rPr lang="el-GR" altLang="en-US" b="1" dirty="0" err="1"/>
              <a:t>transferred</a:t>
            </a:r>
            <a:r>
              <a:rPr lang="el-GR" altLang="en-US" b="1" dirty="0"/>
              <a:t> </a:t>
            </a:r>
            <a:r>
              <a:rPr lang="el-GR" altLang="en-US" b="1" dirty="0" err="1"/>
              <a:t>to</a:t>
            </a:r>
            <a:r>
              <a:rPr lang="el-GR" altLang="en-US" b="1" dirty="0"/>
              <a:t> the </a:t>
            </a:r>
            <a:r>
              <a:rPr lang="el-GR" altLang="en-US" b="1" dirty="0" err="1"/>
              <a:t>observer</a:t>
            </a:r>
            <a:r>
              <a:rPr lang="el-GR" altLang="en-US" b="1" dirty="0"/>
              <a:t> in </a:t>
            </a:r>
            <a:r>
              <a:rPr lang="el-GR" altLang="en-US" b="1" dirty="0" err="1"/>
              <a:t>two</a:t>
            </a:r>
            <a:r>
              <a:rPr lang="el-GR" altLang="en-US" b="1" dirty="0"/>
              <a:t> </a:t>
            </a:r>
            <a:r>
              <a:rPr lang="el-GR" altLang="en-US" b="1" dirty="0" err="1"/>
              <a:t>steps</a:t>
            </a:r>
            <a:r>
              <a:rPr lang="el-GR" altLang="en-US" b="1" dirty="0"/>
              <a:t>: </a:t>
            </a:r>
            <a:endParaRPr lang="en-US" altLang="en-US" b="1" dirty="0"/>
          </a:p>
          <a:p>
            <a:endParaRPr lang="el-GR" altLang="en-US" b="1" dirty="0"/>
          </a:p>
          <a:p>
            <a:r>
              <a:rPr lang="el-GR" altLang="en-US" b="1" dirty="0"/>
              <a:t>1. </a:t>
            </a:r>
            <a:r>
              <a:rPr lang="el-GR" altLang="en-US" b="1" dirty="0" err="1"/>
              <a:t>Data</a:t>
            </a:r>
            <a:r>
              <a:rPr lang="el-GR" altLang="en-US" b="1" dirty="0"/>
              <a:t> </a:t>
            </a:r>
            <a:r>
              <a:rPr lang="el-GR" altLang="en-US" b="1" dirty="0" err="1"/>
              <a:t>acquisition</a:t>
            </a:r>
            <a:r>
              <a:rPr lang="el-GR" altLang="en-US" b="1" dirty="0"/>
              <a:t> and </a:t>
            </a:r>
            <a:r>
              <a:rPr lang="el-GR" altLang="en-US" b="1" dirty="0" err="1"/>
              <a:t>image</a:t>
            </a:r>
            <a:r>
              <a:rPr lang="el-GR" altLang="en-US" b="1" dirty="0"/>
              <a:t> </a:t>
            </a:r>
            <a:r>
              <a:rPr lang="el-GR" altLang="en-US" b="1" dirty="0" err="1"/>
              <a:t>formation</a:t>
            </a:r>
            <a:r>
              <a:rPr lang="el-GR" altLang="en-US" b="1" dirty="0"/>
              <a:t> in the </a:t>
            </a:r>
            <a:r>
              <a:rPr lang="el-GR" altLang="en-US" b="1" dirty="0" err="1"/>
              <a:t>imaging</a:t>
            </a:r>
            <a:r>
              <a:rPr lang="el-GR" altLang="en-US" b="1" dirty="0"/>
              <a:t> </a:t>
            </a:r>
            <a:r>
              <a:rPr lang="el-GR" altLang="en-US" b="1" dirty="0" err="1"/>
              <a:t>system</a:t>
            </a:r>
            <a:r>
              <a:rPr lang="el-GR" altLang="en-US" b="1" dirty="0"/>
              <a:t> </a:t>
            </a:r>
          </a:p>
          <a:p>
            <a:r>
              <a:rPr lang="el-GR" altLang="en-US" b="1" dirty="0"/>
              <a:t>2. </a:t>
            </a:r>
            <a:r>
              <a:rPr lang="el-GR" altLang="en-US" b="1" dirty="0" err="1"/>
              <a:t>Processing</a:t>
            </a:r>
            <a:r>
              <a:rPr lang="el-GR" altLang="en-US" b="1" dirty="0"/>
              <a:t> and </a:t>
            </a:r>
            <a:r>
              <a:rPr lang="el-GR" altLang="en-US" b="1" dirty="0" err="1"/>
              <a:t>display</a:t>
            </a:r>
            <a:r>
              <a:rPr lang="el-GR" altLang="en-US" b="1" dirty="0"/>
              <a:t> of </a:t>
            </a:r>
            <a:r>
              <a:rPr lang="el-GR" altLang="en-US" b="1" dirty="0" err="1"/>
              <a:t>image</a:t>
            </a:r>
            <a:r>
              <a:rPr lang="el-GR" altLang="en-US" b="1" dirty="0"/>
              <a:t> </a:t>
            </a:r>
            <a:r>
              <a:rPr lang="el-GR" altLang="en-US" b="1" dirty="0" err="1"/>
              <a:t>data</a:t>
            </a:r>
            <a:r>
              <a:rPr lang="el-GR" altLang="en-US" b="1" dirty="0"/>
              <a:t> </a:t>
            </a:r>
          </a:p>
          <a:p>
            <a:endParaRPr lang="en-US" altLang="en-US" dirty="0"/>
          </a:p>
          <a:p>
            <a:r>
              <a:rPr lang="el-GR" altLang="en-US" b="1" dirty="0" err="1"/>
              <a:t>Visual</a:t>
            </a:r>
            <a:r>
              <a:rPr lang="el-GR" altLang="en-US" b="1" dirty="0"/>
              <a:t> </a:t>
            </a:r>
            <a:r>
              <a:rPr lang="el-GR" altLang="en-US" b="1" dirty="0" err="1"/>
              <a:t>performance</a:t>
            </a:r>
            <a:r>
              <a:rPr lang="el-GR" altLang="en-US" b="1" dirty="0"/>
              <a:t> in </a:t>
            </a:r>
            <a:r>
              <a:rPr lang="el-GR" altLang="en-US" b="1" dirty="0" err="1"/>
              <a:t>medical</a:t>
            </a:r>
            <a:r>
              <a:rPr lang="el-GR" altLang="en-US" b="1" dirty="0"/>
              <a:t> </a:t>
            </a:r>
            <a:r>
              <a:rPr lang="el-GR" altLang="en-US" b="1" dirty="0" err="1"/>
              <a:t>imaging</a:t>
            </a:r>
            <a:r>
              <a:rPr lang="el-GR" altLang="en-US" b="1" dirty="0"/>
              <a:t> </a:t>
            </a:r>
            <a:r>
              <a:rPr lang="el-GR" altLang="en-US" b="1" dirty="0" err="1"/>
              <a:t>can</a:t>
            </a:r>
            <a:r>
              <a:rPr lang="el-GR" altLang="en-US" b="1" dirty="0"/>
              <a:t> </a:t>
            </a:r>
            <a:r>
              <a:rPr lang="el-GR" altLang="en-US" b="1" dirty="0" err="1"/>
              <a:t>be</a:t>
            </a:r>
            <a:r>
              <a:rPr lang="el-GR" altLang="en-US" b="1" dirty="0"/>
              <a:t> </a:t>
            </a:r>
            <a:r>
              <a:rPr lang="el-GR" altLang="en-US" b="1" dirty="0" err="1"/>
              <a:t>divided</a:t>
            </a:r>
            <a:r>
              <a:rPr lang="el-GR" altLang="en-US" b="1" dirty="0"/>
              <a:t> </a:t>
            </a:r>
            <a:r>
              <a:rPr lang="el-GR" altLang="en-US" b="1" dirty="0" err="1"/>
              <a:t>into</a:t>
            </a:r>
            <a:r>
              <a:rPr lang="el-GR" altLang="en-US" b="1" dirty="0"/>
              <a:t> </a:t>
            </a:r>
            <a:r>
              <a:rPr lang="el-GR" altLang="en-US" b="1" dirty="0" err="1"/>
              <a:t>three</a:t>
            </a:r>
            <a:r>
              <a:rPr lang="el-GR" altLang="en-US" b="1" dirty="0"/>
              <a:t> </a:t>
            </a:r>
            <a:r>
              <a:rPr lang="el-GR" altLang="en-US" b="1" dirty="0" err="1"/>
              <a:t>categories</a:t>
            </a:r>
            <a:r>
              <a:rPr lang="el-GR" altLang="en-US" b="1" dirty="0"/>
              <a:t>: </a:t>
            </a:r>
          </a:p>
          <a:p>
            <a:endParaRPr lang="en-US" altLang="en-US" dirty="0"/>
          </a:p>
          <a:p>
            <a:r>
              <a:rPr lang="el-GR" altLang="en-US" b="1" dirty="0"/>
              <a:t>1. </a:t>
            </a:r>
            <a:r>
              <a:rPr lang="el-GR" altLang="en-US" b="1" dirty="0" err="1"/>
              <a:t>Detection</a:t>
            </a:r>
            <a:r>
              <a:rPr lang="el-GR" altLang="en-US" b="1" dirty="0"/>
              <a:t> of </a:t>
            </a:r>
            <a:r>
              <a:rPr lang="el-GR" altLang="en-US" b="1" dirty="0" err="1"/>
              <a:t>an</a:t>
            </a:r>
            <a:r>
              <a:rPr lang="el-GR" altLang="en-US" b="1" dirty="0"/>
              <a:t> </a:t>
            </a:r>
            <a:r>
              <a:rPr lang="el-GR" altLang="en-US" b="1" dirty="0" err="1"/>
              <a:t>abnormality</a:t>
            </a:r>
            <a:r>
              <a:rPr lang="el-GR" altLang="en-US" b="1" dirty="0"/>
              <a:t> (</a:t>
            </a:r>
            <a:r>
              <a:rPr lang="el-GR" altLang="en-US" b="1" dirty="0" err="1"/>
              <a:t>presence</a:t>
            </a:r>
            <a:r>
              <a:rPr lang="el-GR" altLang="en-US" b="1" dirty="0"/>
              <a:t>) </a:t>
            </a:r>
          </a:p>
          <a:p>
            <a:r>
              <a:rPr lang="el-GR" altLang="en-US" b="1" dirty="0"/>
              <a:t>2. </a:t>
            </a:r>
            <a:r>
              <a:rPr lang="el-GR" altLang="en-US" b="1" dirty="0" err="1"/>
              <a:t>Recognition</a:t>
            </a:r>
            <a:r>
              <a:rPr lang="el-GR" altLang="en-US" b="1" dirty="0"/>
              <a:t> of </a:t>
            </a:r>
            <a:r>
              <a:rPr lang="el-GR" altLang="en-US" b="1" dirty="0" err="1"/>
              <a:t>an</a:t>
            </a:r>
            <a:r>
              <a:rPr lang="el-GR" altLang="en-US" b="1" dirty="0"/>
              <a:t> </a:t>
            </a:r>
            <a:r>
              <a:rPr lang="el-GR" altLang="en-US" b="1" dirty="0" err="1"/>
              <a:t>abnormality</a:t>
            </a:r>
            <a:r>
              <a:rPr lang="el-GR" altLang="en-US" b="1" dirty="0"/>
              <a:t> (</a:t>
            </a:r>
            <a:r>
              <a:rPr lang="el-GR" altLang="en-US" b="1" dirty="0" err="1"/>
              <a:t>shape</a:t>
            </a:r>
            <a:r>
              <a:rPr lang="el-GR" altLang="en-US" b="1" dirty="0"/>
              <a:t> and </a:t>
            </a:r>
            <a:r>
              <a:rPr lang="el-GR" altLang="en-US" b="1" dirty="0" err="1"/>
              <a:t>size</a:t>
            </a:r>
            <a:r>
              <a:rPr lang="el-GR" altLang="en-US" b="1" dirty="0"/>
              <a:t>) </a:t>
            </a:r>
          </a:p>
          <a:p>
            <a:r>
              <a:rPr lang="el-GR" altLang="en-US" b="1" dirty="0"/>
              <a:t>3. </a:t>
            </a:r>
            <a:r>
              <a:rPr lang="el-GR" altLang="en-US" b="1" dirty="0" err="1"/>
              <a:t>Identification</a:t>
            </a:r>
            <a:r>
              <a:rPr lang="el-GR" altLang="en-US" b="1" dirty="0"/>
              <a:t> (</a:t>
            </a:r>
            <a:r>
              <a:rPr lang="el-GR" altLang="en-US" b="1" dirty="0" err="1"/>
              <a:t>relation</a:t>
            </a:r>
            <a:r>
              <a:rPr lang="el-GR" altLang="en-US" b="1" dirty="0"/>
              <a:t> </a:t>
            </a:r>
            <a:r>
              <a:rPr lang="el-GR" altLang="en-US" b="1" dirty="0" err="1"/>
              <a:t>to</a:t>
            </a:r>
            <a:r>
              <a:rPr lang="el-GR" altLang="en-US" b="1" dirty="0"/>
              <a:t> </a:t>
            </a:r>
            <a:r>
              <a:rPr lang="el-GR" altLang="en-US" b="1" dirty="0" err="1"/>
              <a:t>likely</a:t>
            </a:r>
            <a:r>
              <a:rPr lang="el-GR" altLang="en-US" b="1" dirty="0"/>
              <a:t> </a:t>
            </a:r>
            <a:r>
              <a:rPr lang="el-GR" altLang="en-US" b="1" dirty="0" err="1"/>
              <a:t>disease</a:t>
            </a:r>
            <a:r>
              <a:rPr lang="el-GR" altLang="en-US" b="1" dirty="0"/>
              <a:t>) of the </a:t>
            </a:r>
            <a:r>
              <a:rPr lang="el-GR" altLang="en-US" b="1" dirty="0" err="1"/>
              <a:t>abnormality</a:t>
            </a:r>
            <a:r>
              <a:rPr lang="el-GR" altLang="en-US" b="1" dirty="0"/>
              <a:t> </a:t>
            </a:r>
          </a:p>
        </p:txBody>
      </p:sp>
    </p:spTree>
    <p:extLst>
      <p:ext uri="{BB962C8B-B14F-4D97-AF65-F5344CB8AC3E}">
        <p14:creationId xmlns:p14="http://schemas.microsoft.com/office/powerpoint/2010/main" val="1824271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l-GR" altLang="en-US" sz="3600" b="1" dirty="0" err="1"/>
              <a:t>Medical</a:t>
            </a:r>
            <a:r>
              <a:rPr lang="el-GR" altLang="en-US" sz="3600" b="1" dirty="0"/>
              <a:t> </a:t>
            </a:r>
            <a:r>
              <a:rPr lang="el-GR" altLang="en-US" sz="3600" b="1" dirty="0" err="1"/>
              <a:t>Image</a:t>
            </a:r>
            <a:r>
              <a:rPr lang="el-GR" altLang="en-US" sz="3600" b="1" dirty="0"/>
              <a:t> </a:t>
            </a:r>
            <a:r>
              <a:rPr lang="el-GR" altLang="en-US" sz="3600" b="1" dirty="0" err="1"/>
              <a:t>Perception</a:t>
            </a:r>
            <a:endParaRPr lang="en-US" sz="3600" dirty="0"/>
          </a:p>
        </p:txBody>
      </p:sp>
      <p:sp>
        <p:nvSpPr>
          <p:cNvPr id="4" name="Rectangle 3"/>
          <p:cNvSpPr/>
          <p:nvPr/>
        </p:nvSpPr>
        <p:spPr>
          <a:xfrm>
            <a:off x="121356" y="1600200"/>
            <a:ext cx="8534400" cy="923330"/>
          </a:xfrm>
          <a:prstGeom prst="rect">
            <a:avLst/>
          </a:prstGeom>
        </p:spPr>
        <p:txBody>
          <a:bodyPr wrap="square">
            <a:spAutoFit/>
          </a:bodyPr>
          <a:lstStyle/>
          <a:p>
            <a:r>
              <a:rPr lang="en-US" altLang="en-US" b="1" dirty="0"/>
              <a:t>Changes in Image display can lead to errors in interpretation. In this example the “subtle” abnormality (lung cancer) can be missed in the left image due to poor display….</a:t>
            </a:r>
            <a:endParaRPr lang="el-GR" altLang="en-US" dirty="0"/>
          </a:p>
        </p:txBody>
      </p:sp>
      <p:pic>
        <p:nvPicPr>
          <p:cNvPr id="5" name="Picture 4" descr="untitled"/>
          <p:cNvPicPr>
            <a:picLocks noChangeAspect="1" noChangeArrowheads="1"/>
          </p:cNvPicPr>
          <p:nvPr/>
        </p:nvPicPr>
        <p:blipFill>
          <a:blip r:embed="rId2">
            <a:lum bright="18000" contrast="20000"/>
            <a:extLst>
              <a:ext uri="{28A0092B-C50C-407E-A947-70E740481C1C}">
                <a14:useLocalDpi xmlns:a14="http://schemas.microsoft.com/office/drawing/2010/main" val="0"/>
              </a:ext>
            </a:extLst>
          </a:blip>
          <a:srcRect/>
          <a:stretch>
            <a:fillRect/>
          </a:stretch>
        </p:blipFill>
        <p:spPr bwMode="auto">
          <a:xfrm>
            <a:off x="990600" y="2912115"/>
            <a:ext cx="2663825"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untitled"/>
          <p:cNvPicPr>
            <a:picLocks noChangeAspect="1" noChangeArrowheads="1"/>
          </p:cNvPicPr>
          <p:nvPr/>
        </p:nvPicPr>
        <p:blipFill>
          <a:blip r:embed="rId2">
            <a:lum bright="22000" contrast="-64000"/>
            <a:extLst>
              <a:ext uri="{28A0092B-C50C-407E-A947-70E740481C1C}">
                <a14:useLocalDpi xmlns:a14="http://schemas.microsoft.com/office/drawing/2010/main" val="0"/>
              </a:ext>
            </a:extLst>
          </a:blip>
          <a:srcRect/>
          <a:stretch>
            <a:fillRect/>
          </a:stretch>
        </p:blipFill>
        <p:spPr bwMode="auto">
          <a:xfrm>
            <a:off x="4303713" y="2983552"/>
            <a:ext cx="2663825" cy="255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flipH="1">
            <a:off x="2359025" y="2551752"/>
            <a:ext cx="1008063" cy="1622425"/>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012915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dirty="0" smtClean="0"/>
              <a:t>Image processing</a:t>
            </a:r>
            <a:endParaRPr lang="en-US" altLang="en-US" dirty="0"/>
          </a:p>
        </p:txBody>
      </p:sp>
      <p:sp>
        <p:nvSpPr>
          <p:cNvPr id="29699" name="Content Placeholder 2"/>
          <p:cNvSpPr>
            <a:spLocks noGrp="1"/>
          </p:cNvSpPr>
          <p:nvPr>
            <p:ph idx="1"/>
          </p:nvPr>
        </p:nvSpPr>
        <p:spPr>
          <a:xfrm>
            <a:off x="320133" y="1315496"/>
            <a:ext cx="8229600" cy="1371600"/>
          </a:xfrm>
        </p:spPr>
        <p:txBody>
          <a:bodyPr/>
          <a:lstStyle/>
          <a:p>
            <a:pPr eaLnBrk="1" hangingPunct="1">
              <a:buFont typeface="Arial" charset="0"/>
              <a:buNone/>
            </a:pPr>
            <a:endParaRPr lang="en-US" altLang="en-US" sz="2800" dirty="0"/>
          </a:p>
          <a:p>
            <a:pPr eaLnBrk="1" hangingPunct="1">
              <a:buFont typeface="Arial" charset="0"/>
              <a:buNone/>
            </a:pPr>
            <a:r>
              <a:rPr lang="en-US" altLang="en-US" sz="2800" dirty="0"/>
              <a:t>		</a:t>
            </a:r>
          </a:p>
        </p:txBody>
      </p:sp>
      <p:sp>
        <p:nvSpPr>
          <p:cNvPr id="6" name="Text Box 8"/>
          <p:cNvSpPr txBox="1">
            <a:spLocks noChangeArrowheads="1"/>
          </p:cNvSpPr>
          <p:nvPr/>
        </p:nvSpPr>
        <p:spPr bwMode="auto">
          <a:xfrm>
            <a:off x="308982" y="1219199"/>
            <a:ext cx="48726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en-GB" altLang="en-US" sz="2400" b="1" i="1" dirty="0">
                <a:latin typeface="Arial" charset="0"/>
              </a:rPr>
              <a:t>Loading an image:</a:t>
            </a:r>
          </a:p>
          <a:p>
            <a:pPr algn="l"/>
            <a:r>
              <a:rPr lang="en-GB" altLang="en-US" sz="2400" dirty="0" smtClean="0">
                <a:latin typeface="Arial" charset="0"/>
              </a:rPr>
              <a:t>a </a:t>
            </a:r>
            <a:r>
              <a:rPr lang="en-GB" altLang="en-US" sz="2400" dirty="0">
                <a:latin typeface="Arial" charset="0"/>
              </a:rPr>
              <a:t>= </a:t>
            </a:r>
            <a:r>
              <a:rPr lang="en-GB" altLang="en-US" sz="2400" dirty="0" err="1">
                <a:latin typeface="Arial" charset="0"/>
              </a:rPr>
              <a:t>imread</a:t>
            </a:r>
            <a:r>
              <a:rPr lang="en-GB" altLang="en-US" sz="2400" dirty="0" smtClean="0">
                <a:latin typeface="Arial" charset="0"/>
              </a:rPr>
              <a:t>(‘</a:t>
            </a:r>
            <a:r>
              <a:rPr lang="en-GB" altLang="en-US" sz="2400" dirty="0" err="1" smtClean="0">
                <a:latin typeface="Arial" charset="0"/>
              </a:rPr>
              <a:t>autumn.tif</a:t>
            </a:r>
            <a:r>
              <a:rPr lang="en-GB" altLang="en-US" sz="2400" dirty="0" smtClean="0">
                <a:latin typeface="Arial" charset="0"/>
              </a:rPr>
              <a:t>’);</a:t>
            </a:r>
            <a:endParaRPr lang="en-GB" altLang="en-US" sz="2400" dirty="0">
              <a:latin typeface="Arial" charset="0"/>
            </a:endParaRPr>
          </a:p>
          <a:p>
            <a:pPr algn="l"/>
            <a:r>
              <a:rPr lang="en-GB" altLang="en-US" sz="2400" dirty="0" err="1">
                <a:latin typeface="Arial" charset="0"/>
              </a:rPr>
              <a:t>imshow</a:t>
            </a:r>
            <a:r>
              <a:rPr lang="en-GB" altLang="en-US" sz="2400" dirty="0">
                <a:latin typeface="Arial" charset="0"/>
              </a:rPr>
              <a:t>(a</a:t>
            </a:r>
            <a:r>
              <a:rPr lang="en-GB" altLang="en-US" sz="2400" dirty="0" smtClean="0">
                <a:latin typeface="Arial" charset="0"/>
              </a:rPr>
              <a:t>);</a:t>
            </a:r>
            <a:endParaRPr lang="en-US" altLang="en-US" sz="2400" dirty="0">
              <a:latin typeface="Arial" charset="0"/>
            </a:endParaRPr>
          </a:p>
        </p:txBody>
      </p:sp>
      <p:sp>
        <p:nvSpPr>
          <p:cNvPr id="8" name="Text Box 8"/>
          <p:cNvSpPr txBox="1">
            <a:spLocks noChangeArrowheads="1"/>
          </p:cNvSpPr>
          <p:nvPr/>
        </p:nvSpPr>
        <p:spPr bwMode="auto">
          <a:xfrm>
            <a:off x="305265" y="2495921"/>
            <a:ext cx="365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a:r>
              <a:rPr lang="en-GB" altLang="en-US" sz="2400" b="1" i="1" dirty="0">
                <a:latin typeface="Arial" charset="0"/>
              </a:rPr>
              <a:t>Image (=matrix) size:</a:t>
            </a:r>
          </a:p>
          <a:p>
            <a:pPr algn="l"/>
            <a:r>
              <a:rPr lang="en-GB" altLang="en-US" sz="2400" dirty="0">
                <a:latin typeface="Arial" charset="0"/>
              </a:rPr>
              <a:t>size(a</a:t>
            </a:r>
            <a:r>
              <a:rPr lang="en-GB" altLang="en-US" sz="2400" dirty="0" smtClean="0">
                <a:latin typeface="Arial" charset="0"/>
              </a:rPr>
              <a:t>) </a:t>
            </a:r>
          </a:p>
          <a:p>
            <a:pPr algn="l"/>
            <a:r>
              <a:rPr lang="en-GB" altLang="en-US" sz="2400" dirty="0" smtClean="0">
                <a:latin typeface="Arial" charset="0"/>
              </a:rPr>
              <a:t>206 	345	3</a:t>
            </a:r>
            <a:endParaRPr lang="en-GB" altLang="en-US" sz="2400" dirty="0">
              <a:latin typeface="Arial" charset="0"/>
            </a:endParaRPr>
          </a:p>
        </p:txBody>
      </p:sp>
      <p:sp>
        <p:nvSpPr>
          <p:cNvPr id="9" name="Line 10"/>
          <p:cNvSpPr>
            <a:spLocks noChangeShapeType="1"/>
          </p:cNvSpPr>
          <p:nvPr/>
        </p:nvSpPr>
        <p:spPr bwMode="auto">
          <a:xfrm flipH="1">
            <a:off x="2224388" y="3696250"/>
            <a:ext cx="4067" cy="862967"/>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Text Box 11"/>
          <p:cNvSpPr txBox="1">
            <a:spLocks noChangeArrowheads="1"/>
          </p:cNvSpPr>
          <p:nvPr/>
        </p:nvSpPr>
        <p:spPr bwMode="auto">
          <a:xfrm>
            <a:off x="1633838" y="4559217"/>
            <a:ext cx="1181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b="1" dirty="0">
                <a:latin typeface="Arial" charset="0"/>
              </a:rPr>
              <a:t>R  G  B</a:t>
            </a:r>
          </a:p>
        </p:txBody>
      </p:sp>
      <p:sp>
        <p:nvSpPr>
          <p:cNvPr id="12" name="Text Box 12"/>
          <p:cNvSpPr txBox="1">
            <a:spLocks noChangeArrowheads="1"/>
          </p:cNvSpPr>
          <p:nvPr/>
        </p:nvSpPr>
        <p:spPr bwMode="auto">
          <a:xfrm>
            <a:off x="2669143" y="4127733"/>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dirty="0" smtClean="0">
                <a:latin typeface="Arial" charset="0"/>
              </a:rPr>
              <a:t>206</a:t>
            </a:r>
            <a:endParaRPr lang="en-US" altLang="en-US" b="1" dirty="0">
              <a:latin typeface="Arial" charset="0"/>
            </a:endParaRPr>
          </a:p>
        </p:txBody>
      </p:sp>
      <p:sp>
        <p:nvSpPr>
          <p:cNvPr id="13" name="Line 15"/>
          <p:cNvSpPr>
            <a:spLocks noChangeShapeType="1"/>
          </p:cNvSpPr>
          <p:nvPr/>
        </p:nvSpPr>
        <p:spPr bwMode="auto">
          <a:xfrm>
            <a:off x="3429000" y="3428999"/>
            <a:ext cx="0" cy="2286001"/>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 name="Text Box 13"/>
          <p:cNvSpPr txBox="1">
            <a:spLocks noChangeArrowheads="1"/>
          </p:cNvSpPr>
          <p:nvPr/>
        </p:nvSpPr>
        <p:spPr bwMode="auto">
          <a:xfrm>
            <a:off x="6096000" y="6361159"/>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dirty="0" smtClean="0">
                <a:latin typeface="Arial" charset="0"/>
              </a:rPr>
              <a:t>345</a:t>
            </a:r>
            <a:endParaRPr lang="en-US" altLang="en-US" b="1" dirty="0">
              <a:latin typeface="Arial" charset="0"/>
            </a:endParaRPr>
          </a:p>
        </p:txBody>
      </p:sp>
      <p:sp>
        <p:nvSpPr>
          <p:cNvPr id="15" name="Line 14"/>
          <p:cNvSpPr>
            <a:spLocks noChangeShapeType="1"/>
          </p:cNvSpPr>
          <p:nvPr/>
        </p:nvSpPr>
        <p:spPr bwMode="auto">
          <a:xfrm>
            <a:off x="4343400" y="6172200"/>
            <a:ext cx="3886200" cy="0"/>
          </a:xfrm>
          <a:prstGeom prst="line">
            <a:avLst/>
          </a:prstGeom>
          <a:noFill/>
          <a:ln w="2857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445" y="2566282"/>
            <a:ext cx="5325629" cy="344800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457200" y="609600"/>
            <a:ext cx="8229600" cy="5791200"/>
          </a:xfrm>
        </p:spPr>
        <p:txBody>
          <a:bodyPr/>
          <a:lstStyle/>
          <a:p>
            <a:pPr eaLnBrk="1" hangingPunct="1">
              <a:buFont typeface="Arial" charset="0"/>
              <a:buNone/>
            </a:pPr>
            <a:r>
              <a:rPr lang="en-US" altLang="en-US" b="1" dirty="0"/>
              <a:t>                       </a:t>
            </a:r>
            <a:r>
              <a:rPr lang="en-US" altLang="en-US" sz="3600" b="1" dirty="0"/>
              <a:t>The </a:t>
            </a:r>
            <a:r>
              <a:rPr lang="en-US" altLang="en-US" sz="3600" b="1" dirty="0" err="1" smtClean="0"/>
              <a:t>Matlab</a:t>
            </a:r>
            <a:r>
              <a:rPr lang="en-US" altLang="en-US" sz="3600" b="1" dirty="0" smtClean="0"/>
              <a:t> System</a:t>
            </a:r>
            <a:endParaRPr lang="en-US" altLang="en-US" sz="3600" b="1" dirty="0"/>
          </a:p>
          <a:p>
            <a:pPr eaLnBrk="1" hangingPunct="1">
              <a:buFont typeface="Arial" charset="0"/>
              <a:buNone/>
            </a:pPr>
            <a:r>
              <a:rPr lang="en-US" altLang="en-US" dirty="0"/>
              <a:t> </a:t>
            </a:r>
            <a:r>
              <a:rPr lang="en-US" altLang="en-US" dirty="0" err="1" smtClean="0"/>
              <a:t>Matlab</a:t>
            </a:r>
            <a:r>
              <a:rPr lang="en-US" altLang="en-US" dirty="0" smtClean="0"/>
              <a:t> system </a:t>
            </a:r>
            <a:r>
              <a:rPr lang="en-US" altLang="en-US" dirty="0"/>
              <a:t>consists of these main parts:</a:t>
            </a:r>
          </a:p>
          <a:p>
            <a:pPr eaLnBrk="1" hangingPunct="1"/>
            <a:r>
              <a:rPr lang="en-US" altLang="en-US" sz="2800" b="1" dirty="0"/>
              <a:t>Desktop Tools and Development Environment</a:t>
            </a:r>
          </a:p>
          <a:p>
            <a:pPr lvl="1" eaLnBrk="1" hangingPunct="1"/>
            <a:r>
              <a:rPr lang="en-US" altLang="en-US" sz="2600" dirty="0"/>
              <a:t>Includes the </a:t>
            </a:r>
            <a:r>
              <a:rPr lang="en-US" altLang="en-US" sz="2600" dirty="0" err="1" smtClean="0"/>
              <a:t>Matlab</a:t>
            </a:r>
            <a:r>
              <a:rPr lang="en-US" altLang="en-US" sz="2600" dirty="0" smtClean="0"/>
              <a:t> desktop </a:t>
            </a:r>
            <a:r>
              <a:rPr lang="en-US" altLang="en-US" sz="2600" dirty="0"/>
              <a:t>and Command Window, an editor and debugger, a code analyzer, browsers for viewing help, the workspace, files, and other tools</a:t>
            </a:r>
          </a:p>
          <a:p>
            <a:pPr eaLnBrk="1" hangingPunct="1"/>
            <a:r>
              <a:rPr lang="en-US" altLang="en-US" sz="2800" b="1" dirty="0"/>
              <a:t>Mathematical Function Library</a:t>
            </a:r>
          </a:p>
          <a:p>
            <a:pPr lvl="1" eaLnBrk="1" hangingPunct="1"/>
            <a:r>
              <a:rPr lang="en-US" altLang="en-US" sz="2400" dirty="0"/>
              <a:t>vast collection of computational algorithms ranging from elementary functions, like sine, cosine, and complex arithmetic, to more sophisticated </a:t>
            </a:r>
            <a:r>
              <a:rPr lang="en-US" altLang="en-US" sz="2400" dirty="0" smtClean="0"/>
              <a:t>grouped in the toolboxes, like Image Processing Toolbox, Statistics Toolbox and many others.</a:t>
            </a:r>
            <a:endParaRPr lang="en-US"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separation</a:t>
            </a:r>
            <a:endParaRPr lang="en-US" dirty="0"/>
          </a:p>
        </p:txBody>
      </p:sp>
      <p:sp>
        <p:nvSpPr>
          <p:cNvPr id="6" name="Text Box 11"/>
          <p:cNvSpPr txBox="1">
            <a:spLocks noChangeArrowheads="1"/>
          </p:cNvSpPr>
          <p:nvPr/>
        </p:nvSpPr>
        <p:spPr bwMode="auto">
          <a:xfrm>
            <a:off x="457200" y="1417638"/>
            <a:ext cx="35274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GB" altLang="en-US" sz="2400" b="1" i="1" dirty="0">
                <a:latin typeface="Arial" charset="0"/>
              </a:rPr>
              <a:t>Show GREEN plane:</a:t>
            </a:r>
          </a:p>
          <a:p>
            <a:pPr algn="l"/>
            <a:endParaRPr lang="en-GB" altLang="en-US" sz="2400" dirty="0">
              <a:latin typeface="Arial" charset="0"/>
            </a:endParaRPr>
          </a:p>
          <a:p>
            <a:pPr algn="l"/>
            <a:r>
              <a:rPr lang="en-GB" altLang="en-US" sz="2400" dirty="0">
                <a:latin typeface="Arial" charset="0"/>
              </a:rPr>
              <a:t>a(:,:,[1 3]) = 0;</a:t>
            </a:r>
          </a:p>
          <a:p>
            <a:pPr algn="l"/>
            <a:r>
              <a:rPr lang="en-GB" altLang="en-US" sz="2400" dirty="0" err="1">
                <a:latin typeface="Arial" charset="0"/>
              </a:rPr>
              <a:t>imshow</a:t>
            </a:r>
            <a:r>
              <a:rPr lang="en-GB" altLang="en-US" sz="2400" dirty="0">
                <a:latin typeface="Arial" charset="0"/>
              </a:rPr>
              <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224030"/>
            <a:ext cx="6108700" cy="4089400"/>
          </a:xfrm>
        </p:spPr>
      </p:pic>
    </p:spTree>
    <p:extLst>
      <p:ext uri="{BB962C8B-B14F-4D97-AF65-F5344CB8AC3E}">
        <p14:creationId xmlns:p14="http://schemas.microsoft.com/office/powerpoint/2010/main" val="667574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 name="Picture 4" descr="BrainProtonDensityS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33" y="2010508"/>
            <a:ext cx="2574925" cy="3101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smtClean="0"/>
              <a:t>Operations on images</a:t>
            </a:r>
            <a:endParaRPr lang="en-US" dirty="0"/>
          </a:p>
        </p:txBody>
      </p:sp>
      <p:sp>
        <p:nvSpPr>
          <p:cNvPr id="6" name="Rectangle 5"/>
          <p:cNvSpPr/>
          <p:nvPr/>
        </p:nvSpPr>
        <p:spPr>
          <a:xfrm>
            <a:off x="3385083" y="5361590"/>
            <a:ext cx="4965003" cy="1200329"/>
          </a:xfrm>
          <a:prstGeom prst="rect">
            <a:avLst/>
          </a:prstGeom>
        </p:spPr>
        <p:txBody>
          <a:bodyPr wrap="square">
            <a:spAutoFit/>
          </a:bodyPr>
          <a:lstStyle/>
          <a:p>
            <a:r>
              <a:rPr lang="en-GB" altLang="en-US" sz="2400" b="1" dirty="0"/>
              <a:t>Images </a:t>
            </a:r>
            <a:r>
              <a:rPr lang="en-GB" altLang="en-US" sz="2400" b="1" dirty="0" smtClean="0"/>
              <a:t>are treated as matrices and can be quantified ,added, multiplied and subtracted.  </a:t>
            </a:r>
            <a:endParaRPr lang="en-GB" altLang="en-US" sz="2400" b="1" dirty="0"/>
          </a:p>
        </p:txBody>
      </p:sp>
      <p:pic>
        <p:nvPicPr>
          <p:cNvPr id="227" name="Picture 4" descr="BrainProtonDensityS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8397" y="2018961"/>
            <a:ext cx="2554287"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8" name="Rectangle 5"/>
          <p:cNvSpPr>
            <a:spLocks noChangeArrowheads="1"/>
          </p:cNvSpPr>
          <p:nvPr/>
        </p:nvSpPr>
        <p:spPr bwMode="gray">
          <a:xfrm>
            <a:off x="4298059" y="2652374"/>
            <a:ext cx="330200" cy="287337"/>
          </a:xfrm>
          <a:prstGeom prst="rect">
            <a:avLst/>
          </a:prstGeom>
          <a:solidFill>
            <a:srgbClr val="CCFFFF"/>
          </a:solidFill>
          <a:ln w="19050">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29" name="Text Box 6"/>
          <p:cNvSpPr txBox="1">
            <a:spLocks noChangeArrowheads="1"/>
          </p:cNvSpPr>
          <p:nvPr/>
        </p:nvSpPr>
        <p:spPr bwMode="gray">
          <a:xfrm>
            <a:off x="1299272" y="2096749"/>
            <a:ext cx="1746250"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lnSpc>
                <a:spcPct val="80000"/>
              </a:lnSpc>
              <a:spcBef>
                <a:spcPct val="50000"/>
              </a:spcBef>
            </a:pPr>
            <a:r>
              <a:rPr kumimoji="0" lang="en-US" altLang="zh-TW" b="1">
                <a:solidFill>
                  <a:srgbClr val="0000FF"/>
                </a:solidFill>
              </a:rPr>
              <a:t>Origin (Ox,Oy)</a:t>
            </a:r>
          </a:p>
        </p:txBody>
      </p:sp>
      <p:sp>
        <p:nvSpPr>
          <p:cNvPr id="230" name="Text Box 7"/>
          <p:cNvSpPr txBox="1">
            <a:spLocks noChangeArrowheads="1"/>
          </p:cNvSpPr>
          <p:nvPr/>
        </p:nvSpPr>
        <p:spPr bwMode="gray">
          <a:xfrm>
            <a:off x="6107809" y="3963649"/>
            <a:ext cx="1568450"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lnSpc>
                <a:spcPct val="80000"/>
              </a:lnSpc>
              <a:spcBef>
                <a:spcPct val="50000"/>
              </a:spcBef>
            </a:pPr>
            <a:r>
              <a:rPr kumimoji="0" lang="en-US" altLang="zh-TW" b="1">
                <a:solidFill>
                  <a:srgbClr val="0000FF"/>
                </a:solidFill>
              </a:rPr>
              <a:t>Spacing (Sy)</a:t>
            </a:r>
          </a:p>
        </p:txBody>
      </p:sp>
      <p:sp>
        <p:nvSpPr>
          <p:cNvPr id="231" name="Text Box 8"/>
          <p:cNvSpPr txBox="1">
            <a:spLocks noChangeArrowheads="1"/>
          </p:cNvSpPr>
          <p:nvPr/>
        </p:nvSpPr>
        <p:spPr bwMode="gray">
          <a:xfrm>
            <a:off x="1470722" y="4722474"/>
            <a:ext cx="1568450"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lnSpc>
                <a:spcPct val="80000"/>
              </a:lnSpc>
              <a:spcBef>
                <a:spcPct val="50000"/>
              </a:spcBef>
            </a:pPr>
            <a:r>
              <a:rPr kumimoji="0" lang="en-US" altLang="zh-TW" b="1" dirty="0">
                <a:solidFill>
                  <a:srgbClr val="0000FF"/>
                </a:solidFill>
              </a:rPr>
              <a:t>Spacing (</a:t>
            </a:r>
            <a:r>
              <a:rPr kumimoji="0" lang="en-US" altLang="zh-TW" b="1" dirty="0" err="1">
                <a:solidFill>
                  <a:srgbClr val="0000FF"/>
                </a:solidFill>
              </a:rPr>
              <a:t>Sx</a:t>
            </a:r>
            <a:r>
              <a:rPr kumimoji="0" lang="en-US" altLang="zh-TW" b="1" dirty="0">
                <a:solidFill>
                  <a:srgbClr val="0000FF"/>
                </a:solidFill>
              </a:rPr>
              <a:t>)</a:t>
            </a:r>
          </a:p>
        </p:txBody>
      </p:sp>
      <p:sp>
        <p:nvSpPr>
          <p:cNvPr id="232" name="Arc 9"/>
          <p:cNvSpPr>
            <a:spLocks/>
          </p:cNvSpPr>
          <p:nvPr/>
        </p:nvSpPr>
        <p:spPr bwMode="gray">
          <a:xfrm flipV="1">
            <a:off x="5629972" y="4273211"/>
            <a:ext cx="1290637" cy="504825"/>
          </a:xfrm>
          <a:custGeom>
            <a:avLst/>
            <a:gdLst>
              <a:gd name="G0" fmla="+- 323 0 0"/>
              <a:gd name="G1" fmla="+- 21600 0 0"/>
              <a:gd name="G2" fmla="+- 21600 0 0"/>
              <a:gd name="T0" fmla="*/ 0 w 21716"/>
              <a:gd name="T1" fmla="*/ 2 h 21600"/>
              <a:gd name="T2" fmla="*/ 21716 w 21716"/>
              <a:gd name="T3" fmla="*/ 18620 h 21600"/>
              <a:gd name="T4" fmla="*/ 323 w 21716"/>
              <a:gd name="T5" fmla="*/ 21600 h 21600"/>
            </a:gdLst>
            <a:ahLst/>
            <a:cxnLst>
              <a:cxn ang="0">
                <a:pos x="T0" y="T1"/>
              </a:cxn>
              <a:cxn ang="0">
                <a:pos x="T2" y="T3"/>
              </a:cxn>
              <a:cxn ang="0">
                <a:pos x="T4" y="T5"/>
              </a:cxn>
            </a:cxnLst>
            <a:rect l="0" t="0" r="r" b="b"/>
            <a:pathLst>
              <a:path w="21716" h="21600" fill="none" extrusionOk="0">
                <a:moveTo>
                  <a:pt x="0" y="2"/>
                </a:moveTo>
                <a:cubicBezTo>
                  <a:pt x="107" y="0"/>
                  <a:pt x="215" y="-1"/>
                  <a:pt x="323" y="-1"/>
                </a:cubicBezTo>
                <a:cubicBezTo>
                  <a:pt x="11100" y="-1"/>
                  <a:pt x="20229" y="7945"/>
                  <a:pt x="21716" y="18619"/>
                </a:cubicBezTo>
              </a:path>
              <a:path w="21716" h="21600" stroke="0" extrusionOk="0">
                <a:moveTo>
                  <a:pt x="0" y="2"/>
                </a:moveTo>
                <a:cubicBezTo>
                  <a:pt x="107" y="0"/>
                  <a:pt x="215" y="-1"/>
                  <a:pt x="323" y="-1"/>
                </a:cubicBezTo>
                <a:cubicBezTo>
                  <a:pt x="11100" y="-1"/>
                  <a:pt x="20229" y="7945"/>
                  <a:pt x="21716" y="18619"/>
                </a:cubicBezTo>
                <a:lnTo>
                  <a:pt x="323" y="21600"/>
                </a:lnTo>
                <a:close/>
              </a:path>
            </a:pathLst>
          </a:custGeom>
          <a:noFill/>
          <a:ln w="25400">
            <a:solidFill>
              <a:srgbClr val="FF9900"/>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233" name="Line 10"/>
          <p:cNvSpPr>
            <a:spLocks noChangeShapeType="1"/>
          </p:cNvSpPr>
          <p:nvPr/>
        </p:nvSpPr>
        <p:spPr bwMode="gray">
          <a:xfrm>
            <a:off x="3035997" y="2172949"/>
            <a:ext cx="304800"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34" name="Line 11"/>
          <p:cNvSpPr>
            <a:spLocks noChangeShapeType="1"/>
          </p:cNvSpPr>
          <p:nvPr/>
        </p:nvSpPr>
        <p:spPr bwMode="gray">
          <a:xfrm>
            <a:off x="3429697" y="2172949"/>
            <a:ext cx="0" cy="280193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35" name="Line 12"/>
          <p:cNvSpPr>
            <a:spLocks noChangeShapeType="1"/>
          </p:cNvSpPr>
          <p:nvPr/>
        </p:nvSpPr>
        <p:spPr bwMode="gray">
          <a:xfrm>
            <a:off x="3774184" y="2191999"/>
            <a:ext cx="0" cy="27876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36" name="Line 13"/>
          <p:cNvSpPr>
            <a:spLocks noChangeShapeType="1"/>
          </p:cNvSpPr>
          <p:nvPr/>
        </p:nvSpPr>
        <p:spPr bwMode="gray">
          <a:xfrm>
            <a:off x="3456684" y="4531974"/>
            <a:ext cx="277813" cy="0"/>
          </a:xfrm>
          <a:prstGeom prst="line">
            <a:avLst/>
          </a:prstGeom>
          <a:noFill/>
          <a:ln w="19050">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37" name="Line 14"/>
          <p:cNvSpPr>
            <a:spLocks noChangeShapeType="1"/>
          </p:cNvSpPr>
          <p:nvPr/>
        </p:nvSpPr>
        <p:spPr bwMode="gray">
          <a:xfrm rot="16200000">
            <a:off x="5432328" y="4762955"/>
            <a:ext cx="280988" cy="0"/>
          </a:xfrm>
          <a:prstGeom prst="line">
            <a:avLst/>
          </a:prstGeom>
          <a:noFill/>
          <a:ln w="19050">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38" name="Line 15"/>
          <p:cNvSpPr>
            <a:spLocks noChangeShapeType="1"/>
          </p:cNvSpPr>
          <p:nvPr/>
        </p:nvSpPr>
        <p:spPr bwMode="gray">
          <a:xfrm rot="5400000" flipV="1">
            <a:off x="4526660" y="3503273"/>
            <a:ext cx="25400" cy="22066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39" name="Line 16"/>
          <p:cNvSpPr>
            <a:spLocks noChangeShapeType="1"/>
          </p:cNvSpPr>
          <p:nvPr/>
        </p:nvSpPr>
        <p:spPr bwMode="gray">
          <a:xfrm rot="16200000">
            <a:off x="4523485" y="3787436"/>
            <a:ext cx="0" cy="2232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0" name="Arc 17"/>
          <p:cNvSpPr>
            <a:spLocks/>
          </p:cNvSpPr>
          <p:nvPr/>
        </p:nvSpPr>
        <p:spPr bwMode="gray">
          <a:xfrm flipV="1">
            <a:off x="3028059" y="4585949"/>
            <a:ext cx="531813" cy="309562"/>
          </a:xfrm>
          <a:custGeom>
            <a:avLst/>
            <a:gdLst>
              <a:gd name="G0" fmla="+- 323 0 0"/>
              <a:gd name="G1" fmla="+- 21600 0 0"/>
              <a:gd name="G2" fmla="+- 21600 0 0"/>
              <a:gd name="T0" fmla="*/ 0 w 21923"/>
              <a:gd name="T1" fmla="*/ 2 h 23646"/>
              <a:gd name="T2" fmla="*/ 21826 w 21923"/>
              <a:gd name="T3" fmla="*/ 23646 h 23646"/>
              <a:gd name="T4" fmla="*/ 323 w 21923"/>
              <a:gd name="T5" fmla="*/ 21600 h 23646"/>
            </a:gdLst>
            <a:ahLst/>
            <a:cxnLst>
              <a:cxn ang="0">
                <a:pos x="T0" y="T1"/>
              </a:cxn>
              <a:cxn ang="0">
                <a:pos x="T2" y="T3"/>
              </a:cxn>
              <a:cxn ang="0">
                <a:pos x="T4" y="T5"/>
              </a:cxn>
            </a:cxnLst>
            <a:rect l="0" t="0" r="r" b="b"/>
            <a:pathLst>
              <a:path w="21923" h="23646" fill="none" extrusionOk="0">
                <a:moveTo>
                  <a:pt x="0" y="2"/>
                </a:moveTo>
                <a:cubicBezTo>
                  <a:pt x="107" y="0"/>
                  <a:pt x="215" y="-1"/>
                  <a:pt x="323" y="-1"/>
                </a:cubicBezTo>
                <a:cubicBezTo>
                  <a:pt x="12252" y="0"/>
                  <a:pt x="21923" y="9670"/>
                  <a:pt x="21923" y="21600"/>
                </a:cubicBezTo>
                <a:cubicBezTo>
                  <a:pt x="21923" y="22283"/>
                  <a:pt x="21890" y="22965"/>
                  <a:pt x="21825" y="23645"/>
                </a:cubicBezTo>
              </a:path>
              <a:path w="21923" h="23646" stroke="0" extrusionOk="0">
                <a:moveTo>
                  <a:pt x="0" y="2"/>
                </a:moveTo>
                <a:cubicBezTo>
                  <a:pt x="107" y="0"/>
                  <a:pt x="215" y="-1"/>
                  <a:pt x="323" y="-1"/>
                </a:cubicBezTo>
                <a:cubicBezTo>
                  <a:pt x="12252" y="0"/>
                  <a:pt x="21923" y="9670"/>
                  <a:pt x="21923" y="21600"/>
                </a:cubicBezTo>
                <a:cubicBezTo>
                  <a:pt x="21923" y="22283"/>
                  <a:pt x="21890" y="22965"/>
                  <a:pt x="21825" y="23645"/>
                </a:cubicBezTo>
                <a:lnTo>
                  <a:pt x="323" y="21600"/>
                </a:lnTo>
                <a:close/>
              </a:path>
            </a:pathLst>
          </a:custGeom>
          <a:noFill/>
          <a:ln w="25400">
            <a:solidFill>
              <a:srgbClr val="FF9900"/>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nvGrpSpPr>
          <p:cNvPr id="241" name="Group 18"/>
          <p:cNvGrpSpPr>
            <a:grpSpLocks/>
          </p:cNvGrpSpPr>
          <p:nvPr/>
        </p:nvGrpSpPr>
        <p:grpSpPr bwMode="auto">
          <a:xfrm>
            <a:off x="3429697" y="2191999"/>
            <a:ext cx="2273300" cy="2112962"/>
            <a:chOff x="1636" y="1501"/>
            <a:chExt cx="2576" cy="2384"/>
          </a:xfrm>
        </p:grpSpPr>
        <p:sp>
          <p:nvSpPr>
            <p:cNvPr id="242" name="Line 19"/>
            <p:cNvSpPr>
              <a:spLocks noChangeShapeType="1"/>
            </p:cNvSpPr>
            <p:nvPr/>
          </p:nvSpPr>
          <p:spPr bwMode="gray">
            <a:xfrm rot="-5400000">
              <a:off x="2922" y="219"/>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3" name="Line 20"/>
            <p:cNvSpPr>
              <a:spLocks noChangeShapeType="1"/>
            </p:cNvSpPr>
            <p:nvPr/>
          </p:nvSpPr>
          <p:spPr bwMode="gray">
            <a:xfrm rot="-5400000">
              <a:off x="2918" y="560"/>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4" name="Line 21"/>
            <p:cNvSpPr>
              <a:spLocks noChangeShapeType="1"/>
            </p:cNvSpPr>
            <p:nvPr/>
          </p:nvSpPr>
          <p:spPr bwMode="gray">
            <a:xfrm rot="-5400000">
              <a:off x="2928" y="900"/>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5" name="Line 22"/>
            <p:cNvSpPr>
              <a:spLocks noChangeShapeType="1"/>
            </p:cNvSpPr>
            <p:nvPr/>
          </p:nvSpPr>
          <p:spPr bwMode="gray">
            <a:xfrm rot="-5400000">
              <a:off x="2924" y="1241"/>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6" name="Line 23"/>
            <p:cNvSpPr>
              <a:spLocks noChangeShapeType="1"/>
            </p:cNvSpPr>
            <p:nvPr/>
          </p:nvSpPr>
          <p:spPr bwMode="gray">
            <a:xfrm rot="-5400000">
              <a:off x="2929" y="1581"/>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7" name="Line 24"/>
            <p:cNvSpPr>
              <a:spLocks noChangeShapeType="1"/>
            </p:cNvSpPr>
            <p:nvPr/>
          </p:nvSpPr>
          <p:spPr bwMode="gray">
            <a:xfrm rot="-5400000">
              <a:off x="2925" y="1922"/>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8" name="Line 25"/>
            <p:cNvSpPr>
              <a:spLocks noChangeShapeType="1"/>
            </p:cNvSpPr>
            <p:nvPr/>
          </p:nvSpPr>
          <p:spPr bwMode="gray">
            <a:xfrm rot="-5400000">
              <a:off x="2930" y="2262"/>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49" name="Line 26"/>
            <p:cNvSpPr>
              <a:spLocks noChangeShapeType="1"/>
            </p:cNvSpPr>
            <p:nvPr/>
          </p:nvSpPr>
          <p:spPr bwMode="gray">
            <a:xfrm rot="-5400000">
              <a:off x="2926" y="2603"/>
              <a:ext cx="0" cy="256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grpSp>
        <p:nvGrpSpPr>
          <p:cNvPr id="250" name="Group 27"/>
          <p:cNvGrpSpPr>
            <a:grpSpLocks/>
          </p:cNvGrpSpPr>
          <p:nvPr/>
        </p:nvGrpSpPr>
        <p:grpSpPr bwMode="auto">
          <a:xfrm>
            <a:off x="4118672" y="2166599"/>
            <a:ext cx="1377950" cy="2809875"/>
            <a:chOff x="2487" y="725"/>
            <a:chExt cx="1562" cy="3250"/>
          </a:xfrm>
        </p:grpSpPr>
        <p:sp>
          <p:nvSpPr>
            <p:cNvPr id="251" name="Line 28"/>
            <p:cNvSpPr>
              <a:spLocks noChangeShapeType="1"/>
            </p:cNvSpPr>
            <p:nvPr/>
          </p:nvSpPr>
          <p:spPr bwMode="gray">
            <a:xfrm>
              <a:off x="4049" y="726"/>
              <a:ext cx="0" cy="324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52" name="Line 29"/>
            <p:cNvSpPr>
              <a:spLocks noChangeShapeType="1"/>
            </p:cNvSpPr>
            <p:nvPr/>
          </p:nvSpPr>
          <p:spPr bwMode="gray">
            <a:xfrm>
              <a:off x="2487" y="725"/>
              <a:ext cx="0" cy="324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53" name="Line 30"/>
            <p:cNvSpPr>
              <a:spLocks noChangeShapeType="1"/>
            </p:cNvSpPr>
            <p:nvPr/>
          </p:nvSpPr>
          <p:spPr bwMode="gray">
            <a:xfrm>
              <a:off x="2878" y="726"/>
              <a:ext cx="0" cy="324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54" name="Line 31"/>
            <p:cNvSpPr>
              <a:spLocks noChangeShapeType="1"/>
            </p:cNvSpPr>
            <p:nvPr/>
          </p:nvSpPr>
          <p:spPr bwMode="gray">
            <a:xfrm>
              <a:off x="3269" y="725"/>
              <a:ext cx="0" cy="324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255" name="Line 32"/>
            <p:cNvSpPr>
              <a:spLocks noChangeShapeType="1"/>
            </p:cNvSpPr>
            <p:nvPr/>
          </p:nvSpPr>
          <p:spPr bwMode="gray">
            <a:xfrm>
              <a:off x="3660" y="726"/>
              <a:ext cx="0" cy="324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grpSp>
        <p:nvGrpSpPr>
          <p:cNvPr id="256" name="Group 33"/>
          <p:cNvGrpSpPr>
            <a:grpSpLocks/>
          </p:cNvGrpSpPr>
          <p:nvPr/>
        </p:nvGrpSpPr>
        <p:grpSpPr bwMode="auto">
          <a:xfrm>
            <a:off x="3402709" y="2166599"/>
            <a:ext cx="2120900" cy="2767012"/>
            <a:chOff x="1675" y="789"/>
            <a:chExt cx="2405" cy="3123"/>
          </a:xfrm>
        </p:grpSpPr>
        <p:sp>
          <p:nvSpPr>
            <p:cNvPr id="257" name="Oval 34"/>
            <p:cNvSpPr>
              <a:spLocks noChangeArrowheads="1"/>
            </p:cNvSpPr>
            <p:nvPr/>
          </p:nvSpPr>
          <p:spPr bwMode="gray">
            <a:xfrm>
              <a:off x="2069" y="79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58" name="Oval 35"/>
            <p:cNvSpPr>
              <a:spLocks noChangeArrowheads="1"/>
            </p:cNvSpPr>
            <p:nvPr/>
          </p:nvSpPr>
          <p:spPr bwMode="gray">
            <a:xfrm>
              <a:off x="1678" y="789"/>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59" name="Oval 36"/>
            <p:cNvSpPr>
              <a:spLocks noChangeArrowheads="1"/>
            </p:cNvSpPr>
            <p:nvPr/>
          </p:nvSpPr>
          <p:spPr bwMode="gray">
            <a:xfrm>
              <a:off x="1679" y="1130"/>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0" name="Oval 37"/>
            <p:cNvSpPr>
              <a:spLocks noChangeArrowheads="1"/>
            </p:cNvSpPr>
            <p:nvPr/>
          </p:nvSpPr>
          <p:spPr bwMode="gray">
            <a:xfrm>
              <a:off x="2069" y="113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1" name="Oval 38"/>
            <p:cNvSpPr>
              <a:spLocks noChangeArrowheads="1"/>
            </p:cNvSpPr>
            <p:nvPr/>
          </p:nvSpPr>
          <p:spPr bwMode="gray">
            <a:xfrm>
              <a:off x="2850" y="796"/>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2" name="Oval 39"/>
            <p:cNvSpPr>
              <a:spLocks noChangeArrowheads="1"/>
            </p:cNvSpPr>
            <p:nvPr/>
          </p:nvSpPr>
          <p:spPr bwMode="gray">
            <a:xfrm>
              <a:off x="2459" y="790"/>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3" name="Oval 40"/>
            <p:cNvSpPr>
              <a:spLocks noChangeArrowheads="1"/>
            </p:cNvSpPr>
            <p:nvPr/>
          </p:nvSpPr>
          <p:spPr bwMode="gray">
            <a:xfrm>
              <a:off x="2460" y="113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4" name="Oval 41"/>
            <p:cNvSpPr>
              <a:spLocks noChangeArrowheads="1"/>
            </p:cNvSpPr>
            <p:nvPr/>
          </p:nvSpPr>
          <p:spPr bwMode="gray">
            <a:xfrm>
              <a:off x="2850" y="113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5" name="Oval 42"/>
            <p:cNvSpPr>
              <a:spLocks noChangeArrowheads="1"/>
            </p:cNvSpPr>
            <p:nvPr/>
          </p:nvSpPr>
          <p:spPr bwMode="gray">
            <a:xfrm>
              <a:off x="3631" y="797"/>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6" name="Oval 43"/>
            <p:cNvSpPr>
              <a:spLocks noChangeArrowheads="1"/>
            </p:cNvSpPr>
            <p:nvPr/>
          </p:nvSpPr>
          <p:spPr bwMode="gray">
            <a:xfrm>
              <a:off x="3240" y="79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7" name="Oval 44"/>
            <p:cNvSpPr>
              <a:spLocks noChangeArrowheads="1"/>
            </p:cNvSpPr>
            <p:nvPr/>
          </p:nvSpPr>
          <p:spPr bwMode="gray">
            <a:xfrm>
              <a:off x="3241" y="113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8" name="Oval 45"/>
            <p:cNvSpPr>
              <a:spLocks noChangeArrowheads="1"/>
            </p:cNvSpPr>
            <p:nvPr/>
          </p:nvSpPr>
          <p:spPr bwMode="gray">
            <a:xfrm>
              <a:off x="3631" y="113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69" name="Oval 46"/>
            <p:cNvSpPr>
              <a:spLocks noChangeArrowheads="1"/>
            </p:cNvSpPr>
            <p:nvPr/>
          </p:nvSpPr>
          <p:spPr bwMode="gray">
            <a:xfrm>
              <a:off x="4022" y="79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0" name="Oval 47"/>
            <p:cNvSpPr>
              <a:spLocks noChangeArrowheads="1"/>
            </p:cNvSpPr>
            <p:nvPr/>
          </p:nvSpPr>
          <p:spPr bwMode="gray">
            <a:xfrm>
              <a:off x="4022" y="1130"/>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1" name="Oval 48"/>
            <p:cNvSpPr>
              <a:spLocks noChangeArrowheads="1"/>
            </p:cNvSpPr>
            <p:nvPr/>
          </p:nvSpPr>
          <p:spPr bwMode="gray">
            <a:xfrm>
              <a:off x="2070" y="1476"/>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2" name="Oval 49"/>
            <p:cNvSpPr>
              <a:spLocks noChangeArrowheads="1"/>
            </p:cNvSpPr>
            <p:nvPr/>
          </p:nvSpPr>
          <p:spPr bwMode="gray">
            <a:xfrm>
              <a:off x="1679" y="1470"/>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3" name="Oval 50"/>
            <p:cNvSpPr>
              <a:spLocks noChangeArrowheads="1"/>
            </p:cNvSpPr>
            <p:nvPr/>
          </p:nvSpPr>
          <p:spPr bwMode="gray">
            <a:xfrm>
              <a:off x="1680" y="181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4" name="Oval 51"/>
            <p:cNvSpPr>
              <a:spLocks noChangeArrowheads="1"/>
            </p:cNvSpPr>
            <p:nvPr/>
          </p:nvSpPr>
          <p:spPr bwMode="gray">
            <a:xfrm>
              <a:off x="2070" y="181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5" name="Oval 52"/>
            <p:cNvSpPr>
              <a:spLocks noChangeArrowheads="1"/>
            </p:cNvSpPr>
            <p:nvPr/>
          </p:nvSpPr>
          <p:spPr bwMode="gray">
            <a:xfrm>
              <a:off x="2851" y="1477"/>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6" name="Oval 53"/>
            <p:cNvSpPr>
              <a:spLocks noChangeArrowheads="1"/>
            </p:cNvSpPr>
            <p:nvPr/>
          </p:nvSpPr>
          <p:spPr bwMode="gray">
            <a:xfrm>
              <a:off x="2460" y="147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7" name="Oval 54"/>
            <p:cNvSpPr>
              <a:spLocks noChangeArrowheads="1"/>
            </p:cNvSpPr>
            <p:nvPr/>
          </p:nvSpPr>
          <p:spPr bwMode="gray">
            <a:xfrm>
              <a:off x="2461" y="181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8" name="Oval 55"/>
            <p:cNvSpPr>
              <a:spLocks noChangeArrowheads="1"/>
            </p:cNvSpPr>
            <p:nvPr/>
          </p:nvSpPr>
          <p:spPr bwMode="gray">
            <a:xfrm>
              <a:off x="2851" y="181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79" name="Oval 56"/>
            <p:cNvSpPr>
              <a:spLocks noChangeArrowheads="1"/>
            </p:cNvSpPr>
            <p:nvPr/>
          </p:nvSpPr>
          <p:spPr bwMode="gray">
            <a:xfrm>
              <a:off x="3632" y="1478"/>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0" name="Oval 57"/>
            <p:cNvSpPr>
              <a:spLocks noChangeArrowheads="1"/>
            </p:cNvSpPr>
            <p:nvPr/>
          </p:nvSpPr>
          <p:spPr bwMode="gray">
            <a:xfrm>
              <a:off x="3241" y="147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1" name="Oval 58"/>
            <p:cNvSpPr>
              <a:spLocks noChangeArrowheads="1"/>
            </p:cNvSpPr>
            <p:nvPr/>
          </p:nvSpPr>
          <p:spPr bwMode="gray">
            <a:xfrm>
              <a:off x="3242" y="181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2" name="Oval 59"/>
            <p:cNvSpPr>
              <a:spLocks noChangeArrowheads="1"/>
            </p:cNvSpPr>
            <p:nvPr/>
          </p:nvSpPr>
          <p:spPr bwMode="gray">
            <a:xfrm>
              <a:off x="3632" y="181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3" name="Oval 60"/>
            <p:cNvSpPr>
              <a:spLocks noChangeArrowheads="1"/>
            </p:cNvSpPr>
            <p:nvPr/>
          </p:nvSpPr>
          <p:spPr bwMode="gray">
            <a:xfrm>
              <a:off x="4023" y="147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4" name="Oval 61"/>
            <p:cNvSpPr>
              <a:spLocks noChangeArrowheads="1"/>
            </p:cNvSpPr>
            <p:nvPr/>
          </p:nvSpPr>
          <p:spPr bwMode="gray">
            <a:xfrm>
              <a:off x="4023" y="181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5" name="Oval 62"/>
            <p:cNvSpPr>
              <a:spLocks noChangeArrowheads="1"/>
            </p:cNvSpPr>
            <p:nvPr/>
          </p:nvSpPr>
          <p:spPr bwMode="gray">
            <a:xfrm>
              <a:off x="2070" y="2156"/>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6" name="Oval 63"/>
            <p:cNvSpPr>
              <a:spLocks noChangeArrowheads="1"/>
            </p:cNvSpPr>
            <p:nvPr/>
          </p:nvSpPr>
          <p:spPr bwMode="gray">
            <a:xfrm>
              <a:off x="1679" y="2150"/>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7" name="Oval 64"/>
            <p:cNvSpPr>
              <a:spLocks noChangeArrowheads="1"/>
            </p:cNvSpPr>
            <p:nvPr/>
          </p:nvSpPr>
          <p:spPr bwMode="gray">
            <a:xfrm>
              <a:off x="1680" y="249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8" name="Oval 65"/>
            <p:cNvSpPr>
              <a:spLocks noChangeArrowheads="1"/>
            </p:cNvSpPr>
            <p:nvPr/>
          </p:nvSpPr>
          <p:spPr bwMode="gray">
            <a:xfrm>
              <a:off x="2070" y="249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89" name="Oval 66"/>
            <p:cNvSpPr>
              <a:spLocks noChangeArrowheads="1"/>
            </p:cNvSpPr>
            <p:nvPr/>
          </p:nvSpPr>
          <p:spPr bwMode="gray">
            <a:xfrm>
              <a:off x="2851" y="2157"/>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0" name="Oval 67"/>
            <p:cNvSpPr>
              <a:spLocks noChangeArrowheads="1"/>
            </p:cNvSpPr>
            <p:nvPr/>
          </p:nvSpPr>
          <p:spPr bwMode="gray">
            <a:xfrm>
              <a:off x="2460" y="215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1" name="Oval 68"/>
            <p:cNvSpPr>
              <a:spLocks noChangeArrowheads="1"/>
            </p:cNvSpPr>
            <p:nvPr/>
          </p:nvSpPr>
          <p:spPr bwMode="gray">
            <a:xfrm>
              <a:off x="2461" y="249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2" name="Oval 69"/>
            <p:cNvSpPr>
              <a:spLocks noChangeArrowheads="1"/>
            </p:cNvSpPr>
            <p:nvPr/>
          </p:nvSpPr>
          <p:spPr bwMode="gray">
            <a:xfrm>
              <a:off x="2851" y="249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3" name="Oval 70"/>
            <p:cNvSpPr>
              <a:spLocks noChangeArrowheads="1"/>
            </p:cNvSpPr>
            <p:nvPr/>
          </p:nvSpPr>
          <p:spPr bwMode="gray">
            <a:xfrm>
              <a:off x="3632" y="2158"/>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4" name="Oval 71"/>
            <p:cNvSpPr>
              <a:spLocks noChangeArrowheads="1"/>
            </p:cNvSpPr>
            <p:nvPr/>
          </p:nvSpPr>
          <p:spPr bwMode="gray">
            <a:xfrm>
              <a:off x="3241" y="215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5" name="Oval 72"/>
            <p:cNvSpPr>
              <a:spLocks noChangeArrowheads="1"/>
            </p:cNvSpPr>
            <p:nvPr/>
          </p:nvSpPr>
          <p:spPr bwMode="gray">
            <a:xfrm>
              <a:off x="3242" y="249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6" name="Oval 73"/>
            <p:cNvSpPr>
              <a:spLocks noChangeArrowheads="1"/>
            </p:cNvSpPr>
            <p:nvPr/>
          </p:nvSpPr>
          <p:spPr bwMode="gray">
            <a:xfrm>
              <a:off x="3632" y="249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7" name="Oval 74"/>
            <p:cNvSpPr>
              <a:spLocks noChangeArrowheads="1"/>
            </p:cNvSpPr>
            <p:nvPr/>
          </p:nvSpPr>
          <p:spPr bwMode="gray">
            <a:xfrm>
              <a:off x="4023" y="215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8" name="Oval 75"/>
            <p:cNvSpPr>
              <a:spLocks noChangeArrowheads="1"/>
            </p:cNvSpPr>
            <p:nvPr/>
          </p:nvSpPr>
          <p:spPr bwMode="gray">
            <a:xfrm>
              <a:off x="4023" y="249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299" name="Oval 76"/>
            <p:cNvSpPr>
              <a:spLocks noChangeArrowheads="1"/>
            </p:cNvSpPr>
            <p:nvPr/>
          </p:nvSpPr>
          <p:spPr bwMode="gray">
            <a:xfrm>
              <a:off x="2071" y="2837"/>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0" name="Oval 77"/>
            <p:cNvSpPr>
              <a:spLocks noChangeArrowheads="1"/>
            </p:cNvSpPr>
            <p:nvPr/>
          </p:nvSpPr>
          <p:spPr bwMode="gray">
            <a:xfrm>
              <a:off x="1680" y="283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1" name="Oval 78"/>
            <p:cNvSpPr>
              <a:spLocks noChangeArrowheads="1"/>
            </p:cNvSpPr>
            <p:nvPr/>
          </p:nvSpPr>
          <p:spPr bwMode="gray">
            <a:xfrm>
              <a:off x="1681" y="317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2" name="Oval 79"/>
            <p:cNvSpPr>
              <a:spLocks noChangeArrowheads="1"/>
            </p:cNvSpPr>
            <p:nvPr/>
          </p:nvSpPr>
          <p:spPr bwMode="gray">
            <a:xfrm>
              <a:off x="2071" y="317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3" name="Oval 80"/>
            <p:cNvSpPr>
              <a:spLocks noChangeArrowheads="1"/>
            </p:cNvSpPr>
            <p:nvPr/>
          </p:nvSpPr>
          <p:spPr bwMode="gray">
            <a:xfrm>
              <a:off x="2852" y="2838"/>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4" name="Oval 81"/>
            <p:cNvSpPr>
              <a:spLocks noChangeArrowheads="1"/>
            </p:cNvSpPr>
            <p:nvPr/>
          </p:nvSpPr>
          <p:spPr bwMode="gray">
            <a:xfrm>
              <a:off x="2461" y="283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5" name="Oval 82"/>
            <p:cNvSpPr>
              <a:spLocks noChangeArrowheads="1"/>
            </p:cNvSpPr>
            <p:nvPr/>
          </p:nvSpPr>
          <p:spPr bwMode="gray">
            <a:xfrm>
              <a:off x="2462" y="317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6" name="Oval 83"/>
            <p:cNvSpPr>
              <a:spLocks noChangeArrowheads="1"/>
            </p:cNvSpPr>
            <p:nvPr/>
          </p:nvSpPr>
          <p:spPr bwMode="gray">
            <a:xfrm>
              <a:off x="2852" y="317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7" name="Oval 84"/>
            <p:cNvSpPr>
              <a:spLocks noChangeArrowheads="1"/>
            </p:cNvSpPr>
            <p:nvPr/>
          </p:nvSpPr>
          <p:spPr bwMode="gray">
            <a:xfrm>
              <a:off x="3633" y="2839"/>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8" name="Oval 85"/>
            <p:cNvSpPr>
              <a:spLocks noChangeArrowheads="1"/>
            </p:cNvSpPr>
            <p:nvPr/>
          </p:nvSpPr>
          <p:spPr bwMode="gray">
            <a:xfrm>
              <a:off x="3242" y="283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09" name="Oval 86"/>
            <p:cNvSpPr>
              <a:spLocks noChangeArrowheads="1"/>
            </p:cNvSpPr>
            <p:nvPr/>
          </p:nvSpPr>
          <p:spPr bwMode="gray">
            <a:xfrm>
              <a:off x="3243" y="317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0" name="Oval 87"/>
            <p:cNvSpPr>
              <a:spLocks noChangeArrowheads="1"/>
            </p:cNvSpPr>
            <p:nvPr/>
          </p:nvSpPr>
          <p:spPr bwMode="gray">
            <a:xfrm>
              <a:off x="3633" y="3176"/>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1" name="Oval 88"/>
            <p:cNvSpPr>
              <a:spLocks noChangeArrowheads="1"/>
            </p:cNvSpPr>
            <p:nvPr/>
          </p:nvSpPr>
          <p:spPr bwMode="gray">
            <a:xfrm>
              <a:off x="4024" y="283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2" name="Oval 89"/>
            <p:cNvSpPr>
              <a:spLocks noChangeArrowheads="1"/>
            </p:cNvSpPr>
            <p:nvPr/>
          </p:nvSpPr>
          <p:spPr bwMode="gray">
            <a:xfrm>
              <a:off x="4024" y="317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3" name="Oval 90"/>
            <p:cNvSpPr>
              <a:spLocks noChangeArrowheads="1"/>
            </p:cNvSpPr>
            <p:nvPr/>
          </p:nvSpPr>
          <p:spPr bwMode="gray">
            <a:xfrm>
              <a:off x="2066" y="3517"/>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4" name="Oval 91"/>
            <p:cNvSpPr>
              <a:spLocks noChangeArrowheads="1"/>
            </p:cNvSpPr>
            <p:nvPr/>
          </p:nvSpPr>
          <p:spPr bwMode="gray">
            <a:xfrm>
              <a:off x="1675" y="3511"/>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5" name="Oval 92"/>
            <p:cNvSpPr>
              <a:spLocks noChangeArrowheads="1"/>
            </p:cNvSpPr>
            <p:nvPr/>
          </p:nvSpPr>
          <p:spPr bwMode="gray">
            <a:xfrm>
              <a:off x="1676" y="385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6" name="Oval 93"/>
            <p:cNvSpPr>
              <a:spLocks noChangeArrowheads="1"/>
            </p:cNvSpPr>
            <p:nvPr/>
          </p:nvSpPr>
          <p:spPr bwMode="gray">
            <a:xfrm>
              <a:off x="2066" y="385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7" name="Oval 94"/>
            <p:cNvSpPr>
              <a:spLocks noChangeArrowheads="1"/>
            </p:cNvSpPr>
            <p:nvPr/>
          </p:nvSpPr>
          <p:spPr bwMode="gray">
            <a:xfrm>
              <a:off x="2847" y="3518"/>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8" name="Oval 95"/>
            <p:cNvSpPr>
              <a:spLocks noChangeArrowheads="1"/>
            </p:cNvSpPr>
            <p:nvPr/>
          </p:nvSpPr>
          <p:spPr bwMode="gray">
            <a:xfrm>
              <a:off x="2456" y="351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19" name="Oval 96"/>
            <p:cNvSpPr>
              <a:spLocks noChangeArrowheads="1"/>
            </p:cNvSpPr>
            <p:nvPr/>
          </p:nvSpPr>
          <p:spPr bwMode="gray">
            <a:xfrm>
              <a:off x="2457" y="385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0" name="Oval 97"/>
            <p:cNvSpPr>
              <a:spLocks noChangeArrowheads="1"/>
            </p:cNvSpPr>
            <p:nvPr/>
          </p:nvSpPr>
          <p:spPr bwMode="gray">
            <a:xfrm>
              <a:off x="2847" y="385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1" name="Oval 98"/>
            <p:cNvSpPr>
              <a:spLocks noChangeArrowheads="1"/>
            </p:cNvSpPr>
            <p:nvPr/>
          </p:nvSpPr>
          <p:spPr bwMode="gray">
            <a:xfrm>
              <a:off x="3628" y="3519"/>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2" name="Oval 99"/>
            <p:cNvSpPr>
              <a:spLocks noChangeArrowheads="1"/>
            </p:cNvSpPr>
            <p:nvPr/>
          </p:nvSpPr>
          <p:spPr bwMode="gray">
            <a:xfrm>
              <a:off x="3237" y="3513"/>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3" name="Oval 100"/>
            <p:cNvSpPr>
              <a:spLocks noChangeArrowheads="1"/>
            </p:cNvSpPr>
            <p:nvPr/>
          </p:nvSpPr>
          <p:spPr bwMode="gray">
            <a:xfrm>
              <a:off x="3238" y="3854"/>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4" name="Oval 101"/>
            <p:cNvSpPr>
              <a:spLocks noChangeArrowheads="1"/>
            </p:cNvSpPr>
            <p:nvPr/>
          </p:nvSpPr>
          <p:spPr bwMode="gray">
            <a:xfrm>
              <a:off x="3628" y="3856"/>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5" name="Oval 102"/>
            <p:cNvSpPr>
              <a:spLocks noChangeArrowheads="1"/>
            </p:cNvSpPr>
            <p:nvPr/>
          </p:nvSpPr>
          <p:spPr bwMode="gray">
            <a:xfrm>
              <a:off x="4019" y="3515"/>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6" name="Oval 103"/>
            <p:cNvSpPr>
              <a:spLocks noChangeArrowheads="1"/>
            </p:cNvSpPr>
            <p:nvPr/>
          </p:nvSpPr>
          <p:spPr bwMode="gray">
            <a:xfrm>
              <a:off x="4019" y="3852"/>
              <a:ext cx="56" cy="5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grpSp>
      <p:sp>
        <p:nvSpPr>
          <p:cNvPr id="327" name="Oval 104"/>
          <p:cNvSpPr>
            <a:spLocks noChangeArrowheads="1"/>
          </p:cNvSpPr>
          <p:nvPr/>
        </p:nvSpPr>
        <p:spPr bwMode="gray">
          <a:xfrm>
            <a:off x="3750372" y="4879636"/>
            <a:ext cx="49212" cy="4921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8" name="Oval 105"/>
          <p:cNvSpPr>
            <a:spLocks noChangeArrowheads="1"/>
          </p:cNvSpPr>
          <p:nvPr/>
        </p:nvSpPr>
        <p:spPr bwMode="gray">
          <a:xfrm>
            <a:off x="3401122" y="4878049"/>
            <a:ext cx="49212" cy="50800"/>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29" name="Oval 106"/>
          <p:cNvSpPr>
            <a:spLocks noChangeArrowheads="1"/>
          </p:cNvSpPr>
          <p:nvPr/>
        </p:nvSpPr>
        <p:spPr bwMode="gray">
          <a:xfrm>
            <a:off x="3401122" y="4578011"/>
            <a:ext cx="49212" cy="49213"/>
          </a:xfrm>
          <a:prstGeom prst="ellipse">
            <a:avLst/>
          </a:prstGeom>
          <a:solidFill>
            <a:srgbClr val="FFFF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30" name="Text Box 107"/>
          <p:cNvSpPr txBox="1">
            <a:spLocks noChangeArrowheads="1"/>
          </p:cNvSpPr>
          <p:nvPr/>
        </p:nvSpPr>
        <p:spPr bwMode="gray">
          <a:xfrm>
            <a:off x="6626922" y="2676186"/>
            <a:ext cx="1390650"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lnSpc>
                <a:spcPct val="80000"/>
              </a:lnSpc>
              <a:spcBef>
                <a:spcPct val="50000"/>
              </a:spcBef>
            </a:pPr>
            <a:r>
              <a:rPr kumimoji="0" lang="en-US" altLang="zh-TW" b="1">
                <a:solidFill>
                  <a:srgbClr val="0000FF"/>
                </a:solidFill>
              </a:rPr>
              <a:t>Pixel Value</a:t>
            </a:r>
          </a:p>
        </p:txBody>
      </p:sp>
      <p:sp>
        <p:nvSpPr>
          <p:cNvPr id="331" name="Arc 108"/>
          <p:cNvSpPr>
            <a:spLocks/>
          </p:cNvSpPr>
          <p:nvPr/>
        </p:nvSpPr>
        <p:spPr bwMode="gray">
          <a:xfrm rot="5400000">
            <a:off x="5196584" y="1555411"/>
            <a:ext cx="846138" cy="2166938"/>
          </a:xfrm>
          <a:custGeom>
            <a:avLst/>
            <a:gdLst>
              <a:gd name="G0" fmla="+- 0 0 0"/>
              <a:gd name="G1" fmla="+- 12948 0 0"/>
              <a:gd name="G2" fmla="+- 21600 0 0"/>
              <a:gd name="T0" fmla="*/ 17289 w 21600"/>
              <a:gd name="T1" fmla="*/ 0 h 28428"/>
              <a:gd name="T2" fmla="*/ 15064 w 21600"/>
              <a:gd name="T3" fmla="*/ 28428 h 28428"/>
              <a:gd name="T4" fmla="*/ 0 w 21600"/>
              <a:gd name="T5" fmla="*/ 12948 h 28428"/>
            </a:gdLst>
            <a:ahLst/>
            <a:cxnLst>
              <a:cxn ang="0">
                <a:pos x="T0" y="T1"/>
              </a:cxn>
              <a:cxn ang="0">
                <a:pos x="T2" y="T3"/>
              </a:cxn>
              <a:cxn ang="0">
                <a:pos x="T4" y="T5"/>
              </a:cxn>
            </a:cxnLst>
            <a:rect l="0" t="0" r="r" b="b"/>
            <a:pathLst>
              <a:path w="21600" h="28428" fill="none" extrusionOk="0">
                <a:moveTo>
                  <a:pt x="17288" y="0"/>
                </a:moveTo>
                <a:cubicBezTo>
                  <a:pt x="20087" y="3736"/>
                  <a:pt x="21600" y="8279"/>
                  <a:pt x="21600" y="12948"/>
                </a:cubicBezTo>
                <a:cubicBezTo>
                  <a:pt x="21600" y="18778"/>
                  <a:pt x="19242" y="24361"/>
                  <a:pt x="15064" y="28428"/>
                </a:cubicBezTo>
              </a:path>
              <a:path w="21600" h="28428" stroke="0" extrusionOk="0">
                <a:moveTo>
                  <a:pt x="17288" y="0"/>
                </a:moveTo>
                <a:cubicBezTo>
                  <a:pt x="20087" y="3736"/>
                  <a:pt x="21600" y="8279"/>
                  <a:pt x="21600" y="12948"/>
                </a:cubicBezTo>
                <a:cubicBezTo>
                  <a:pt x="21600" y="18778"/>
                  <a:pt x="19242" y="24361"/>
                  <a:pt x="15064" y="28428"/>
                </a:cubicBezTo>
                <a:lnTo>
                  <a:pt x="0" y="12948"/>
                </a:lnTo>
                <a:close/>
              </a:path>
            </a:pathLst>
          </a:custGeom>
          <a:noFill/>
          <a:ln w="28575">
            <a:solidFill>
              <a:srgbClr val="FFFF00"/>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32" name="Text Box 109"/>
          <p:cNvSpPr txBox="1">
            <a:spLocks noChangeArrowheads="1"/>
          </p:cNvSpPr>
          <p:nvPr/>
        </p:nvSpPr>
        <p:spPr bwMode="gray">
          <a:xfrm>
            <a:off x="6345934" y="3347699"/>
            <a:ext cx="1555750"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lnSpc>
                <a:spcPct val="80000"/>
              </a:lnSpc>
              <a:spcBef>
                <a:spcPct val="50000"/>
              </a:spcBef>
            </a:pPr>
            <a:r>
              <a:rPr kumimoji="0" lang="en-US" altLang="zh-TW" b="1">
                <a:solidFill>
                  <a:srgbClr val="0000FF"/>
                </a:solidFill>
              </a:rPr>
              <a:t>Pixel Region</a:t>
            </a:r>
          </a:p>
        </p:txBody>
      </p:sp>
      <p:sp>
        <p:nvSpPr>
          <p:cNvPr id="333" name="Arc 110"/>
          <p:cNvSpPr>
            <a:spLocks/>
          </p:cNvSpPr>
          <p:nvPr/>
        </p:nvSpPr>
        <p:spPr bwMode="gray">
          <a:xfrm rot="5400000">
            <a:off x="4983859" y="2090399"/>
            <a:ext cx="971550" cy="1835150"/>
          </a:xfrm>
          <a:custGeom>
            <a:avLst/>
            <a:gdLst>
              <a:gd name="G0" fmla="+- 0 0 0"/>
              <a:gd name="G1" fmla="+- 1233 0 0"/>
              <a:gd name="G2" fmla="+- 21600 0 0"/>
              <a:gd name="T0" fmla="*/ 21565 w 21600"/>
              <a:gd name="T1" fmla="*/ 0 h 21013"/>
              <a:gd name="T2" fmla="*/ 8679 w 21600"/>
              <a:gd name="T3" fmla="*/ 21013 h 21013"/>
              <a:gd name="T4" fmla="*/ 0 w 21600"/>
              <a:gd name="T5" fmla="*/ 1233 h 21013"/>
            </a:gdLst>
            <a:ahLst/>
            <a:cxnLst>
              <a:cxn ang="0">
                <a:pos x="T0" y="T1"/>
              </a:cxn>
              <a:cxn ang="0">
                <a:pos x="T2" y="T3"/>
              </a:cxn>
              <a:cxn ang="0">
                <a:pos x="T4" y="T5"/>
              </a:cxn>
            </a:cxnLst>
            <a:rect l="0" t="0" r="r" b="b"/>
            <a:pathLst>
              <a:path w="21600" h="21013" fill="none" extrusionOk="0">
                <a:moveTo>
                  <a:pt x="21564" y="0"/>
                </a:moveTo>
                <a:cubicBezTo>
                  <a:pt x="21588" y="410"/>
                  <a:pt x="21600" y="821"/>
                  <a:pt x="21600" y="1233"/>
                </a:cubicBezTo>
                <a:cubicBezTo>
                  <a:pt x="21600" y="9806"/>
                  <a:pt x="16529" y="17567"/>
                  <a:pt x="8678" y="21012"/>
                </a:cubicBezTo>
              </a:path>
              <a:path w="21600" h="21013" stroke="0" extrusionOk="0">
                <a:moveTo>
                  <a:pt x="21564" y="0"/>
                </a:moveTo>
                <a:cubicBezTo>
                  <a:pt x="21588" y="410"/>
                  <a:pt x="21600" y="821"/>
                  <a:pt x="21600" y="1233"/>
                </a:cubicBezTo>
                <a:cubicBezTo>
                  <a:pt x="21600" y="9806"/>
                  <a:pt x="16529" y="17567"/>
                  <a:pt x="8678" y="21012"/>
                </a:cubicBezTo>
                <a:lnTo>
                  <a:pt x="0" y="1233"/>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34" name="Rectangle 111"/>
          <p:cNvSpPr>
            <a:spLocks noChangeArrowheads="1"/>
          </p:cNvSpPr>
          <p:nvPr/>
        </p:nvSpPr>
        <p:spPr bwMode="gray">
          <a:xfrm>
            <a:off x="3774184" y="2191999"/>
            <a:ext cx="1379538" cy="1203325"/>
          </a:xfrm>
          <a:prstGeom prst="rect">
            <a:avLst/>
          </a:prstGeom>
          <a:noFill/>
          <a:ln w="31750">
            <a:solidFill>
              <a:srgbClr val="008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35" name="Arc 112"/>
          <p:cNvSpPr>
            <a:spLocks/>
          </p:cNvSpPr>
          <p:nvPr/>
        </p:nvSpPr>
        <p:spPr bwMode="gray">
          <a:xfrm rot="4867995">
            <a:off x="5763321" y="934699"/>
            <a:ext cx="900113" cy="2166938"/>
          </a:xfrm>
          <a:custGeom>
            <a:avLst/>
            <a:gdLst>
              <a:gd name="G0" fmla="+- 0 0 0"/>
              <a:gd name="G1" fmla="+- 12948 0 0"/>
              <a:gd name="G2" fmla="+- 21600 0 0"/>
              <a:gd name="T0" fmla="*/ 17289 w 21600"/>
              <a:gd name="T1" fmla="*/ 0 h 28428"/>
              <a:gd name="T2" fmla="*/ 15064 w 21600"/>
              <a:gd name="T3" fmla="*/ 28428 h 28428"/>
              <a:gd name="T4" fmla="*/ 0 w 21600"/>
              <a:gd name="T5" fmla="*/ 12948 h 28428"/>
            </a:gdLst>
            <a:ahLst/>
            <a:cxnLst>
              <a:cxn ang="0">
                <a:pos x="T0" y="T1"/>
              </a:cxn>
              <a:cxn ang="0">
                <a:pos x="T2" y="T3"/>
              </a:cxn>
              <a:cxn ang="0">
                <a:pos x="T4" y="T5"/>
              </a:cxn>
            </a:cxnLst>
            <a:rect l="0" t="0" r="r" b="b"/>
            <a:pathLst>
              <a:path w="21600" h="28428" fill="none" extrusionOk="0">
                <a:moveTo>
                  <a:pt x="17288" y="0"/>
                </a:moveTo>
                <a:cubicBezTo>
                  <a:pt x="20087" y="3736"/>
                  <a:pt x="21600" y="8279"/>
                  <a:pt x="21600" y="12948"/>
                </a:cubicBezTo>
                <a:cubicBezTo>
                  <a:pt x="21600" y="18778"/>
                  <a:pt x="19242" y="24361"/>
                  <a:pt x="15064" y="28428"/>
                </a:cubicBezTo>
              </a:path>
              <a:path w="21600" h="28428" stroke="0" extrusionOk="0">
                <a:moveTo>
                  <a:pt x="17288" y="0"/>
                </a:moveTo>
                <a:cubicBezTo>
                  <a:pt x="20087" y="3736"/>
                  <a:pt x="21600" y="8279"/>
                  <a:pt x="21600" y="12948"/>
                </a:cubicBezTo>
                <a:cubicBezTo>
                  <a:pt x="21600" y="18778"/>
                  <a:pt x="19242" y="24361"/>
                  <a:pt x="15064" y="28428"/>
                </a:cubicBezTo>
                <a:lnTo>
                  <a:pt x="0" y="12948"/>
                </a:lnTo>
                <a:close/>
              </a:path>
            </a:pathLst>
          </a:custGeom>
          <a:noFill/>
          <a:ln w="28575">
            <a:solidFill>
              <a:srgbClr val="008000"/>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336" name="Text Box 113"/>
          <p:cNvSpPr txBox="1">
            <a:spLocks noChangeArrowheads="1"/>
          </p:cNvSpPr>
          <p:nvPr/>
        </p:nvSpPr>
        <p:spPr bwMode="gray">
          <a:xfrm>
            <a:off x="6950772" y="1868149"/>
            <a:ext cx="2165350" cy="31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lnSpc>
                <a:spcPct val="80000"/>
              </a:lnSpc>
              <a:spcBef>
                <a:spcPct val="50000"/>
              </a:spcBef>
            </a:pPr>
            <a:r>
              <a:rPr kumimoji="0" lang="en-US" altLang="zh-TW" b="1" dirty="0">
                <a:solidFill>
                  <a:srgbClr val="0000FF"/>
                </a:solidFill>
              </a:rPr>
              <a:t>3x3 neighborhood</a:t>
            </a:r>
          </a:p>
        </p:txBody>
      </p:sp>
    </p:spTree>
    <p:extLst>
      <p:ext uri="{BB962C8B-B14F-4D97-AF65-F5344CB8AC3E}">
        <p14:creationId xmlns:p14="http://schemas.microsoft.com/office/powerpoint/2010/main" val="10237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wipe(right)">
                                      <p:cBhvr>
                                        <p:cTn id="7" dur="500"/>
                                        <p:tgtEl>
                                          <p:spTgt spid="3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30"/>
                                        </p:tgtEl>
                                        <p:attrNameLst>
                                          <p:attrName>style.visibility</p:attrName>
                                        </p:attrNameLst>
                                      </p:cBhvr>
                                      <p:to>
                                        <p:strVal val="visible"/>
                                      </p:to>
                                    </p:set>
                                    <p:animEffect transition="in" filter="wipe(right)">
                                      <p:cBhvr>
                                        <p:cTn id="11" dur="500"/>
                                        <p:tgtEl>
                                          <p:spTgt spid="3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332"/>
                                        </p:tgtEl>
                                        <p:attrNameLst>
                                          <p:attrName>style.visibility</p:attrName>
                                        </p:attrNameLst>
                                      </p:cBhvr>
                                      <p:to>
                                        <p:strVal val="visible"/>
                                      </p:to>
                                    </p:set>
                                    <p:animEffect transition="in" filter="wipe(right)">
                                      <p:cBhvr>
                                        <p:cTn id="16" dur="500"/>
                                        <p:tgtEl>
                                          <p:spTgt spid="332"/>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33"/>
                                        </p:tgtEl>
                                        <p:attrNameLst>
                                          <p:attrName>style.visibility</p:attrName>
                                        </p:attrNameLst>
                                      </p:cBhvr>
                                      <p:to>
                                        <p:strVal val="visible"/>
                                      </p:to>
                                    </p:set>
                                    <p:animEffect transition="in" filter="wipe(down)">
                                      <p:cBhvr>
                                        <p:cTn id="20" dur="500"/>
                                        <p:tgtEl>
                                          <p:spTgt spid="333"/>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2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5"/>
                                        </p:tgtEl>
                                        <p:attrNameLst>
                                          <p:attrName>style.visibility</p:attrName>
                                        </p:attrNameLst>
                                      </p:cBhvr>
                                      <p:to>
                                        <p:strVal val="visible"/>
                                      </p:to>
                                    </p:set>
                                  </p:childTnLst>
                                </p:cTn>
                              </p:par>
                            </p:childTnLst>
                          </p:cTn>
                        </p:par>
                        <p:par>
                          <p:cTn id="30" fill="hold">
                            <p:stCondLst>
                              <p:cond delay="0"/>
                            </p:stCondLst>
                            <p:childTnLst>
                              <p:par>
                                <p:cTn id="31" presetID="22" presetClass="entr" presetSubtype="2" fill="hold" grpId="0" nodeType="afterEffect">
                                  <p:stCondLst>
                                    <p:cond delay="0"/>
                                  </p:stCondLst>
                                  <p:childTnLst>
                                    <p:set>
                                      <p:cBhvr>
                                        <p:cTn id="32" dur="1" fill="hold">
                                          <p:stCondLst>
                                            <p:cond delay="0"/>
                                          </p:stCondLst>
                                        </p:cTn>
                                        <p:tgtEl>
                                          <p:spTgt spid="336"/>
                                        </p:tgtEl>
                                        <p:attrNameLst>
                                          <p:attrName>style.visibility</p:attrName>
                                        </p:attrNameLst>
                                      </p:cBhvr>
                                      <p:to>
                                        <p:strVal val="visible"/>
                                      </p:to>
                                    </p:set>
                                    <p:animEffect transition="in" filter="wipe(right)">
                                      <p:cBhvr>
                                        <p:cTn id="33"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330" grpId="0"/>
      <p:bldP spid="331" grpId="0" animBg="1"/>
      <p:bldP spid="332" grpId="0"/>
      <p:bldP spid="333" grpId="0" animBg="1"/>
      <p:bldP spid="334" grpId="0" animBg="1"/>
      <p:bldP spid="335" grpId="0" animBg="1"/>
      <p:bldP spid="3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600" dirty="0" smtClean="0"/>
              <a:t>Combination of images</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295400"/>
            <a:ext cx="6113961" cy="5163380"/>
          </a:xfrm>
          <a:prstGeom prst="rect">
            <a:avLst/>
          </a:prstGeom>
        </p:spPr>
      </p:pic>
      <p:sp>
        <p:nvSpPr>
          <p:cNvPr id="7" name="Rectangle 6"/>
          <p:cNvSpPr/>
          <p:nvPr/>
        </p:nvSpPr>
        <p:spPr>
          <a:xfrm>
            <a:off x="14868" y="1430648"/>
            <a:ext cx="2940228" cy="830997"/>
          </a:xfrm>
          <a:prstGeom prst="rect">
            <a:avLst/>
          </a:prstGeom>
        </p:spPr>
        <p:txBody>
          <a:bodyPr wrap="none">
            <a:spAutoFit/>
          </a:bodyPr>
          <a:lstStyle/>
          <a:p>
            <a:r>
              <a:rPr lang="en-US" sz="2400" dirty="0" smtClean="0"/>
              <a:t>&gt;&gt; load </a:t>
            </a:r>
            <a:r>
              <a:rPr lang="en-US" sz="2400" dirty="0" err="1" smtClean="0"/>
              <a:t>mri</a:t>
            </a:r>
            <a:endParaRPr lang="en-US" sz="2400" dirty="0" smtClean="0"/>
          </a:p>
          <a:p>
            <a:r>
              <a:rPr lang="en-US" sz="2400" dirty="0" smtClean="0"/>
              <a:t>&gt;&gt; montage(</a:t>
            </a:r>
            <a:r>
              <a:rPr lang="en-US" sz="2400" dirty="0" err="1" smtClean="0"/>
              <a:t>D,map</a:t>
            </a:r>
            <a:r>
              <a:rPr lang="en-US" sz="2400" dirty="0" smtClean="0"/>
              <a:t>)</a:t>
            </a:r>
            <a:endParaRPr lang="en-US" sz="2400" dirty="0"/>
          </a:p>
        </p:txBody>
      </p:sp>
    </p:spTree>
    <p:extLst>
      <p:ext uri="{BB962C8B-B14F-4D97-AF65-F5344CB8AC3E}">
        <p14:creationId xmlns:p14="http://schemas.microsoft.com/office/powerpoint/2010/main" val="865234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295960464"/>
              </p:ext>
            </p:extLst>
          </p:nvPr>
        </p:nvGraphicFramePr>
        <p:xfrm>
          <a:off x="3001627" y="1828800"/>
          <a:ext cx="5508172" cy="4191096"/>
        </p:xfrm>
        <a:graphic>
          <a:graphicData uri="http://schemas.openxmlformats.org/drawingml/2006/table">
            <a:tbl>
              <a:tblPr/>
              <a:tblGrid>
                <a:gridCol w="2754086"/>
                <a:gridCol w="2754086"/>
              </a:tblGrid>
              <a:tr h="1539452">
                <a:tc>
                  <a:txBody>
                    <a:bodyPr/>
                    <a:lstStyle/>
                    <a:p>
                      <a:r>
                        <a:rPr lang="en-US" sz="1800" dirty="0">
                          <a:effectLst/>
                          <a:latin typeface="Calibri" charset="0"/>
                        </a:rPr>
                        <a:t>Median </a:t>
                      </a:r>
                      <a:r>
                        <a:rPr lang="en-US" sz="1800" dirty="0" smtClean="0">
                          <a:effectLst/>
                          <a:latin typeface="Calibri" charset="0"/>
                        </a:rPr>
                        <a:t>filter</a:t>
                      </a:r>
                      <a:br>
                        <a:rPr lang="en-US" sz="1800" dirty="0" smtClean="0">
                          <a:effectLst/>
                          <a:latin typeface="Calibri" charset="0"/>
                        </a:rPr>
                      </a:br>
                      <a:r>
                        <a:rPr lang="en-US" sz="1800" b="0" i="0" kern="1200" dirty="0" smtClean="0">
                          <a:solidFill>
                            <a:schemeClr val="tx1"/>
                          </a:solidFill>
                          <a:effectLst/>
                          <a:latin typeface="+mn-lt"/>
                          <a:ea typeface="+mn-ea"/>
                          <a:cs typeface="+mn-cs"/>
                        </a:rPr>
                        <a:t>J = medfilt2(I)</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800" dirty="0" smtClean="0">
                          <a:effectLst/>
                          <a:latin typeface="Calibri" charset="0"/>
                        </a:rPr>
                        <a:t>Removes </a:t>
                      </a:r>
                      <a:r>
                        <a:rPr lang="en-US" sz="1800" dirty="0">
                          <a:effectLst/>
                          <a:latin typeface="Calibri" charset="0"/>
                        </a:rPr>
                        <a:t>the </a:t>
                      </a:r>
                      <a:r>
                        <a:rPr lang="en-US" sz="1800" dirty="0" smtClean="0">
                          <a:effectLst/>
                          <a:latin typeface="Calibri" charset="0"/>
                        </a:rPr>
                        <a:t>outliers </a:t>
                      </a:r>
                      <a:r>
                        <a:rPr lang="en-US" sz="1800" dirty="0">
                          <a:effectLst/>
                          <a:latin typeface="Calibri" charset="0"/>
                        </a:rPr>
                        <a:t>without reducing the sharpness of the image. </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r h="723852">
                <a:tc>
                  <a:txBody>
                    <a:bodyPr/>
                    <a:lstStyle/>
                    <a:p>
                      <a:r>
                        <a:rPr lang="en-US" sz="1800" dirty="0">
                          <a:effectLst/>
                          <a:latin typeface="Calibri" charset="0"/>
                        </a:rPr>
                        <a:t>Wiener filter </a:t>
                      </a:r>
                      <a:endParaRPr lang="en-US" sz="1800" dirty="0" smtClean="0">
                        <a:effectLst/>
                        <a:latin typeface="Calibri" charset="0"/>
                      </a:endParaRPr>
                    </a:p>
                    <a:p>
                      <a:r>
                        <a:rPr lang="en-US" sz="1800" kern="1200" dirty="0" smtClean="0">
                          <a:solidFill>
                            <a:schemeClr val="tx1"/>
                          </a:solidFill>
                          <a:latin typeface="+mn-lt"/>
                          <a:ea typeface="+mn-ea"/>
                          <a:cs typeface="+mn-cs"/>
                        </a:rPr>
                        <a:t>J = wiener2(</a:t>
                      </a:r>
                      <a:r>
                        <a:rPr lang="en-US" sz="1800" kern="1200" dirty="0" err="1" smtClean="0">
                          <a:solidFill>
                            <a:schemeClr val="tx1"/>
                          </a:solidFill>
                          <a:latin typeface="+mn-lt"/>
                          <a:ea typeface="+mn-ea"/>
                          <a:cs typeface="+mn-cs"/>
                        </a:rPr>
                        <a:t>I,noise_type</a:t>
                      </a:r>
                      <a:r>
                        <a:rPr lang="en-US" sz="1800" kern="1200" dirty="0" smtClean="0">
                          <a:solidFill>
                            <a:schemeClr val="tx1"/>
                          </a:solidFill>
                          <a:latin typeface="+mn-lt"/>
                          <a:ea typeface="+mn-ea"/>
                          <a:cs typeface="+mn-cs"/>
                        </a:rPr>
                        <a:t>) </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dirty="0" smtClean="0">
                          <a:effectLst/>
                          <a:latin typeface="Times New Roman" charset="0"/>
                        </a:rPr>
                        <a:t>Removes additive </a:t>
                      </a:r>
                      <a:br>
                        <a:rPr lang="en-US" dirty="0" smtClean="0">
                          <a:effectLst/>
                          <a:latin typeface="Times New Roman" charset="0"/>
                        </a:rPr>
                      </a:br>
                      <a:r>
                        <a:rPr lang="en-US" dirty="0" smtClean="0">
                          <a:effectLst/>
                          <a:latin typeface="Times New Roman" charset="0"/>
                        </a:rPr>
                        <a:t>noise and </a:t>
                      </a:r>
                      <a:r>
                        <a:rPr lang="en-US" dirty="0" err="1" smtClean="0">
                          <a:effectLst/>
                          <a:latin typeface="Times New Roman" charset="0"/>
                        </a:rPr>
                        <a:t>deblurring</a:t>
                      </a:r>
                      <a:r>
                        <a:rPr lang="en-US" dirty="0" smtClean="0">
                          <a:latin typeface="Times New Roman" charset="0"/>
                        </a:rPr>
                        <a:t>.</a:t>
                      </a:r>
                      <a:r>
                        <a:rPr lang="en-US" dirty="0" smtClean="0">
                          <a:effectLst/>
                          <a:latin typeface="Times New Roman" charset="0"/>
                        </a:rPr>
                        <a:t> </a:t>
                      </a:r>
                      <a:endParaRPr lang="en-US" dirty="0"/>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r h="1013392">
                <a:tc>
                  <a:txBody>
                    <a:bodyPr/>
                    <a:lstStyle/>
                    <a:p>
                      <a:r>
                        <a:rPr lang="en-US" sz="1800" dirty="0">
                          <a:effectLst/>
                          <a:latin typeface="Calibri" charset="0"/>
                        </a:rPr>
                        <a:t>Anisotropic filter </a:t>
                      </a:r>
                      <a:endParaRPr lang="en-US" sz="1800" dirty="0" smtClean="0">
                        <a:effectLst/>
                        <a:latin typeface="Calibri" charset="0"/>
                      </a:endParaRPr>
                    </a:p>
                    <a:p>
                      <a:r>
                        <a:rPr lang="en-US" dirty="0" smtClean="0"/>
                        <a:t>J=anisodiff2D(I,</a:t>
                      </a:r>
                      <a:r>
                        <a:rPr lang="is-IS" dirty="0" smtClean="0"/>
                        <a:t>…</a:t>
                      </a:r>
                      <a:r>
                        <a:rPr lang="en-US" dirty="0" smtClean="0"/>
                        <a:t>)</a:t>
                      </a:r>
                      <a:endParaRPr lang="en-US"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800" dirty="0">
                          <a:effectLst/>
                          <a:latin typeface="Calibri" charset="0"/>
                        </a:rPr>
                        <a:t>Preserves the edges of the </a:t>
                      </a:r>
                      <a:r>
                        <a:rPr lang="en-US" sz="1800" dirty="0" smtClean="0">
                          <a:effectLst/>
                          <a:latin typeface="Calibri" charset="0"/>
                        </a:rPr>
                        <a:t>object,</a:t>
                      </a:r>
                      <a:r>
                        <a:rPr lang="en-US" sz="1800" baseline="0" dirty="0" smtClean="0">
                          <a:effectLst/>
                          <a:latin typeface="Calibri" charset="0"/>
                        </a:rPr>
                        <a:t> </a:t>
                      </a:r>
                      <a:r>
                        <a:rPr lang="en-US" sz="1800" dirty="0" smtClean="0">
                          <a:effectLst/>
                          <a:latin typeface="Calibri" charset="0"/>
                        </a:rPr>
                        <a:t>reduces the high frequency</a:t>
                      </a:r>
                      <a:r>
                        <a:rPr lang="en-US" sz="1800" baseline="0" dirty="0" smtClean="0">
                          <a:effectLst/>
                          <a:latin typeface="Calibri" charset="0"/>
                        </a:rPr>
                        <a:t> noise</a:t>
                      </a:r>
                      <a:r>
                        <a:rPr lang="en-US" sz="1800" dirty="0" smtClean="0">
                          <a:effectLst/>
                          <a:latin typeface="Calibri" charset="0"/>
                        </a:rPr>
                        <a:t>. </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r h="723852">
                <a:tc>
                  <a:txBody>
                    <a:bodyPr/>
                    <a:lstStyle/>
                    <a:p>
                      <a:r>
                        <a:rPr lang="en-US" sz="1800" dirty="0">
                          <a:effectLst/>
                          <a:latin typeface="Calibri" charset="0"/>
                        </a:rPr>
                        <a:t>Mean filter </a:t>
                      </a:r>
                      <a:endParaRPr lang="en-US" sz="1800" dirty="0" smtClean="0">
                        <a:effectLst/>
                        <a:latin typeface="Calibri" charset="0"/>
                      </a:endParaRPr>
                    </a:p>
                    <a:p>
                      <a:r>
                        <a:rPr lang="en-US" dirty="0" smtClean="0"/>
                        <a:t>mf = ones(3,3)/9; </a:t>
                      </a:r>
                      <a:br>
                        <a:rPr lang="en-US" dirty="0" smtClean="0"/>
                      </a:br>
                      <a:r>
                        <a:rPr lang="en-US" dirty="0" smtClean="0"/>
                        <a:t>J=filter2(</a:t>
                      </a:r>
                      <a:r>
                        <a:rPr lang="en-US" dirty="0" err="1" smtClean="0"/>
                        <a:t>mf,I</a:t>
                      </a:r>
                      <a:r>
                        <a:rPr lang="en-US" dirty="0" smtClean="0"/>
                        <a:t>)</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800" dirty="0" smtClean="0">
                          <a:effectLst/>
                          <a:latin typeface="Calibri" charset="0"/>
                        </a:rPr>
                        <a:t>Removes </a:t>
                      </a:r>
                      <a:r>
                        <a:rPr lang="en-US" sz="1800" dirty="0">
                          <a:effectLst/>
                          <a:latin typeface="Calibri" charset="0"/>
                        </a:rPr>
                        <a:t>grain noise from an </a:t>
                      </a:r>
                      <a:r>
                        <a:rPr lang="en-US" sz="1800" dirty="0" smtClean="0">
                          <a:effectLst/>
                          <a:latin typeface="Calibri" charset="0"/>
                        </a:rPr>
                        <a:t>image. </a:t>
                      </a:r>
                      <a:endParaRPr lang="en-US" sz="1800"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r>
            </a:tbl>
          </a:graphicData>
        </a:graphic>
      </p:graphicFrame>
      <p:sp>
        <p:nvSpPr>
          <p:cNvPr id="2" name="Title 1"/>
          <p:cNvSpPr>
            <a:spLocks noGrp="1"/>
          </p:cNvSpPr>
          <p:nvPr>
            <p:ph type="title"/>
          </p:nvPr>
        </p:nvSpPr>
        <p:spPr>
          <a:xfrm>
            <a:off x="414730" y="429155"/>
            <a:ext cx="8229600" cy="1143000"/>
          </a:xfrm>
        </p:spPr>
        <p:txBody>
          <a:bodyPr/>
          <a:lstStyle/>
          <a:p>
            <a:r>
              <a:rPr lang="en-US" sz="3600" dirty="0" smtClean="0"/>
              <a:t>Noise reduction and filtering</a:t>
            </a:r>
            <a:endParaRPr lang="en-US" sz="3600" dirty="0"/>
          </a:p>
        </p:txBody>
      </p:sp>
      <p:sp>
        <p:nvSpPr>
          <p:cNvPr id="6" name="Rectangle 5"/>
          <p:cNvSpPr/>
          <p:nvPr/>
        </p:nvSpPr>
        <p:spPr>
          <a:xfrm>
            <a:off x="1506310" y="2538366"/>
            <a:ext cx="1377300" cy="923330"/>
          </a:xfrm>
          <a:prstGeom prst="rect">
            <a:avLst/>
          </a:prstGeom>
        </p:spPr>
        <p:txBody>
          <a:bodyPr wrap="none">
            <a:spAutoFit/>
          </a:bodyPr>
          <a:lstStyle/>
          <a:p>
            <a:r>
              <a:rPr lang="en-US" dirty="0">
                <a:latin typeface="Times New Roman" charset="0"/>
              </a:rPr>
              <a:t>T</a:t>
            </a:r>
            <a:r>
              <a:rPr lang="en-US" dirty="0" smtClean="0">
                <a:effectLst/>
                <a:latin typeface="Times New Roman" charset="0"/>
              </a:rPr>
              <a:t>he original </a:t>
            </a:r>
            <a:br>
              <a:rPr lang="en-US" dirty="0" smtClean="0">
                <a:effectLst/>
                <a:latin typeface="Times New Roman" charset="0"/>
              </a:rPr>
            </a:br>
            <a:r>
              <a:rPr lang="en-US" dirty="0" smtClean="0">
                <a:effectLst/>
                <a:latin typeface="Times New Roman" charset="0"/>
              </a:rPr>
              <a:t>MRI brain </a:t>
            </a:r>
            <a:br>
              <a:rPr lang="en-US" dirty="0" smtClean="0">
                <a:effectLst/>
                <a:latin typeface="Times New Roman" charset="0"/>
              </a:rPr>
            </a:br>
            <a:r>
              <a:rPr lang="en-US" dirty="0" smtClean="0">
                <a:effectLst/>
                <a:latin typeface="Times New Roman" charset="0"/>
              </a:rPr>
              <a:t>image. </a:t>
            </a:r>
            <a:endParaRPr lang="en-US" dirty="0"/>
          </a:p>
        </p:txBody>
      </p:sp>
      <p:sp>
        <p:nvSpPr>
          <p:cNvPr id="7" name="Rectangle 6"/>
          <p:cNvSpPr/>
          <p:nvPr/>
        </p:nvSpPr>
        <p:spPr>
          <a:xfrm>
            <a:off x="1419235" y="4681603"/>
            <a:ext cx="1464375" cy="923330"/>
          </a:xfrm>
          <a:prstGeom prst="rect">
            <a:avLst/>
          </a:prstGeom>
        </p:spPr>
        <p:txBody>
          <a:bodyPr wrap="none">
            <a:spAutoFit/>
          </a:bodyPr>
          <a:lstStyle/>
          <a:p>
            <a:r>
              <a:rPr lang="en-US" dirty="0" smtClean="0">
                <a:effectLst/>
                <a:latin typeface="Times New Roman" charset="0"/>
              </a:rPr>
              <a:t>Image after </a:t>
            </a:r>
            <a:br>
              <a:rPr lang="en-US" dirty="0" smtClean="0">
                <a:effectLst/>
                <a:latin typeface="Times New Roman" charset="0"/>
              </a:rPr>
            </a:br>
            <a:r>
              <a:rPr lang="en-US" dirty="0" smtClean="0">
                <a:effectLst/>
                <a:latin typeface="Times New Roman" charset="0"/>
              </a:rPr>
              <a:t>applying </a:t>
            </a:r>
            <a:br>
              <a:rPr lang="en-US" dirty="0" smtClean="0">
                <a:effectLst/>
                <a:latin typeface="Times New Roman" charset="0"/>
              </a:rPr>
            </a:br>
            <a:r>
              <a:rPr lang="en-US" dirty="0" smtClean="0">
                <a:effectLst/>
                <a:latin typeface="Times New Roman" charset="0"/>
              </a:rPr>
              <a:t>Wiener filter. </a:t>
            </a:r>
            <a:endParaRPr lang="en-US" dirty="0"/>
          </a:p>
        </p:txBody>
      </p:sp>
      <p:sp>
        <p:nvSpPr>
          <p:cNvPr id="8" name="Rectangle 7"/>
          <p:cNvSpPr/>
          <p:nvPr/>
        </p:nvSpPr>
        <p:spPr>
          <a:xfrm>
            <a:off x="90865" y="1812776"/>
            <a:ext cx="2133600" cy="369332"/>
          </a:xfrm>
          <a:prstGeom prst="rect">
            <a:avLst/>
          </a:prstGeom>
        </p:spPr>
        <p:txBody>
          <a:bodyPr wrap="square">
            <a:spAutoFit/>
          </a:bodyPr>
          <a:lstStyle/>
          <a:p>
            <a:r>
              <a:rPr lang="en-US" smtClean="0">
                <a:effectLst/>
                <a:latin typeface="Times New Roman" charset="0"/>
              </a:rPr>
              <a:t>Example:</a:t>
            </a:r>
            <a:endParaRPr lang="en-US" dirty="0"/>
          </a:p>
        </p:txBody>
      </p:sp>
      <p:pic>
        <p:nvPicPr>
          <p:cNvPr id="12" name="Picture 11"/>
          <p:cNvPicPr>
            <a:picLocks noChangeAspect="1"/>
          </p:cNvPicPr>
          <p:nvPr/>
        </p:nvPicPr>
        <p:blipFill>
          <a:blip r:embed="rId2"/>
          <a:stretch>
            <a:fillRect/>
          </a:stretch>
        </p:blipFill>
        <p:spPr>
          <a:xfrm>
            <a:off x="177302" y="2348257"/>
            <a:ext cx="1270000" cy="1828800"/>
          </a:xfrm>
          <a:prstGeom prst="rect">
            <a:avLst/>
          </a:prstGeom>
        </p:spPr>
      </p:pic>
      <p:pic>
        <p:nvPicPr>
          <p:cNvPr id="13" name="Picture 12"/>
          <p:cNvPicPr>
            <a:picLocks noChangeAspect="1"/>
          </p:cNvPicPr>
          <p:nvPr/>
        </p:nvPicPr>
        <p:blipFill>
          <a:blip r:embed="rId3"/>
          <a:stretch>
            <a:fillRect/>
          </a:stretch>
        </p:blipFill>
        <p:spPr>
          <a:xfrm>
            <a:off x="177302" y="4222518"/>
            <a:ext cx="1270000" cy="1841500"/>
          </a:xfrm>
          <a:prstGeom prst="rect">
            <a:avLst/>
          </a:prstGeom>
        </p:spPr>
      </p:pic>
    </p:spTree>
    <p:extLst>
      <p:ext uri="{BB962C8B-B14F-4D97-AF65-F5344CB8AC3E}">
        <p14:creationId xmlns:p14="http://schemas.microsoft.com/office/powerpoint/2010/main" val="1291112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altLang="zh-TW" sz="3600" dirty="0" smtClean="0"/>
              <a:t>Contrast enhancement</a:t>
            </a:r>
            <a:endParaRPr lang="en-US" sz="3600" dirty="0"/>
          </a:p>
        </p:txBody>
      </p:sp>
      <p:pic>
        <p:nvPicPr>
          <p:cNvPr id="6" name="Content Placeholder 5" descr="SigmoidImageFilterOutpu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82732" y="1219200"/>
            <a:ext cx="3495718" cy="4191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52400" y="1066800"/>
            <a:ext cx="4953000" cy="5355312"/>
          </a:xfrm>
          <a:prstGeom prst="rect">
            <a:avLst/>
          </a:prstGeom>
        </p:spPr>
        <p:txBody>
          <a:bodyPr wrap="square">
            <a:spAutoFit/>
          </a:bodyPr>
          <a:lstStyle/>
          <a:p>
            <a:pPr>
              <a:buFont typeface="Arial" charset="0"/>
              <a:buChar char="•"/>
            </a:pPr>
            <a:r>
              <a:rPr lang="en-US" b="1" dirty="0" smtClean="0"/>
              <a:t> </a:t>
            </a:r>
            <a:r>
              <a:rPr lang="en-US" b="1" dirty="0" err="1" smtClean="0"/>
              <a:t>imadjust</a:t>
            </a:r>
            <a:r>
              <a:rPr lang="en-US" dirty="0" smtClean="0"/>
              <a:t> increases the contrast of the image by mapping the values of the input intensity image to new values, 1% of the data is saturated at low and high intensities of the input data.</a:t>
            </a:r>
          </a:p>
          <a:p>
            <a:pPr>
              <a:buFont typeface="Arial" charset="0"/>
              <a:buChar char="•"/>
            </a:pPr>
            <a:endParaRPr lang="en-US" dirty="0"/>
          </a:p>
          <a:p>
            <a:pPr>
              <a:buFont typeface="Arial" charset="0"/>
              <a:buChar char="•"/>
            </a:pPr>
            <a:r>
              <a:rPr lang="en-US" b="1" dirty="0" smtClean="0"/>
              <a:t> </a:t>
            </a:r>
            <a:r>
              <a:rPr lang="en-US" b="1" dirty="0" err="1" smtClean="0"/>
              <a:t>histeq</a:t>
            </a:r>
            <a:r>
              <a:rPr lang="en-US" dirty="0"/>
              <a:t> performs histogram equalization. It enhances the contrast of images by transforming the values in an intensity image so that the histogram of the output image approximately matches </a:t>
            </a:r>
            <a:r>
              <a:rPr lang="en-US" dirty="0" smtClean="0"/>
              <a:t>a uniform distribution.</a:t>
            </a:r>
          </a:p>
          <a:p>
            <a:pPr>
              <a:buFont typeface="Arial" charset="0"/>
              <a:buChar char="•"/>
            </a:pPr>
            <a:endParaRPr lang="en-US" dirty="0"/>
          </a:p>
          <a:p>
            <a:pPr>
              <a:buFont typeface="Arial" charset="0"/>
              <a:buChar char="•"/>
            </a:pPr>
            <a:r>
              <a:rPr lang="en-US" b="1" dirty="0" smtClean="0"/>
              <a:t> </a:t>
            </a:r>
            <a:r>
              <a:rPr lang="en-US" b="1" dirty="0" err="1" smtClean="0"/>
              <a:t>adapthisteq</a:t>
            </a:r>
            <a:r>
              <a:rPr lang="en-US" dirty="0"/>
              <a:t> performs contrast-limited adaptive histogram equalization. </a:t>
            </a:r>
            <a:r>
              <a:rPr lang="en-US" dirty="0" smtClean="0"/>
              <a:t>it </a:t>
            </a:r>
            <a:r>
              <a:rPr lang="en-US" dirty="0"/>
              <a:t>operates on small data regions (tiles) rather than the entire image. Each tile's contrast is enhanced so that the histogram of each output region approximately </a:t>
            </a:r>
            <a:r>
              <a:rPr lang="en-US" dirty="0" smtClean="0"/>
              <a:t>matches the uniform distribution.</a:t>
            </a:r>
            <a:endParaRPr lang="en-US" dirty="0"/>
          </a:p>
        </p:txBody>
      </p:sp>
    </p:spTree>
    <p:extLst>
      <p:ext uri="{BB962C8B-B14F-4D97-AF65-F5344CB8AC3E}">
        <p14:creationId xmlns:p14="http://schemas.microsoft.com/office/powerpoint/2010/main" val="212140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lstStyle/>
          <a:p>
            <a:r>
              <a:rPr lang="en-US" sz="3600" dirty="0"/>
              <a:t>Detecting a Cell Using Image </a:t>
            </a:r>
            <a:r>
              <a:rPr lang="en-US" sz="3600" dirty="0" smtClean="0"/>
              <a:t>Segmentation</a:t>
            </a:r>
            <a:endParaRPr lang="en-US" sz="3600" dirty="0"/>
          </a:p>
        </p:txBody>
      </p:sp>
      <p:sp>
        <p:nvSpPr>
          <p:cNvPr id="3" name="Content Placeholder 2"/>
          <p:cNvSpPr>
            <a:spLocks noGrp="1"/>
          </p:cNvSpPr>
          <p:nvPr>
            <p:ph idx="1"/>
          </p:nvPr>
        </p:nvSpPr>
        <p:spPr>
          <a:xfrm>
            <a:off x="304800" y="914400"/>
            <a:ext cx="8686800" cy="5029200"/>
          </a:xfrm>
        </p:spPr>
        <p:txBody>
          <a:bodyPr/>
          <a:lstStyle/>
          <a:p>
            <a:pPr marL="0" indent="0">
              <a:buNone/>
            </a:pPr>
            <a:r>
              <a:rPr lang="en-US" sz="1800" b="1" dirty="0"/>
              <a:t>Step 1: Read </a:t>
            </a:r>
            <a:r>
              <a:rPr lang="en-US" sz="1800" b="1" dirty="0" smtClean="0"/>
              <a:t>Image</a:t>
            </a:r>
            <a:endParaRPr lang="en-US" sz="1800" dirty="0" smtClean="0"/>
          </a:p>
          <a:p>
            <a:pPr marL="0" indent="0">
              <a:buNone/>
            </a:pPr>
            <a:r>
              <a:rPr lang="en-US" sz="1800" dirty="0" smtClean="0"/>
              <a:t>&gt;&gt;I = </a:t>
            </a:r>
            <a:r>
              <a:rPr lang="en-US" sz="1800" dirty="0" err="1" smtClean="0"/>
              <a:t>imread</a:t>
            </a:r>
            <a:r>
              <a:rPr lang="en-US" sz="1800" dirty="0" smtClean="0"/>
              <a:t>('</a:t>
            </a:r>
            <a:r>
              <a:rPr lang="en-US" sz="1800" dirty="0" err="1" smtClean="0"/>
              <a:t>cell.tif</a:t>
            </a:r>
            <a:r>
              <a:rPr lang="en-US" sz="1800" dirty="0" smtClean="0"/>
              <a:t>') % read prostate cancer cell image</a:t>
            </a:r>
          </a:p>
          <a:p>
            <a:pPr marL="0" indent="0">
              <a:buNone/>
            </a:pPr>
            <a:r>
              <a:rPr lang="en-US" sz="1800" dirty="0" smtClean="0"/>
              <a:t>&gt;&gt;figure, </a:t>
            </a:r>
            <a:r>
              <a:rPr lang="en-US" sz="1800" dirty="0" err="1" smtClean="0"/>
              <a:t>imshow</a:t>
            </a:r>
            <a:r>
              <a:rPr lang="en-US" sz="1800" dirty="0" smtClean="0"/>
              <a:t>(I), title(</a:t>
            </a:r>
            <a:r>
              <a:rPr lang="en-US" sz="1800" dirty="0"/>
              <a:t>'original image</a:t>
            </a:r>
            <a:r>
              <a:rPr lang="en-US" sz="1800" dirty="0" smtClean="0"/>
              <a:t>');</a:t>
            </a:r>
          </a:p>
          <a:p>
            <a:pPr marL="0" indent="0">
              <a:buNone/>
            </a:pPr>
            <a:endParaRPr lang="en-US" sz="1800" b="1" dirty="0" smtClean="0"/>
          </a:p>
          <a:p>
            <a:pPr marL="0" indent="0">
              <a:buNone/>
            </a:pPr>
            <a:r>
              <a:rPr lang="en-US" sz="1800" b="1" dirty="0" smtClean="0"/>
              <a:t>Step </a:t>
            </a:r>
            <a:r>
              <a:rPr lang="en-US" sz="1800" b="1" dirty="0"/>
              <a:t>2: Detect Entire </a:t>
            </a:r>
            <a:r>
              <a:rPr lang="en-US" sz="1800" b="1" dirty="0" smtClean="0"/>
              <a:t>Cell</a:t>
            </a:r>
          </a:p>
          <a:p>
            <a:pPr marL="0" indent="0">
              <a:buNone/>
            </a:pPr>
            <a:r>
              <a:rPr lang="en-US" sz="1800" dirty="0" smtClean="0"/>
              <a:t>&gt;&gt;[~, threshold] = edge(I, </a:t>
            </a:r>
            <a:r>
              <a:rPr lang="en-US" sz="1800" dirty="0"/>
              <a:t>'</a:t>
            </a:r>
            <a:r>
              <a:rPr lang="en-US" sz="1800" dirty="0" err="1"/>
              <a:t>sobel</a:t>
            </a:r>
            <a:r>
              <a:rPr lang="en-US" sz="1800" dirty="0"/>
              <a:t>'</a:t>
            </a:r>
            <a:r>
              <a:rPr lang="en-US" sz="1800" dirty="0" smtClean="0"/>
              <a:t>); </a:t>
            </a:r>
          </a:p>
          <a:p>
            <a:pPr marL="0" indent="0">
              <a:buNone/>
            </a:pPr>
            <a:r>
              <a:rPr lang="en-US" sz="1800" dirty="0" smtClean="0"/>
              <a:t>&gt;&gt;</a:t>
            </a:r>
            <a:r>
              <a:rPr lang="en-US" sz="1800" dirty="0" err="1" smtClean="0"/>
              <a:t>fudgeFactor</a:t>
            </a:r>
            <a:r>
              <a:rPr lang="en-US" sz="1800" dirty="0" smtClean="0"/>
              <a:t> = .5;</a:t>
            </a:r>
            <a:endParaRPr lang="is-IS" sz="1800" dirty="0" smtClean="0"/>
          </a:p>
          <a:p>
            <a:pPr marL="0" indent="0">
              <a:buNone/>
            </a:pPr>
            <a:r>
              <a:rPr lang="en-US" sz="1800" dirty="0" smtClean="0"/>
              <a:t>&gt;&gt;BWs = edge(I,</a:t>
            </a:r>
            <a:r>
              <a:rPr lang="en-US" sz="1800" dirty="0"/>
              <a:t>'</a:t>
            </a:r>
            <a:r>
              <a:rPr lang="en-US" sz="1800" dirty="0" err="1"/>
              <a:t>sobel</a:t>
            </a:r>
            <a:r>
              <a:rPr lang="en-US" sz="1800" dirty="0"/>
              <a:t>'</a:t>
            </a:r>
            <a:r>
              <a:rPr lang="en-US" sz="1800" dirty="0" smtClean="0"/>
              <a:t>, threshold * </a:t>
            </a:r>
            <a:r>
              <a:rPr lang="en-US" sz="1800" dirty="0" err="1" smtClean="0"/>
              <a:t>fudgeFactor</a:t>
            </a:r>
            <a:r>
              <a:rPr lang="en-US" sz="1800" dirty="0" smtClean="0"/>
              <a:t>); </a:t>
            </a:r>
          </a:p>
          <a:p>
            <a:pPr marL="0" indent="0">
              <a:buNone/>
            </a:pPr>
            <a:r>
              <a:rPr lang="en-US" sz="1800" dirty="0" smtClean="0"/>
              <a:t>&gt;&gt;figure, </a:t>
            </a:r>
            <a:r>
              <a:rPr lang="en-US" sz="1800" dirty="0" err="1" smtClean="0"/>
              <a:t>imshow</a:t>
            </a:r>
            <a:r>
              <a:rPr lang="en-US" sz="1800" dirty="0" smtClean="0"/>
              <a:t>(BWs), title(</a:t>
            </a:r>
            <a:r>
              <a:rPr lang="en-US" sz="1800" dirty="0"/>
              <a:t>'binary gradient mask'</a:t>
            </a:r>
            <a:r>
              <a:rPr lang="en-US" sz="1800" dirty="0" smtClean="0"/>
              <a:t>);</a:t>
            </a:r>
            <a:endParaRPr lang="en-US" sz="1800" b="1" dirty="0"/>
          </a:p>
          <a:p>
            <a:pPr marL="0" indent="0">
              <a:buNone/>
            </a:pPr>
            <a:endParaRPr lang="en-US" sz="1800" b="1" dirty="0" smtClean="0"/>
          </a:p>
          <a:p>
            <a:pPr marL="0" indent="0">
              <a:buNone/>
            </a:pPr>
            <a:r>
              <a:rPr lang="en-US" sz="1800" b="1" dirty="0" smtClean="0"/>
              <a:t>Step </a:t>
            </a:r>
            <a:r>
              <a:rPr lang="en-US" sz="1800" b="1" dirty="0"/>
              <a:t>3: Dilate the Image</a:t>
            </a:r>
          </a:p>
          <a:p>
            <a:pPr marL="0" indent="0">
              <a:buNone/>
            </a:pPr>
            <a:r>
              <a:rPr lang="es-ES_tradnl" sz="1800" dirty="0" smtClean="0"/>
              <a:t>&gt;&gt;se90 = </a:t>
            </a:r>
            <a:r>
              <a:rPr lang="es-ES_tradnl" sz="1800" dirty="0" err="1" smtClean="0"/>
              <a:t>strel</a:t>
            </a:r>
            <a:r>
              <a:rPr lang="es-ES_tradnl" sz="1800" dirty="0" smtClean="0"/>
              <a:t>(</a:t>
            </a:r>
            <a:r>
              <a:rPr lang="es-ES_tradnl" sz="1800" dirty="0"/>
              <a:t>'line'</a:t>
            </a:r>
            <a:r>
              <a:rPr lang="es-ES_tradnl" sz="1800" dirty="0" smtClean="0"/>
              <a:t>, 3, 90); </a:t>
            </a:r>
          </a:p>
          <a:p>
            <a:pPr marL="0" indent="0">
              <a:buNone/>
            </a:pPr>
            <a:r>
              <a:rPr lang="es-ES_tradnl" sz="1800" dirty="0" smtClean="0"/>
              <a:t>&gt;&gt;se0 = </a:t>
            </a:r>
            <a:r>
              <a:rPr lang="es-ES_tradnl" sz="1800" dirty="0" err="1" smtClean="0"/>
              <a:t>strel</a:t>
            </a:r>
            <a:r>
              <a:rPr lang="es-ES_tradnl" sz="1800" dirty="0" smtClean="0"/>
              <a:t>(</a:t>
            </a:r>
            <a:r>
              <a:rPr lang="es-ES_tradnl" sz="1800" dirty="0"/>
              <a:t>'line'</a:t>
            </a:r>
            <a:r>
              <a:rPr lang="es-ES_tradnl" sz="1800" dirty="0" smtClean="0"/>
              <a:t>, 3, 0);</a:t>
            </a:r>
          </a:p>
          <a:p>
            <a:pPr marL="0" indent="0">
              <a:buNone/>
            </a:pPr>
            <a:r>
              <a:rPr lang="es-ES_tradnl" sz="1800" dirty="0" smtClean="0"/>
              <a:t>&gt;&gt;</a:t>
            </a:r>
            <a:r>
              <a:rPr lang="es-ES_tradnl" sz="1800" dirty="0" err="1" smtClean="0"/>
              <a:t>BWsdil</a:t>
            </a:r>
            <a:r>
              <a:rPr lang="es-ES_tradnl" sz="1800" dirty="0" smtClean="0"/>
              <a:t> = </a:t>
            </a:r>
            <a:r>
              <a:rPr lang="es-ES_tradnl" sz="1800" dirty="0" err="1" smtClean="0"/>
              <a:t>imdilate</a:t>
            </a:r>
            <a:r>
              <a:rPr lang="es-ES_tradnl" sz="1800" dirty="0" smtClean="0"/>
              <a:t>(</a:t>
            </a:r>
            <a:r>
              <a:rPr lang="es-ES_tradnl" sz="1800" dirty="0" err="1" smtClean="0"/>
              <a:t>BWs</a:t>
            </a:r>
            <a:r>
              <a:rPr lang="es-ES_tradnl" sz="1800" dirty="0" smtClean="0"/>
              <a:t>, [se90 se0]); </a:t>
            </a:r>
          </a:p>
          <a:p>
            <a:pPr marL="0" indent="0">
              <a:buNone/>
            </a:pPr>
            <a:r>
              <a:rPr lang="es-ES_tradnl" sz="1800" dirty="0" smtClean="0"/>
              <a:t>&gt;&gt;figure, </a:t>
            </a:r>
            <a:r>
              <a:rPr lang="es-ES_tradnl" sz="1800" dirty="0" err="1" smtClean="0"/>
              <a:t>imshow</a:t>
            </a:r>
            <a:r>
              <a:rPr lang="es-ES_tradnl" sz="1800" dirty="0" smtClean="0"/>
              <a:t>(</a:t>
            </a:r>
            <a:r>
              <a:rPr lang="es-ES_tradnl" sz="1800" dirty="0" err="1" smtClean="0"/>
              <a:t>BWsdil</a:t>
            </a:r>
            <a:r>
              <a:rPr lang="es-ES_tradnl" sz="1800" dirty="0" smtClean="0"/>
              <a:t>), </a:t>
            </a:r>
            <a:r>
              <a:rPr lang="es-ES_tradnl" sz="1800" dirty="0" err="1" smtClean="0"/>
              <a:t>title</a:t>
            </a:r>
            <a:r>
              <a:rPr lang="es-ES_tradnl" sz="1800" dirty="0" smtClean="0"/>
              <a:t>(</a:t>
            </a:r>
            <a:r>
              <a:rPr lang="es-ES_tradnl" sz="1800" dirty="0"/>
              <a:t>'</a:t>
            </a:r>
            <a:r>
              <a:rPr lang="es-ES_tradnl" sz="1800" dirty="0" err="1"/>
              <a:t>dilated</a:t>
            </a:r>
            <a:r>
              <a:rPr lang="es-ES_tradnl" sz="1800" dirty="0"/>
              <a:t> </a:t>
            </a:r>
            <a:r>
              <a:rPr lang="es-ES_tradnl" sz="1800" dirty="0" err="1"/>
              <a:t>gradient</a:t>
            </a:r>
            <a:r>
              <a:rPr lang="es-ES_tradnl" sz="1800" dirty="0"/>
              <a:t> </a:t>
            </a:r>
            <a:r>
              <a:rPr lang="es-ES_tradnl" sz="1800" dirty="0" err="1"/>
              <a:t>mask</a:t>
            </a:r>
            <a:r>
              <a:rPr lang="es-ES_tradnl" sz="1800" dirty="0"/>
              <a:t>'</a:t>
            </a:r>
            <a:r>
              <a:rPr lang="es-ES_tradnl" sz="1800" dirty="0" smtClean="0"/>
              <a:t>);</a:t>
            </a:r>
            <a:endParaRPr lang="en-US" sz="1800" dirty="0" smtClean="0"/>
          </a:p>
          <a:p>
            <a:pPr marL="0" indent="0">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1066800"/>
            <a:ext cx="1720437" cy="1447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2667000"/>
            <a:ext cx="1743075" cy="1447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8159" y="4343400"/>
            <a:ext cx="1696065" cy="1428750"/>
          </a:xfrm>
          <a:prstGeom prst="rect">
            <a:avLst/>
          </a:prstGeom>
        </p:spPr>
      </p:pic>
    </p:spTree>
    <p:extLst>
      <p:ext uri="{BB962C8B-B14F-4D97-AF65-F5344CB8AC3E}">
        <p14:creationId xmlns:p14="http://schemas.microsoft.com/office/powerpoint/2010/main" val="1086833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5444"/>
            <a:ext cx="8305800" cy="4921956"/>
          </a:xfrm>
        </p:spPr>
        <p:txBody>
          <a:bodyPr/>
          <a:lstStyle/>
          <a:p>
            <a:pPr marL="0" indent="0">
              <a:buNone/>
            </a:pPr>
            <a:r>
              <a:rPr lang="en-US" sz="1800" b="1" dirty="0"/>
              <a:t>Step 4: Fill Interior </a:t>
            </a:r>
            <a:r>
              <a:rPr lang="en-US" sz="1800" b="1" dirty="0" smtClean="0"/>
              <a:t>Gaps</a:t>
            </a:r>
            <a:endParaRPr lang="en-US" dirty="0" smtClean="0"/>
          </a:p>
          <a:p>
            <a:pPr marL="0" indent="0">
              <a:buNone/>
            </a:pPr>
            <a:r>
              <a:rPr lang="en-US" sz="1800" dirty="0" smtClean="0"/>
              <a:t>&gt;&gt;</a:t>
            </a:r>
            <a:r>
              <a:rPr lang="en-US" sz="1800" dirty="0" err="1" smtClean="0"/>
              <a:t>BWdfill</a:t>
            </a:r>
            <a:r>
              <a:rPr lang="en-US" sz="1800" dirty="0" smtClean="0"/>
              <a:t> = </a:t>
            </a:r>
            <a:r>
              <a:rPr lang="en-US" sz="1800" dirty="0" err="1" smtClean="0"/>
              <a:t>imfill</a:t>
            </a:r>
            <a:r>
              <a:rPr lang="en-US" sz="1800" dirty="0" smtClean="0"/>
              <a:t>(</a:t>
            </a:r>
            <a:r>
              <a:rPr lang="en-US" sz="1800" dirty="0" err="1" smtClean="0"/>
              <a:t>BWsdil</a:t>
            </a:r>
            <a:r>
              <a:rPr lang="en-US" sz="1800" dirty="0" smtClean="0"/>
              <a:t>, </a:t>
            </a:r>
            <a:r>
              <a:rPr lang="en-US" sz="1800" dirty="0"/>
              <a:t>'holes'</a:t>
            </a:r>
            <a:r>
              <a:rPr lang="en-US" sz="1800" dirty="0" smtClean="0"/>
              <a:t>); </a:t>
            </a:r>
          </a:p>
          <a:p>
            <a:pPr marL="0" indent="0">
              <a:buNone/>
            </a:pPr>
            <a:r>
              <a:rPr lang="en-US" sz="1800" dirty="0" smtClean="0"/>
              <a:t>&gt;&gt;figure, </a:t>
            </a:r>
            <a:r>
              <a:rPr lang="en-US" sz="1800" dirty="0" err="1" smtClean="0"/>
              <a:t>imshow</a:t>
            </a:r>
            <a:r>
              <a:rPr lang="en-US" sz="1800" dirty="0" smtClean="0"/>
              <a:t>(</a:t>
            </a:r>
            <a:r>
              <a:rPr lang="en-US" sz="1800" dirty="0" err="1" smtClean="0"/>
              <a:t>Bwdfill</a:t>
            </a:r>
            <a:r>
              <a:rPr lang="en-US" sz="1800" dirty="0" smtClean="0"/>
              <a:t>), title(</a:t>
            </a:r>
            <a:r>
              <a:rPr lang="en-US" sz="1800" dirty="0"/>
              <a:t>'binary image with filled holes</a:t>
            </a:r>
            <a:r>
              <a:rPr lang="en-US" sz="1800" dirty="0" smtClean="0"/>
              <a:t>');</a:t>
            </a:r>
          </a:p>
          <a:p>
            <a:pPr marL="0" indent="0">
              <a:buNone/>
            </a:pPr>
            <a:endParaRPr lang="en-US" sz="1800" b="1" dirty="0"/>
          </a:p>
          <a:p>
            <a:pPr marL="0" indent="0">
              <a:buNone/>
            </a:pPr>
            <a:r>
              <a:rPr lang="en-US" sz="1800" b="1" dirty="0"/>
              <a:t>Step 5: Remove Connected Objects on Border</a:t>
            </a:r>
          </a:p>
          <a:p>
            <a:pPr marL="0" indent="0">
              <a:buNone/>
            </a:pPr>
            <a:r>
              <a:rPr lang="en-US" sz="1800" dirty="0" smtClean="0"/>
              <a:t>&gt;&gt;</a:t>
            </a:r>
            <a:r>
              <a:rPr lang="en-US" sz="1800" dirty="0" err="1" smtClean="0"/>
              <a:t>BWnobord</a:t>
            </a:r>
            <a:r>
              <a:rPr lang="en-US" sz="1800" dirty="0" smtClean="0"/>
              <a:t> = </a:t>
            </a:r>
            <a:r>
              <a:rPr lang="en-US" sz="1800" dirty="0" err="1" smtClean="0"/>
              <a:t>imclearborder</a:t>
            </a:r>
            <a:r>
              <a:rPr lang="en-US" sz="1800" dirty="0" smtClean="0"/>
              <a:t>(</a:t>
            </a:r>
            <a:r>
              <a:rPr lang="en-US" sz="1800" dirty="0" err="1" smtClean="0"/>
              <a:t>BWdfill</a:t>
            </a:r>
            <a:r>
              <a:rPr lang="en-US" sz="1800" dirty="0" smtClean="0"/>
              <a:t>, 4); </a:t>
            </a:r>
          </a:p>
          <a:p>
            <a:pPr marL="0" indent="0">
              <a:buNone/>
            </a:pPr>
            <a:r>
              <a:rPr lang="en-US" sz="1800" dirty="0" smtClean="0"/>
              <a:t>&gt;&gt;figure, </a:t>
            </a:r>
            <a:r>
              <a:rPr lang="en-US" sz="1800" dirty="0" err="1" smtClean="0"/>
              <a:t>imshow</a:t>
            </a:r>
            <a:r>
              <a:rPr lang="en-US" sz="1800" dirty="0" smtClean="0"/>
              <a:t>(</a:t>
            </a:r>
            <a:r>
              <a:rPr lang="en-US" sz="1800" dirty="0" err="1" smtClean="0"/>
              <a:t>BWnobord</a:t>
            </a:r>
            <a:r>
              <a:rPr lang="en-US" sz="1800" dirty="0" smtClean="0"/>
              <a:t>), title(</a:t>
            </a:r>
            <a:r>
              <a:rPr lang="en-US" sz="1800" dirty="0"/>
              <a:t>'cleared border image</a:t>
            </a:r>
            <a:r>
              <a:rPr lang="en-US" sz="1800" dirty="0" smtClean="0"/>
              <a:t>');</a:t>
            </a:r>
          </a:p>
          <a:p>
            <a:pPr marL="0" indent="0">
              <a:buNone/>
            </a:pPr>
            <a:endParaRPr lang="en-US" sz="1800" b="1" dirty="0"/>
          </a:p>
          <a:p>
            <a:pPr marL="0" indent="0">
              <a:buNone/>
            </a:pPr>
            <a:r>
              <a:rPr lang="en-US" sz="1800" b="1" dirty="0"/>
              <a:t>Step 6: Smoothen the Object</a:t>
            </a:r>
          </a:p>
          <a:p>
            <a:pPr marL="0" indent="0">
              <a:buNone/>
            </a:pPr>
            <a:r>
              <a:rPr lang="en-US" sz="1800" dirty="0" smtClean="0"/>
              <a:t>&gt;&gt;</a:t>
            </a:r>
            <a:r>
              <a:rPr lang="en-US" sz="1800" dirty="0" err="1" smtClean="0"/>
              <a:t>seD</a:t>
            </a:r>
            <a:r>
              <a:rPr lang="en-US" sz="1800" dirty="0" smtClean="0"/>
              <a:t> = </a:t>
            </a:r>
            <a:r>
              <a:rPr lang="en-US" sz="1800" dirty="0" err="1" smtClean="0"/>
              <a:t>strel</a:t>
            </a:r>
            <a:r>
              <a:rPr lang="en-US" sz="1800" dirty="0" smtClean="0"/>
              <a:t>(</a:t>
            </a:r>
            <a:r>
              <a:rPr lang="en-US" sz="1800" dirty="0"/>
              <a:t>'diamond'</a:t>
            </a:r>
            <a:r>
              <a:rPr lang="en-US" sz="1800" dirty="0" smtClean="0"/>
              <a:t>,1); </a:t>
            </a:r>
          </a:p>
          <a:p>
            <a:pPr marL="0" indent="0">
              <a:buNone/>
            </a:pPr>
            <a:r>
              <a:rPr lang="en-US" sz="1800" dirty="0" smtClean="0"/>
              <a:t>&gt;&gt;</a:t>
            </a:r>
            <a:r>
              <a:rPr lang="en-US" sz="1800" dirty="0" err="1" smtClean="0"/>
              <a:t>BWfinal</a:t>
            </a:r>
            <a:r>
              <a:rPr lang="en-US" sz="1800" dirty="0" smtClean="0"/>
              <a:t> = </a:t>
            </a:r>
            <a:r>
              <a:rPr lang="en-US" sz="1800" dirty="0" err="1" smtClean="0"/>
              <a:t>imerode</a:t>
            </a:r>
            <a:r>
              <a:rPr lang="en-US" sz="1800" dirty="0" smtClean="0"/>
              <a:t>(</a:t>
            </a:r>
            <a:r>
              <a:rPr lang="en-US" sz="1800" dirty="0" err="1" smtClean="0"/>
              <a:t>BWnobord,seD</a:t>
            </a:r>
            <a:r>
              <a:rPr lang="en-US" sz="1800" dirty="0" smtClean="0"/>
              <a:t>); </a:t>
            </a:r>
          </a:p>
          <a:p>
            <a:pPr marL="0" indent="0">
              <a:buNone/>
            </a:pPr>
            <a:r>
              <a:rPr lang="en-US" sz="1800" dirty="0" smtClean="0"/>
              <a:t>&gt;&gt;</a:t>
            </a:r>
            <a:r>
              <a:rPr lang="en-US" sz="1800" dirty="0" err="1" smtClean="0"/>
              <a:t>BWfinal</a:t>
            </a:r>
            <a:r>
              <a:rPr lang="en-US" sz="1800" dirty="0" smtClean="0"/>
              <a:t> = </a:t>
            </a:r>
            <a:r>
              <a:rPr lang="en-US" sz="1800" dirty="0" err="1" smtClean="0"/>
              <a:t>imerode</a:t>
            </a:r>
            <a:r>
              <a:rPr lang="en-US" sz="1800" dirty="0" smtClean="0"/>
              <a:t>(</a:t>
            </a:r>
            <a:r>
              <a:rPr lang="en-US" sz="1800" dirty="0" err="1" smtClean="0"/>
              <a:t>BWfinal,seD</a:t>
            </a:r>
            <a:r>
              <a:rPr lang="en-US" sz="1800" dirty="0" smtClean="0"/>
              <a:t>); </a:t>
            </a:r>
          </a:p>
          <a:p>
            <a:pPr marL="0" indent="0">
              <a:buNone/>
            </a:pPr>
            <a:r>
              <a:rPr lang="en-US" sz="1800" dirty="0" smtClean="0"/>
              <a:t>&gt;&gt;figure, </a:t>
            </a:r>
            <a:r>
              <a:rPr lang="en-US" sz="1800" dirty="0" err="1" smtClean="0"/>
              <a:t>imshow</a:t>
            </a:r>
            <a:r>
              <a:rPr lang="en-US" sz="1800" dirty="0" smtClean="0"/>
              <a:t>(</a:t>
            </a:r>
            <a:r>
              <a:rPr lang="en-US" sz="1800" dirty="0" err="1" smtClean="0"/>
              <a:t>BWfinal</a:t>
            </a:r>
            <a:r>
              <a:rPr lang="en-US" sz="1800" dirty="0" smtClean="0"/>
              <a:t>), title(</a:t>
            </a:r>
            <a:r>
              <a:rPr lang="en-US" sz="1800" dirty="0"/>
              <a:t>'segmented image'</a:t>
            </a:r>
            <a:r>
              <a:rPr lang="en-US" sz="1800" dirty="0" smtClean="0"/>
              <a:t>); </a:t>
            </a:r>
            <a:br>
              <a:rPr lang="en-US" sz="1800" dirty="0" smtClean="0"/>
            </a:br>
            <a:endParaRPr lang="en-US" sz="1800" b="1" dirty="0"/>
          </a:p>
        </p:txBody>
      </p:sp>
      <p:sp>
        <p:nvSpPr>
          <p:cNvPr id="4" name="Title 1"/>
          <p:cNvSpPr txBox="1">
            <a:spLocks/>
          </p:cNvSpPr>
          <p:nvPr/>
        </p:nvSpPr>
        <p:spPr bwMode="auto">
          <a:xfrm>
            <a:off x="304800" y="228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smtClean="0"/>
              <a:t>Detecting a Cell Using Image Segmentation</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69" y="914400"/>
            <a:ext cx="1750931" cy="1430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469" y="2387600"/>
            <a:ext cx="1751996" cy="144395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3469" y="3879143"/>
            <a:ext cx="1733998" cy="1441751"/>
          </a:xfrm>
          <a:prstGeom prst="rect">
            <a:avLst/>
          </a:prstGeom>
        </p:spPr>
      </p:pic>
    </p:spTree>
    <p:extLst>
      <p:ext uri="{BB962C8B-B14F-4D97-AF65-F5344CB8AC3E}">
        <p14:creationId xmlns:p14="http://schemas.microsoft.com/office/powerpoint/2010/main" val="19614709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z="3600" dirty="0" smtClean="0"/>
              <a:t>High level image understanding</a:t>
            </a:r>
            <a:endParaRPr lang="en-US" sz="3600" dirty="0"/>
          </a:p>
        </p:txBody>
      </p:sp>
      <p:pic>
        <p:nvPicPr>
          <p:cNvPr id="5" name="Picture 4" descr="with_landmarks_fix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644" y="1676400"/>
            <a:ext cx="4322763" cy="3671888"/>
          </a:xfrm>
          <a:prstGeom prst="rect">
            <a:avLst/>
          </a:prstGeom>
          <a:noFill/>
          <a:extLst>
            <a:ext uri="{909E8E84-426E-40DD-AFC4-6F175D3DCCD1}">
              <a14:hiddenFill xmlns:a14="http://schemas.microsoft.com/office/drawing/2010/main">
                <a:solidFill>
                  <a:srgbClr val="FFFFFF"/>
                </a:solidFill>
              </a14:hiddenFill>
            </a:ext>
          </a:extLst>
        </p:spPr>
      </p:pic>
      <p:sp>
        <p:nvSpPr>
          <p:cNvPr id="6" name="Arc 5"/>
          <p:cNvSpPr>
            <a:spLocks/>
          </p:cNvSpPr>
          <p:nvPr/>
        </p:nvSpPr>
        <p:spPr bwMode="gray">
          <a:xfrm rot="5400000">
            <a:off x="5426163" y="4040982"/>
            <a:ext cx="865187" cy="1511300"/>
          </a:xfrm>
          <a:custGeom>
            <a:avLst/>
            <a:gdLst>
              <a:gd name="G0" fmla="+- 0 0 0"/>
              <a:gd name="G1" fmla="+- 12948 0 0"/>
              <a:gd name="G2" fmla="+- 21600 0 0"/>
              <a:gd name="T0" fmla="*/ 17289 w 21600"/>
              <a:gd name="T1" fmla="*/ 0 h 28428"/>
              <a:gd name="T2" fmla="*/ 15064 w 21600"/>
              <a:gd name="T3" fmla="*/ 28428 h 28428"/>
              <a:gd name="T4" fmla="*/ 0 w 21600"/>
              <a:gd name="T5" fmla="*/ 12948 h 28428"/>
            </a:gdLst>
            <a:ahLst/>
            <a:cxnLst>
              <a:cxn ang="0">
                <a:pos x="T0" y="T1"/>
              </a:cxn>
              <a:cxn ang="0">
                <a:pos x="T2" y="T3"/>
              </a:cxn>
              <a:cxn ang="0">
                <a:pos x="T4" y="T5"/>
              </a:cxn>
            </a:cxnLst>
            <a:rect l="0" t="0" r="r" b="b"/>
            <a:pathLst>
              <a:path w="21600" h="28428" fill="none" extrusionOk="0">
                <a:moveTo>
                  <a:pt x="17288" y="0"/>
                </a:moveTo>
                <a:cubicBezTo>
                  <a:pt x="20087" y="3736"/>
                  <a:pt x="21600" y="8279"/>
                  <a:pt x="21600" y="12948"/>
                </a:cubicBezTo>
                <a:cubicBezTo>
                  <a:pt x="21600" y="18778"/>
                  <a:pt x="19242" y="24361"/>
                  <a:pt x="15064" y="28428"/>
                </a:cubicBezTo>
              </a:path>
              <a:path w="21600" h="28428" stroke="0" extrusionOk="0">
                <a:moveTo>
                  <a:pt x="17288" y="0"/>
                </a:moveTo>
                <a:cubicBezTo>
                  <a:pt x="20087" y="3736"/>
                  <a:pt x="21600" y="8279"/>
                  <a:pt x="21600" y="12948"/>
                </a:cubicBezTo>
                <a:cubicBezTo>
                  <a:pt x="21600" y="18778"/>
                  <a:pt x="19242" y="24361"/>
                  <a:pt x="15064" y="28428"/>
                </a:cubicBezTo>
                <a:lnTo>
                  <a:pt x="0" y="12948"/>
                </a:lnTo>
                <a:close/>
              </a:path>
            </a:pathLst>
          </a:custGeom>
          <a:noFill/>
          <a:ln w="28575">
            <a:solidFill>
              <a:srgbClr val="FF9900"/>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7" name="Rectangle 6"/>
          <p:cNvSpPr>
            <a:spLocks noChangeArrowheads="1"/>
          </p:cNvSpPr>
          <p:nvPr/>
        </p:nvSpPr>
        <p:spPr bwMode="gray">
          <a:xfrm>
            <a:off x="6614407" y="4705350"/>
            <a:ext cx="941387" cy="203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8" name="Text Box 7"/>
          <p:cNvSpPr txBox="1">
            <a:spLocks noChangeArrowheads="1"/>
          </p:cNvSpPr>
          <p:nvPr/>
        </p:nvSpPr>
        <p:spPr bwMode="gray">
          <a:xfrm>
            <a:off x="6322307" y="4492625"/>
            <a:ext cx="2465387" cy="841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lnSpc>
                <a:spcPct val="80000"/>
              </a:lnSpc>
              <a:spcBef>
                <a:spcPct val="5000"/>
              </a:spcBef>
            </a:pPr>
            <a:r>
              <a:rPr kumimoji="0" lang="en-US" altLang="zh-TW" sz="2000" b="1" dirty="0"/>
              <a:t>Landmarks</a:t>
            </a:r>
          </a:p>
          <a:p>
            <a:pPr algn="ctr" eaLnBrk="0" hangingPunct="0">
              <a:lnSpc>
                <a:spcPct val="80000"/>
              </a:lnSpc>
              <a:spcBef>
                <a:spcPct val="5000"/>
              </a:spcBef>
            </a:pPr>
            <a:r>
              <a:rPr kumimoji="0" lang="en-US" altLang="zh-TW" sz="2000" b="1" dirty="0"/>
              <a:t>(bifurcation/crossover)</a:t>
            </a:r>
          </a:p>
        </p:txBody>
      </p:sp>
      <p:sp>
        <p:nvSpPr>
          <p:cNvPr id="9" name="Arc 8"/>
          <p:cNvSpPr>
            <a:spLocks/>
          </p:cNvSpPr>
          <p:nvPr/>
        </p:nvSpPr>
        <p:spPr bwMode="gray">
          <a:xfrm flipV="1">
            <a:off x="2367844" y="4724400"/>
            <a:ext cx="896938" cy="301625"/>
          </a:xfrm>
          <a:custGeom>
            <a:avLst/>
            <a:gdLst>
              <a:gd name="G0" fmla="+- 2008 0 0"/>
              <a:gd name="G1" fmla="+- 21600 0 0"/>
              <a:gd name="G2" fmla="+- 21600 0 0"/>
              <a:gd name="T0" fmla="*/ 0 w 23608"/>
              <a:gd name="T1" fmla="*/ 94 h 23646"/>
              <a:gd name="T2" fmla="*/ 23511 w 23608"/>
              <a:gd name="T3" fmla="*/ 23646 h 23646"/>
              <a:gd name="T4" fmla="*/ 2008 w 23608"/>
              <a:gd name="T5" fmla="*/ 21600 h 23646"/>
            </a:gdLst>
            <a:ahLst/>
            <a:cxnLst>
              <a:cxn ang="0">
                <a:pos x="T0" y="T1"/>
              </a:cxn>
              <a:cxn ang="0">
                <a:pos x="T2" y="T3"/>
              </a:cxn>
              <a:cxn ang="0">
                <a:pos x="T4" y="T5"/>
              </a:cxn>
            </a:cxnLst>
            <a:rect l="0" t="0" r="r" b="b"/>
            <a:pathLst>
              <a:path w="23608" h="23646" fill="none" extrusionOk="0">
                <a:moveTo>
                  <a:pt x="-1" y="93"/>
                </a:moveTo>
                <a:cubicBezTo>
                  <a:pt x="667" y="31"/>
                  <a:pt x="1337" y="-1"/>
                  <a:pt x="2008" y="-1"/>
                </a:cubicBezTo>
                <a:cubicBezTo>
                  <a:pt x="13937" y="0"/>
                  <a:pt x="23608" y="9670"/>
                  <a:pt x="23608" y="21600"/>
                </a:cubicBezTo>
                <a:cubicBezTo>
                  <a:pt x="23608" y="22283"/>
                  <a:pt x="23575" y="22965"/>
                  <a:pt x="23510" y="23645"/>
                </a:cubicBezTo>
              </a:path>
              <a:path w="23608" h="23646" stroke="0" extrusionOk="0">
                <a:moveTo>
                  <a:pt x="-1" y="93"/>
                </a:moveTo>
                <a:cubicBezTo>
                  <a:pt x="667" y="31"/>
                  <a:pt x="1337" y="-1"/>
                  <a:pt x="2008" y="-1"/>
                </a:cubicBezTo>
                <a:cubicBezTo>
                  <a:pt x="13937" y="0"/>
                  <a:pt x="23608" y="9670"/>
                  <a:pt x="23608" y="21600"/>
                </a:cubicBezTo>
                <a:cubicBezTo>
                  <a:pt x="23608" y="22283"/>
                  <a:pt x="23575" y="22965"/>
                  <a:pt x="23510" y="23645"/>
                </a:cubicBezTo>
                <a:lnTo>
                  <a:pt x="2008" y="21600"/>
                </a:lnTo>
                <a:close/>
              </a:path>
            </a:pathLst>
          </a:custGeom>
          <a:noFill/>
          <a:ln w="25400">
            <a:solidFill>
              <a:srgbClr val="FF6600"/>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10" name="Text Box 9"/>
          <p:cNvSpPr txBox="1">
            <a:spLocks noChangeArrowheads="1"/>
          </p:cNvSpPr>
          <p:nvPr/>
        </p:nvSpPr>
        <p:spPr bwMode="gray">
          <a:xfrm>
            <a:off x="412044" y="4765675"/>
            <a:ext cx="2695575" cy="657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lnSpc>
                <a:spcPct val="90000"/>
              </a:lnSpc>
              <a:spcBef>
                <a:spcPct val="5000"/>
              </a:spcBef>
            </a:pPr>
            <a:r>
              <a:rPr kumimoji="0" lang="en-US" altLang="zh-TW" sz="2000" b="1" dirty="0"/>
              <a:t>Traces</a:t>
            </a:r>
          </a:p>
          <a:p>
            <a:pPr algn="ctr" eaLnBrk="0" hangingPunct="0">
              <a:lnSpc>
                <a:spcPct val="90000"/>
              </a:lnSpc>
              <a:spcBef>
                <a:spcPct val="5000"/>
              </a:spcBef>
            </a:pPr>
            <a:r>
              <a:rPr kumimoji="0" lang="en-US" altLang="zh-TW" sz="2000" b="1" dirty="0"/>
              <a:t>(vessel centerlines)</a:t>
            </a:r>
          </a:p>
        </p:txBody>
      </p:sp>
    </p:spTree>
    <p:extLst>
      <p:ext uri="{BB962C8B-B14F-4D97-AF65-F5344CB8AC3E}">
        <p14:creationId xmlns:p14="http://schemas.microsoft.com/office/powerpoint/2010/main" val="1777254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22"/>
            <a:ext cx="8229600" cy="838200"/>
          </a:xfrm>
        </p:spPr>
        <p:txBody>
          <a:bodyPr/>
          <a:lstStyle/>
          <a:p>
            <a:r>
              <a:rPr lang="en-US" sz="3600" dirty="0" smtClean="0"/>
              <a:t>Systems Biology - Pharmacokinetics</a:t>
            </a:r>
            <a:endParaRPr lang="en-US" sz="3600" dirty="0"/>
          </a:p>
        </p:txBody>
      </p:sp>
      <p:pic>
        <p:nvPicPr>
          <p:cNvPr id="4" name="Picture 3" descr="transdermal"/>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 y="1411288"/>
            <a:ext cx="6477000" cy="3733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4"/>
          <p:cNvSpPr>
            <a:spLocks noChangeShapeType="1"/>
          </p:cNvSpPr>
          <p:nvPr/>
        </p:nvSpPr>
        <p:spPr bwMode="auto">
          <a:xfrm>
            <a:off x="1162050" y="2878138"/>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6" name="Line 5"/>
          <p:cNvSpPr>
            <a:spLocks noChangeShapeType="1"/>
          </p:cNvSpPr>
          <p:nvPr/>
        </p:nvSpPr>
        <p:spPr bwMode="auto">
          <a:xfrm>
            <a:off x="3916363" y="2686050"/>
            <a:ext cx="15875" cy="1109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7" name="Text Box 6"/>
          <p:cNvSpPr txBox="1">
            <a:spLocks noChangeArrowheads="1"/>
          </p:cNvSpPr>
          <p:nvPr/>
        </p:nvSpPr>
        <p:spPr bwMode="auto">
          <a:xfrm>
            <a:off x="228600" y="4010025"/>
            <a:ext cx="8524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91440" bIns="91440">
            <a:spAutoFit/>
          </a:bodyPr>
          <a:lstStyle/>
          <a:p>
            <a:pPr algn="l"/>
            <a:r>
              <a:rPr lang="en-GB" altLang="en-US" sz="2000" b="1">
                <a:latin typeface="Arial" charset="0"/>
              </a:rPr>
              <a:t>F</a:t>
            </a:r>
            <a:r>
              <a:rPr lang="en-GB" altLang="en-US" sz="2000" b="1" baseline="-25000">
                <a:latin typeface="Arial" charset="0"/>
              </a:rPr>
              <a:t>fast</a:t>
            </a:r>
            <a:r>
              <a:rPr lang="en-GB" altLang="en-US" sz="2000">
                <a:latin typeface="Arial" charset="0"/>
              </a:rPr>
              <a:t> =</a:t>
            </a:r>
          </a:p>
        </p:txBody>
      </p:sp>
      <p:sp>
        <p:nvSpPr>
          <p:cNvPr id="8" name="Text Box 7"/>
          <p:cNvSpPr txBox="1">
            <a:spLocks noChangeArrowheads="1"/>
          </p:cNvSpPr>
          <p:nvPr/>
        </p:nvSpPr>
        <p:spPr bwMode="auto">
          <a:xfrm>
            <a:off x="3505200" y="3913188"/>
            <a:ext cx="9255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91440" bIns="91440">
            <a:spAutoFit/>
          </a:bodyPr>
          <a:lstStyle/>
          <a:p>
            <a:pPr algn="l"/>
            <a:r>
              <a:rPr lang="en-GB" altLang="en-US" sz="2000" b="1">
                <a:latin typeface="Arial" charset="0"/>
              </a:rPr>
              <a:t>F</a:t>
            </a:r>
            <a:r>
              <a:rPr lang="en-GB" altLang="en-US" sz="2000" b="1" baseline="-25000">
                <a:latin typeface="Arial" charset="0"/>
              </a:rPr>
              <a:t>slow</a:t>
            </a:r>
            <a:r>
              <a:rPr lang="en-GB" altLang="en-US" sz="2000">
                <a:latin typeface="Arial" charset="0"/>
              </a:rPr>
              <a:t> =</a:t>
            </a:r>
          </a:p>
        </p:txBody>
      </p:sp>
      <p:sp>
        <p:nvSpPr>
          <p:cNvPr id="9" name="Text Box 8"/>
          <p:cNvSpPr txBox="1">
            <a:spLocks noChangeArrowheads="1"/>
          </p:cNvSpPr>
          <p:nvPr/>
        </p:nvSpPr>
        <p:spPr bwMode="auto">
          <a:xfrm>
            <a:off x="1023938" y="253365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spAutoFit/>
          </a:bodyPr>
          <a:lstStyle/>
          <a:p>
            <a:pPr algn="l"/>
            <a:r>
              <a:rPr lang="en-GB" altLang="en-US" sz="1200" b="1">
                <a:latin typeface="Arial" charset="0"/>
              </a:rPr>
              <a:t>Patch</a:t>
            </a:r>
          </a:p>
        </p:txBody>
      </p:sp>
      <p:sp>
        <p:nvSpPr>
          <p:cNvPr id="10" name="Text Box 9"/>
          <p:cNvSpPr txBox="1">
            <a:spLocks noChangeArrowheads="1"/>
          </p:cNvSpPr>
          <p:nvPr/>
        </p:nvSpPr>
        <p:spPr bwMode="auto">
          <a:xfrm>
            <a:off x="304800" y="2954338"/>
            <a:ext cx="76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spAutoFit/>
          </a:bodyPr>
          <a:lstStyle/>
          <a:p>
            <a:pPr algn="l"/>
            <a:r>
              <a:rPr lang="en-GB" altLang="en-US" sz="1200" b="1">
                <a:latin typeface="Arial" charset="0"/>
              </a:rPr>
              <a:t>Skin</a:t>
            </a:r>
          </a:p>
        </p:txBody>
      </p:sp>
      <p:sp>
        <p:nvSpPr>
          <p:cNvPr id="11" name="Text Box 10"/>
          <p:cNvSpPr txBox="1">
            <a:spLocks noChangeArrowheads="1"/>
          </p:cNvSpPr>
          <p:nvPr/>
        </p:nvSpPr>
        <p:spPr bwMode="auto">
          <a:xfrm>
            <a:off x="304800" y="4894263"/>
            <a:ext cx="5105400" cy="668337"/>
          </a:xfrm>
          <a:prstGeom prst="rect">
            <a:avLst/>
          </a:prstGeom>
          <a:solidFill>
            <a:srgbClr val="FF9999">
              <a:alpha val="78999"/>
            </a:srgbClr>
          </a:solidFill>
          <a:ln w="57150">
            <a:solidFill>
              <a:srgbClr val="99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spAutoFit/>
          </a:bodyPr>
          <a:lstStyle/>
          <a:p>
            <a:pPr algn="l"/>
            <a:r>
              <a:rPr lang="en-GB" altLang="en-US" sz="2800">
                <a:latin typeface="Arial" charset="0"/>
              </a:rPr>
              <a:t>dC/dt = (</a:t>
            </a:r>
            <a:r>
              <a:rPr lang="en-GB" altLang="en-US" sz="2800" b="1">
                <a:latin typeface="Arial" charset="0"/>
              </a:rPr>
              <a:t>F</a:t>
            </a:r>
            <a:r>
              <a:rPr lang="en-GB" altLang="en-US" sz="2800" b="1" baseline="-25000">
                <a:latin typeface="Arial" charset="0"/>
              </a:rPr>
              <a:t>fast</a:t>
            </a:r>
            <a:r>
              <a:rPr lang="en-GB" altLang="en-US" sz="2800">
                <a:latin typeface="Arial" charset="0"/>
              </a:rPr>
              <a:t> + </a:t>
            </a:r>
            <a:r>
              <a:rPr lang="en-GB" altLang="en-US" sz="2800" b="1">
                <a:latin typeface="Arial" charset="0"/>
              </a:rPr>
              <a:t>F</a:t>
            </a:r>
            <a:r>
              <a:rPr lang="en-GB" altLang="en-US" sz="2800" b="1" baseline="-25000">
                <a:latin typeface="Arial" charset="0"/>
              </a:rPr>
              <a:t>slow</a:t>
            </a:r>
            <a:r>
              <a:rPr lang="en-GB" altLang="en-US" sz="2800">
                <a:latin typeface="Arial" charset="0"/>
              </a:rPr>
              <a:t> – Cl*C)/V</a:t>
            </a:r>
            <a:endParaRPr lang="en-GB" altLang="en-US" sz="2000">
              <a:latin typeface="Arial" charset="0"/>
            </a:endParaRPr>
          </a:p>
        </p:txBody>
      </p:sp>
      <p:sp>
        <p:nvSpPr>
          <p:cNvPr id="12" name="Text Box 11"/>
          <p:cNvSpPr txBox="1">
            <a:spLocks noChangeArrowheads="1"/>
          </p:cNvSpPr>
          <p:nvPr/>
        </p:nvSpPr>
        <p:spPr bwMode="auto">
          <a:xfrm>
            <a:off x="304800" y="914400"/>
            <a:ext cx="51911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91440" bIns="91440">
            <a:spAutoFit/>
          </a:bodyPr>
          <a:lstStyle/>
          <a:p>
            <a:pPr algn="l">
              <a:buFontTx/>
              <a:buChar char="•"/>
            </a:pPr>
            <a:r>
              <a:rPr lang="en-GB" altLang="en-US" sz="1800" dirty="0">
                <a:latin typeface="Arial" charset="0"/>
              </a:rPr>
              <a:t> Nicotine patch is applied to the skin for 16 hours</a:t>
            </a:r>
          </a:p>
          <a:p>
            <a:pPr algn="l">
              <a:buFontTx/>
              <a:buChar char="•"/>
            </a:pPr>
            <a:r>
              <a:rPr lang="en-GB" altLang="en-US" sz="1800" dirty="0">
                <a:latin typeface="Arial" charset="0"/>
              </a:rPr>
              <a:t> Overlapping zero-order input rates</a:t>
            </a:r>
          </a:p>
          <a:p>
            <a:pPr algn="l">
              <a:buFontTx/>
              <a:buChar char="•"/>
            </a:pPr>
            <a:r>
              <a:rPr lang="en-GB" altLang="en-US" sz="1800" dirty="0">
                <a:latin typeface="Arial" charset="0"/>
              </a:rPr>
              <a:t> Drug concentration monitored for 24 hours</a:t>
            </a:r>
          </a:p>
          <a:p>
            <a:pPr algn="l">
              <a:buFontTx/>
              <a:buChar char="•"/>
            </a:pPr>
            <a:r>
              <a:rPr lang="en-GB" altLang="en-US" sz="1800" dirty="0">
                <a:latin typeface="Arial" charset="0"/>
              </a:rPr>
              <a:t> Single compartment model</a:t>
            </a:r>
          </a:p>
        </p:txBody>
      </p:sp>
      <p:pic>
        <p:nvPicPr>
          <p:cNvPr id="13" name="Picture 12" descr="transdermal_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619375"/>
            <a:ext cx="2057400" cy="1647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Group 13"/>
          <p:cNvGraphicFramePr>
            <a:graphicFrameLocks noGrp="1"/>
          </p:cNvGraphicFramePr>
          <p:nvPr>
            <p:extLst>
              <p:ext uri="{D42A27DB-BD31-4B8C-83A1-F6EECF244321}">
                <p14:modId xmlns:p14="http://schemas.microsoft.com/office/powerpoint/2010/main" val="396086953"/>
              </p:ext>
            </p:extLst>
          </p:nvPr>
        </p:nvGraphicFramePr>
        <p:xfrm>
          <a:off x="1071563" y="3981450"/>
          <a:ext cx="2208212" cy="596900"/>
        </p:xfrm>
        <a:graphic>
          <a:graphicData uri="http://schemas.openxmlformats.org/drawingml/2006/table">
            <a:tbl>
              <a:tblPr/>
              <a:tblGrid>
                <a:gridCol w="2208212"/>
              </a:tblGrid>
              <a:tr h="27622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600" b="1" i="0" u="none" strike="noStrike" cap="none" normalizeH="0" baseline="0">
                          <a:ln>
                            <a:noFill/>
                          </a:ln>
                          <a:solidFill>
                            <a:schemeClr val="tx1"/>
                          </a:solidFill>
                          <a:effectLst/>
                          <a:latin typeface="Arial" charset="0"/>
                        </a:rPr>
                        <a:t>Total dose – Dose</a:t>
                      </a:r>
                      <a:r>
                        <a:rPr kumimoji="0" lang="en-GB" altLang="en-US" sz="1600" b="1" i="0" u="none" strike="noStrike" cap="none" normalizeH="0" baseline="-25000">
                          <a:ln>
                            <a:noFill/>
                          </a:ln>
                          <a:solidFill>
                            <a:schemeClr val="tx1"/>
                          </a:solidFill>
                          <a:effectLst/>
                          <a:latin typeface="Arial" charset="0"/>
                        </a:rPr>
                        <a:t>slow</a:t>
                      </a:r>
                    </a:p>
                  </a:txBody>
                  <a:tcPr marL="0" marR="0" marT="0" marB="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ctr"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600" b="1" i="0" u="none" strike="noStrike" cap="none" normalizeH="0" baseline="0">
                          <a:ln>
                            <a:noFill/>
                          </a:ln>
                          <a:solidFill>
                            <a:schemeClr val="tx1"/>
                          </a:solidFill>
                          <a:effectLst/>
                          <a:latin typeface="Arial" charset="0"/>
                        </a:rPr>
                        <a:t>Time</a:t>
                      </a:r>
                      <a:r>
                        <a:rPr kumimoji="0" lang="en-GB" altLang="en-US" sz="1600" b="1" i="0" u="none" strike="noStrike" cap="none" normalizeH="0" baseline="-25000">
                          <a:ln>
                            <a:noFill/>
                          </a:ln>
                          <a:solidFill>
                            <a:schemeClr val="tx1"/>
                          </a:solidFill>
                          <a:effectLst/>
                          <a:latin typeface="Arial" charset="0"/>
                        </a:rPr>
                        <a:t>fast</a:t>
                      </a:r>
                      <a:endParaRPr kumimoji="0" lang="en-GB" altLang="en-US" sz="1600" b="0" i="0" u="none" strike="noStrike" cap="none" normalizeH="0" baseline="0">
                        <a:ln>
                          <a:noFill/>
                        </a:ln>
                        <a:solidFill>
                          <a:schemeClr val="tx1"/>
                        </a:solidFill>
                        <a:effectLst/>
                        <a:latin typeface="Arial" charset="0"/>
                      </a:endParaRPr>
                    </a:p>
                  </a:txBody>
                  <a:tcPr marL="0" marR="0" marT="0" marB="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5" name="Group 21"/>
          <p:cNvGraphicFramePr>
            <a:graphicFrameLocks noGrp="1"/>
          </p:cNvGraphicFramePr>
          <p:nvPr>
            <p:extLst>
              <p:ext uri="{D42A27DB-BD31-4B8C-83A1-F6EECF244321}">
                <p14:modId xmlns:p14="http://schemas.microsoft.com/office/powerpoint/2010/main" val="1981597018"/>
              </p:ext>
            </p:extLst>
          </p:nvPr>
        </p:nvGraphicFramePr>
        <p:xfrm>
          <a:off x="4424363" y="3905250"/>
          <a:ext cx="901700" cy="546101"/>
        </p:xfrm>
        <a:graphic>
          <a:graphicData uri="http://schemas.openxmlformats.org/drawingml/2006/table">
            <a:tbl>
              <a:tblPr/>
              <a:tblGrid>
                <a:gridCol w="901700"/>
              </a:tblGrid>
              <a:tr h="26511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Arial" charset="0"/>
                        </a:rPr>
                        <a:t>Dose</a:t>
                      </a:r>
                      <a:r>
                        <a:rPr kumimoji="0" lang="en-GB" altLang="en-US" sz="1600" b="1" i="0" u="none" strike="noStrike" cap="none" normalizeH="0" baseline="-25000">
                          <a:ln>
                            <a:noFill/>
                          </a:ln>
                          <a:solidFill>
                            <a:schemeClr val="tx1"/>
                          </a:solidFill>
                          <a:effectLst/>
                          <a:latin typeface="Arial" charset="0"/>
                        </a:rPr>
                        <a:t>slow</a:t>
                      </a:r>
                      <a:endParaRPr kumimoji="0" lang="en-GB" altLang="en-US" sz="1600" b="1" i="0" u="none" strike="noStrike" cap="none" normalizeH="0" baseline="0">
                        <a:ln>
                          <a:noFill/>
                        </a:ln>
                        <a:solidFill>
                          <a:schemeClr val="tx1"/>
                        </a:solidFill>
                        <a:effectLst/>
                        <a:latin typeface="Arial" charset="0"/>
                      </a:endParaRPr>
                    </a:p>
                  </a:txBody>
                  <a:tcPr marL="0" marR="0" marT="0" marB="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chemeClr val="tx1"/>
                          </a:solidFill>
                          <a:effectLst/>
                          <a:latin typeface="Arial" charset="0"/>
                        </a:rPr>
                        <a:t>Time</a:t>
                      </a:r>
                      <a:r>
                        <a:rPr kumimoji="0" lang="en-GB" altLang="en-US" sz="1600" b="1" i="0" u="none" strike="noStrike" cap="none" normalizeH="0" baseline="-25000">
                          <a:ln>
                            <a:noFill/>
                          </a:ln>
                          <a:solidFill>
                            <a:schemeClr val="tx1"/>
                          </a:solidFill>
                          <a:effectLst/>
                          <a:latin typeface="Arial" charset="0"/>
                        </a:rPr>
                        <a:t>slow</a:t>
                      </a:r>
                      <a:r>
                        <a:rPr kumimoji="0" lang="en-GB" altLang="en-US" sz="1600" b="1" i="0" u="none" strike="noStrike" cap="none" normalizeH="0" baseline="0">
                          <a:ln>
                            <a:noFill/>
                          </a:ln>
                          <a:solidFill>
                            <a:schemeClr val="tx1"/>
                          </a:solidFill>
                          <a:effectLst/>
                          <a:latin typeface="Arial" charset="0"/>
                        </a:rPr>
                        <a:t> </a:t>
                      </a:r>
                    </a:p>
                  </a:txBody>
                  <a:tcPr marL="0" marR="0" marT="0" marB="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6" name="Line 29"/>
          <p:cNvSpPr>
            <a:spLocks noChangeShapeType="1"/>
          </p:cNvSpPr>
          <p:nvPr/>
        </p:nvSpPr>
        <p:spPr bwMode="auto">
          <a:xfrm flipV="1">
            <a:off x="6553200" y="3933825"/>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17" name="Line 30"/>
          <p:cNvSpPr>
            <a:spLocks noChangeShapeType="1"/>
          </p:cNvSpPr>
          <p:nvPr/>
        </p:nvSpPr>
        <p:spPr bwMode="auto">
          <a:xfrm flipV="1">
            <a:off x="7239000" y="4038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18" name="Line 31"/>
          <p:cNvSpPr>
            <a:spLocks noChangeShapeType="1"/>
          </p:cNvSpPr>
          <p:nvPr/>
        </p:nvSpPr>
        <p:spPr bwMode="auto">
          <a:xfrm flipH="1" flipV="1">
            <a:off x="7848600" y="41148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19" name="Text Box 32"/>
          <p:cNvSpPr txBox="1">
            <a:spLocks noChangeArrowheads="1"/>
          </p:cNvSpPr>
          <p:nvPr/>
        </p:nvSpPr>
        <p:spPr bwMode="auto">
          <a:xfrm>
            <a:off x="5715000" y="4495800"/>
            <a:ext cx="901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a:r>
              <a:rPr lang="en-GB" altLang="en-US" sz="800" b="1">
                <a:latin typeface="Arial" charset="0"/>
              </a:rPr>
              <a:t>Burst + controlled </a:t>
            </a:r>
          </a:p>
          <a:p>
            <a:pPr algn="l"/>
            <a:r>
              <a:rPr lang="en-GB" altLang="en-US" sz="800" b="1">
                <a:latin typeface="Arial" charset="0"/>
              </a:rPr>
              <a:t>infusion</a:t>
            </a:r>
            <a:endParaRPr lang="en-GB" altLang="en-US" sz="800" b="1" baseline="-25000">
              <a:latin typeface="Arial" charset="0"/>
            </a:endParaRPr>
          </a:p>
        </p:txBody>
      </p:sp>
      <p:sp>
        <p:nvSpPr>
          <p:cNvPr id="20" name="Text Box 33"/>
          <p:cNvSpPr txBox="1">
            <a:spLocks noChangeArrowheads="1"/>
          </p:cNvSpPr>
          <p:nvPr/>
        </p:nvSpPr>
        <p:spPr bwMode="auto">
          <a:xfrm>
            <a:off x="6705600" y="4876800"/>
            <a:ext cx="99060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en-GB" altLang="en-US" sz="800" b="1">
                <a:latin typeface="Arial" charset="0"/>
              </a:rPr>
              <a:t>Controlled infusion</a:t>
            </a:r>
            <a:endParaRPr lang="en-GB" altLang="en-US" sz="800" b="1" baseline="-25000">
              <a:latin typeface="Arial" charset="0"/>
            </a:endParaRPr>
          </a:p>
        </p:txBody>
      </p:sp>
      <p:sp>
        <p:nvSpPr>
          <p:cNvPr id="21" name="Text Box 34"/>
          <p:cNvSpPr txBox="1">
            <a:spLocks noChangeArrowheads="1"/>
          </p:cNvSpPr>
          <p:nvPr/>
        </p:nvSpPr>
        <p:spPr bwMode="auto">
          <a:xfrm>
            <a:off x="7823200" y="4724400"/>
            <a:ext cx="558800" cy="12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a:r>
              <a:rPr lang="en-GB" altLang="en-US" sz="800" b="1">
                <a:latin typeface="Arial" charset="0"/>
              </a:rPr>
              <a:t>No infusion</a:t>
            </a:r>
            <a:endParaRPr lang="en-GB" altLang="en-US" sz="800" b="1" baseline="-25000">
              <a:latin typeface="Arial" charset="0"/>
            </a:endParaRPr>
          </a:p>
        </p:txBody>
      </p:sp>
      <p:sp>
        <p:nvSpPr>
          <p:cNvPr id="22" name="Line 35"/>
          <p:cNvSpPr>
            <a:spLocks noChangeShapeType="1"/>
          </p:cNvSpPr>
          <p:nvPr/>
        </p:nvSpPr>
        <p:spPr bwMode="auto">
          <a:xfrm flipH="1">
            <a:off x="7010400" y="1905000"/>
            <a:ext cx="381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23" name="Line 36"/>
          <p:cNvSpPr>
            <a:spLocks noChangeShapeType="1"/>
          </p:cNvSpPr>
          <p:nvPr/>
        </p:nvSpPr>
        <p:spPr bwMode="auto">
          <a:xfrm>
            <a:off x="7391400" y="1905000"/>
            <a:ext cx="3048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91440" bIns="91440" anchor="ctr">
            <a:spAutoFit/>
          </a:bodyPr>
          <a:lstStyle/>
          <a:p>
            <a:endParaRPr lang="en-US"/>
          </a:p>
        </p:txBody>
      </p:sp>
      <p:sp>
        <p:nvSpPr>
          <p:cNvPr id="24" name="Text Box 37"/>
          <p:cNvSpPr txBox="1">
            <a:spLocks noChangeArrowheads="1"/>
          </p:cNvSpPr>
          <p:nvPr/>
        </p:nvSpPr>
        <p:spPr bwMode="auto">
          <a:xfrm>
            <a:off x="6705600" y="1600200"/>
            <a:ext cx="15763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spAutoFit/>
          </a:bodyPr>
          <a:lstStyle/>
          <a:p>
            <a:pPr algn="l"/>
            <a:r>
              <a:rPr lang="en-GB" altLang="en-US" sz="800" b="1">
                <a:latin typeface="Arial" charset="0"/>
              </a:rPr>
              <a:t>Rapid decrease in concentration</a:t>
            </a:r>
          </a:p>
          <a:p>
            <a:pPr algn="l"/>
            <a:r>
              <a:rPr lang="en-GB" altLang="en-US" sz="800" b="1">
                <a:latin typeface="Arial" charset="0"/>
              </a:rPr>
              <a:t>when infusion rates drop</a:t>
            </a:r>
            <a:endParaRPr lang="en-GB" altLang="en-US" sz="800" b="1" baseline="-25000">
              <a:latin typeface="Arial" charset="0"/>
            </a:endParaRPr>
          </a:p>
        </p:txBody>
      </p:sp>
    </p:spTree>
    <p:extLst>
      <p:ext uri="{BB962C8B-B14F-4D97-AF65-F5344CB8AC3E}">
        <p14:creationId xmlns:p14="http://schemas.microsoft.com/office/powerpoint/2010/main" val="3967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19" grpId="0"/>
      <p:bldP spid="20" grpId="0"/>
      <p:bldP spid="21" grpId="0"/>
      <p:bldP spid="22" grpId="0" animBg="1"/>
      <p:bldP spid="23" grpId="0" animBg="1"/>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09600" y="533400"/>
            <a:ext cx="7837487" cy="914400"/>
          </a:xfrm>
        </p:spPr>
        <p:txBody>
          <a:bodyPr/>
          <a:lstStyle/>
          <a:p>
            <a:r>
              <a:rPr lang="en-US" altLang="en-US" sz="3600" dirty="0"/>
              <a:t>PK Example… continued</a:t>
            </a:r>
          </a:p>
        </p:txBody>
      </p:sp>
      <p:sp>
        <p:nvSpPr>
          <p:cNvPr id="3" name="Rectangle 3"/>
          <p:cNvSpPr txBox="1">
            <a:spLocks noChangeArrowheads="1"/>
          </p:cNvSpPr>
          <p:nvPr/>
        </p:nvSpPr>
        <p:spPr bwMode="auto">
          <a:xfrm>
            <a:off x="609600" y="1981200"/>
            <a:ext cx="5181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5000"/>
              </a:lnSpc>
            </a:pPr>
            <a:r>
              <a:rPr lang="en-US" altLang="ja-JP" sz="2000" b="1" dirty="0" smtClean="0">
                <a:ea typeface="ＭＳ Ｐゴシック" charset="-128"/>
              </a:rPr>
              <a:t>Total dose of </a:t>
            </a:r>
            <a:r>
              <a:rPr lang="en-US" altLang="ja-JP" sz="2000" dirty="0" smtClean="0">
                <a:ea typeface="ＭＳ Ｐゴシック" charset="-128"/>
              </a:rPr>
              <a:t>15,890 </a:t>
            </a:r>
            <a:r>
              <a:rPr lang="en-US" altLang="ja-JP" sz="2000" dirty="0" smtClean="0">
                <a:ea typeface="ＭＳ Ｐゴシック" charset="-128"/>
                <a:cs typeface="Arial" charset="0"/>
              </a:rPr>
              <a:t>µ</a:t>
            </a:r>
            <a:r>
              <a:rPr lang="en-US" altLang="ja-JP" sz="2000" dirty="0" smtClean="0">
                <a:ea typeface="ＭＳ Ｐゴシック" charset="-128"/>
              </a:rPr>
              <a:t>g</a:t>
            </a:r>
          </a:p>
          <a:p>
            <a:pPr>
              <a:lnSpc>
                <a:spcPct val="95000"/>
              </a:lnSpc>
            </a:pPr>
            <a:r>
              <a:rPr lang="en-US" altLang="ja-JP" sz="2000" b="1" dirty="0" smtClean="0">
                <a:ea typeface="ＭＳ Ｐゴシック" charset="-128"/>
              </a:rPr>
              <a:t>Fast infusion runs for time </a:t>
            </a:r>
            <a:r>
              <a:rPr lang="en-US" altLang="ja-JP" sz="2000" dirty="0" err="1" smtClean="0">
                <a:ea typeface="ＭＳ Ｐゴシック" charset="-128"/>
              </a:rPr>
              <a:t>Time</a:t>
            </a:r>
            <a:r>
              <a:rPr lang="en-US" altLang="ja-JP" sz="2000" baseline="-25000" dirty="0" err="1" smtClean="0">
                <a:ea typeface="ＭＳ Ｐゴシック" charset="-128"/>
              </a:rPr>
              <a:t>fast</a:t>
            </a:r>
            <a:endParaRPr lang="en-US" altLang="ja-JP" sz="2000" baseline="-25000" dirty="0" smtClean="0">
              <a:ea typeface="ＭＳ Ｐゴシック" charset="-128"/>
            </a:endParaRPr>
          </a:p>
          <a:p>
            <a:pPr>
              <a:lnSpc>
                <a:spcPct val="95000"/>
              </a:lnSpc>
            </a:pPr>
            <a:r>
              <a:rPr lang="en-US" altLang="ja-JP" sz="2000" b="1" dirty="0" smtClean="0">
                <a:ea typeface="ＭＳ Ｐゴシック" charset="-128"/>
              </a:rPr>
              <a:t>Slow infusion runs for time </a:t>
            </a:r>
            <a:r>
              <a:rPr lang="en-US" altLang="ja-JP" sz="2000" dirty="0" err="1" smtClean="0">
                <a:ea typeface="ＭＳ Ｐゴシック" charset="-128"/>
              </a:rPr>
              <a:t>Time</a:t>
            </a:r>
            <a:r>
              <a:rPr lang="en-US" altLang="ja-JP" sz="2000" baseline="-25000" dirty="0" err="1" smtClean="0">
                <a:ea typeface="ＭＳ Ｐゴシック" charset="-128"/>
              </a:rPr>
              <a:t>slow</a:t>
            </a:r>
            <a:endParaRPr lang="en-US" altLang="ja-JP" sz="2000" baseline="-25000" dirty="0" smtClean="0">
              <a:ea typeface="ＭＳ Ｐゴシック" charset="-128"/>
            </a:endParaRPr>
          </a:p>
          <a:p>
            <a:pPr>
              <a:lnSpc>
                <a:spcPct val="95000"/>
              </a:lnSpc>
            </a:pPr>
            <a:r>
              <a:rPr lang="en-US" altLang="ja-JP" sz="2000" b="1" dirty="0" smtClean="0">
                <a:ea typeface="ＭＳ Ｐゴシック" charset="-128"/>
              </a:rPr>
              <a:t>Initial nicotine concentration = </a:t>
            </a:r>
            <a:r>
              <a:rPr lang="en-US" altLang="ja-JP" sz="2000" dirty="0" smtClean="0">
                <a:ea typeface="ＭＳ Ｐゴシック" charset="-128"/>
              </a:rPr>
              <a:t>2 µg/L</a:t>
            </a:r>
          </a:p>
          <a:p>
            <a:pPr>
              <a:lnSpc>
                <a:spcPct val="95000"/>
              </a:lnSpc>
            </a:pPr>
            <a:endParaRPr lang="en-US" altLang="ja-JP" sz="2000" dirty="0" smtClean="0">
              <a:ea typeface="ＭＳ Ｐゴシック" charset="-128"/>
            </a:endParaRPr>
          </a:p>
          <a:p>
            <a:pPr>
              <a:lnSpc>
                <a:spcPct val="95000"/>
              </a:lnSpc>
            </a:pPr>
            <a:r>
              <a:rPr lang="en-US" altLang="ja-JP" sz="1800" b="1" dirty="0" smtClean="0">
                <a:solidFill>
                  <a:srgbClr val="FF0000"/>
                </a:solidFill>
                <a:ea typeface="ＭＳ Ｐゴシック" charset="-128"/>
              </a:rPr>
              <a:t>Initial Parameter Estimates</a:t>
            </a:r>
          </a:p>
          <a:p>
            <a:pPr lvl="1">
              <a:lnSpc>
                <a:spcPct val="95000"/>
              </a:lnSpc>
            </a:pPr>
            <a:r>
              <a:rPr lang="en-US" altLang="ja-JP" sz="1800" b="1" dirty="0" smtClean="0">
                <a:ea typeface="ＭＳ Ｐゴシック" charset="-128"/>
              </a:rPr>
              <a:t>V  	=   140 L (</a:t>
            </a:r>
            <a:r>
              <a:rPr lang="en-US" altLang="en-US" sz="1800" dirty="0"/>
              <a:t>0 – </a:t>
            </a:r>
            <a:r>
              <a:rPr lang="en-US" altLang="en-US" sz="1800" dirty="0" smtClean="0"/>
              <a:t>500</a:t>
            </a:r>
            <a:r>
              <a:rPr lang="en-US" altLang="ja-JP" sz="1800" b="1" dirty="0" smtClean="0">
                <a:ea typeface="ＭＳ Ｐゴシック" charset="-128"/>
              </a:rPr>
              <a:t>)</a:t>
            </a:r>
          </a:p>
          <a:p>
            <a:pPr lvl="1">
              <a:lnSpc>
                <a:spcPct val="95000"/>
              </a:lnSpc>
            </a:pPr>
            <a:r>
              <a:rPr lang="en-US" altLang="ja-JP" sz="1800" b="1" dirty="0" smtClean="0">
                <a:ea typeface="ＭＳ Ｐゴシック" charset="-128"/>
              </a:rPr>
              <a:t>Cl  	=   78 L/h (</a:t>
            </a:r>
            <a:r>
              <a:rPr lang="en-US" altLang="en-US" sz="1800" dirty="0" smtClean="0"/>
              <a:t>0 </a:t>
            </a:r>
            <a:r>
              <a:rPr lang="en-US" altLang="en-US" sz="1800" dirty="0"/>
              <a:t>– 190</a:t>
            </a:r>
            <a:r>
              <a:rPr lang="en-US" altLang="ja-JP" sz="1800" b="1" dirty="0" smtClean="0">
                <a:ea typeface="ＭＳ Ｐゴシック" charset="-128"/>
              </a:rPr>
              <a:t>)</a:t>
            </a:r>
          </a:p>
          <a:p>
            <a:pPr lvl="1">
              <a:lnSpc>
                <a:spcPct val="95000"/>
              </a:lnSpc>
            </a:pPr>
            <a:r>
              <a:rPr lang="en-US" altLang="ja-JP" sz="1800" b="1" dirty="0" err="1" smtClean="0">
                <a:ea typeface="ＭＳ Ｐゴシック" charset="-128"/>
              </a:rPr>
              <a:t>Dose</a:t>
            </a:r>
            <a:r>
              <a:rPr lang="en-US" altLang="ja-JP" sz="1800" b="1" baseline="-25000" dirty="0" err="1" smtClean="0">
                <a:ea typeface="ＭＳ Ｐゴシック" charset="-128"/>
              </a:rPr>
              <a:t>slow</a:t>
            </a:r>
            <a:r>
              <a:rPr lang="en-US" altLang="ja-JP" sz="1800" b="1" baseline="-25000" dirty="0" smtClean="0">
                <a:ea typeface="ＭＳ Ｐゴシック" charset="-128"/>
              </a:rPr>
              <a:t>  	</a:t>
            </a:r>
            <a:r>
              <a:rPr lang="en-US" altLang="ja-JP" sz="1800" b="1" dirty="0" smtClean="0">
                <a:ea typeface="ＭＳ Ｐゴシック" charset="-128"/>
              </a:rPr>
              <a:t>=   10,000 µg (</a:t>
            </a:r>
            <a:r>
              <a:rPr lang="en-US" altLang="en-US" sz="1800" dirty="0"/>
              <a:t>500 – </a:t>
            </a:r>
            <a:r>
              <a:rPr lang="en-US" altLang="en-US" sz="1800" dirty="0" smtClean="0"/>
              <a:t>15,000</a:t>
            </a:r>
            <a:r>
              <a:rPr lang="en-US" altLang="ja-JP" sz="1800" b="1" dirty="0" smtClean="0">
                <a:ea typeface="ＭＳ Ｐゴシック" charset="-128"/>
              </a:rPr>
              <a:t>)</a:t>
            </a:r>
          </a:p>
          <a:p>
            <a:pPr lvl="1">
              <a:lnSpc>
                <a:spcPct val="95000"/>
              </a:lnSpc>
            </a:pPr>
            <a:r>
              <a:rPr lang="en-US" altLang="ja-JP" sz="1800" b="1" dirty="0" err="1" smtClean="0">
                <a:ea typeface="ＭＳ Ｐゴシック" charset="-128"/>
              </a:rPr>
              <a:t>Time</a:t>
            </a:r>
            <a:r>
              <a:rPr lang="en-US" altLang="ja-JP" sz="1800" b="1" baseline="-25000" dirty="0" err="1" smtClean="0">
                <a:ea typeface="ＭＳ Ｐゴシック" charset="-128"/>
              </a:rPr>
              <a:t>fast</a:t>
            </a:r>
            <a:r>
              <a:rPr lang="en-US" altLang="ja-JP" sz="1800" b="1" baseline="-25000" dirty="0" smtClean="0">
                <a:ea typeface="ＭＳ Ｐゴシック" charset="-128"/>
              </a:rPr>
              <a:t>  	</a:t>
            </a:r>
            <a:r>
              <a:rPr lang="en-US" altLang="ja-JP" sz="1800" b="1" dirty="0" smtClean="0">
                <a:ea typeface="ＭＳ Ｐゴシック" charset="-128"/>
              </a:rPr>
              <a:t>=   6 h (</a:t>
            </a:r>
            <a:r>
              <a:rPr lang="en-US" altLang="en-US" sz="1800" dirty="0"/>
              <a:t>0 – </a:t>
            </a:r>
            <a:r>
              <a:rPr lang="en-US" altLang="en-US" sz="1800" dirty="0" smtClean="0"/>
              <a:t>8</a:t>
            </a:r>
            <a:r>
              <a:rPr lang="en-US" altLang="ja-JP" sz="1800" b="1" dirty="0" smtClean="0">
                <a:ea typeface="ＭＳ Ｐゴシック" charset="-128"/>
              </a:rPr>
              <a:t>)</a:t>
            </a:r>
          </a:p>
          <a:p>
            <a:pPr lvl="1">
              <a:lnSpc>
                <a:spcPct val="95000"/>
              </a:lnSpc>
            </a:pPr>
            <a:r>
              <a:rPr lang="en-US" altLang="ja-JP" sz="1800" b="1" dirty="0" err="1" smtClean="0">
                <a:ea typeface="ＭＳ Ｐゴシック" charset="-128"/>
              </a:rPr>
              <a:t>Time</a:t>
            </a:r>
            <a:r>
              <a:rPr lang="en-US" altLang="ja-JP" sz="1800" b="1" baseline="-25000" dirty="0" err="1" smtClean="0">
                <a:ea typeface="ＭＳ Ｐゴシック" charset="-128"/>
              </a:rPr>
              <a:t>slow</a:t>
            </a:r>
            <a:r>
              <a:rPr lang="en-US" altLang="ja-JP" sz="1800" b="1" baseline="-25000" dirty="0" smtClean="0">
                <a:ea typeface="ＭＳ Ｐゴシック" charset="-128"/>
              </a:rPr>
              <a:t>  	</a:t>
            </a:r>
            <a:r>
              <a:rPr lang="en-US" altLang="ja-JP" sz="1800" b="1" dirty="0" smtClean="0">
                <a:ea typeface="ＭＳ Ｐゴシック" charset="-128"/>
              </a:rPr>
              <a:t>=   17 h (</a:t>
            </a:r>
            <a:r>
              <a:rPr lang="en-US" altLang="en-US" sz="1800" dirty="0"/>
              <a:t>0 - </a:t>
            </a:r>
            <a:r>
              <a:rPr lang="en-US" altLang="en-US" sz="1800" dirty="0" smtClean="0"/>
              <a:t>30</a:t>
            </a:r>
            <a:r>
              <a:rPr lang="en-US" altLang="ja-JP" sz="1800" b="1" dirty="0" smtClean="0">
                <a:ea typeface="ＭＳ Ｐゴシック" charset="-128"/>
              </a:rPr>
              <a:t>)</a:t>
            </a:r>
            <a:endParaRPr lang="en-US" altLang="ja-JP" sz="1800" b="1" dirty="0">
              <a:ea typeface="ＭＳ Ｐゴシック" charset="-128"/>
            </a:endParaRPr>
          </a:p>
        </p:txBody>
      </p:sp>
      <p:graphicFrame>
        <p:nvGraphicFramePr>
          <p:cNvPr id="4" name="Group 4"/>
          <p:cNvGraphicFramePr>
            <a:graphicFrameLocks noGrp="1"/>
          </p:cNvGraphicFramePr>
          <p:nvPr>
            <p:ph sz="quarter" idx="4294967295"/>
          </p:nvPr>
        </p:nvGraphicFramePr>
        <p:xfrm>
          <a:off x="6019800" y="1892300"/>
          <a:ext cx="2414588" cy="3810005"/>
        </p:xfrm>
        <a:graphic>
          <a:graphicData uri="http://schemas.openxmlformats.org/drawingml/2006/table">
            <a:tbl>
              <a:tblPr/>
              <a:tblGrid>
                <a:gridCol w="904875"/>
                <a:gridCol w="1509713"/>
              </a:tblGrid>
              <a:tr h="271463">
                <a:tc gridSpan="2">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400" b="0" i="0" u="none" strike="noStrike" cap="none" normalizeH="0" baseline="0">
                          <a:ln>
                            <a:noFill/>
                          </a:ln>
                          <a:solidFill>
                            <a:srgbClr val="FF0000"/>
                          </a:solidFill>
                          <a:effectLst/>
                          <a:latin typeface="Arial" charset="0"/>
                        </a:rPr>
                        <a:t>Experimental Data</a:t>
                      </a:r>
                    </a:p>
                  </a:txBody>
                  <a:tcPr marL="72000" marR="72000" marT="0" marB="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33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200" b="0" i="0" u="none" strike="noStrike" cap="none" normalizeH="0" baseline="0">
                          <a:ln>
                            <a:noFill/>
                          </a:ln>
                          <a:solidFill>
                            <a:schemeClr val="tx1"/>
                          </a:solidFill>
                          <a:effectLst/>
                          <a:latin typeface="Arial" charset="0"/>
                        </a:rPr>
                        <a:t>Time</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200" b="0" i="0" u="none" strike="noStrike" cap="none" normalizeH="0" baseline="0">
                          <a:ln>
                            <a:noFill/>
                          </a:ln>
                          <a:solidFill>
                            <a:schemeClr val="tx1"/>
                          </a:solidFill>
                          <a:effectLst/>
                          <a:latin typeface="Arial" charset="0"/>
                        </a:rPr>
                        <a:t>Concentration</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0.1</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25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0.15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35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0.25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42</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0.5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48</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0.75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46.5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0.8</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47</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1</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46</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1.25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44.5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1.5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2</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42.1</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3</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63</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4</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70.15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72</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6</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65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8</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55</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12</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39</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675">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a:ln>
                            <a:noFill/>
                          </a:ln>
                          <a:solidFill>
                            <a:schemeClr val="tx1"/>
                          </a:solidFill>
                          <a:effectLst/>
                          <a:latin typeface="Arial" charset="0"/>
                        </a:rPr>
                        <a:t>24</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lnSpc>
                          <a:spcPct val="90000"/>
                        </a:lnSpc>
                        <a:spcBef>
                          <a:spcPct val="20000"/>
                        </a:spcBef>
                        <a:buClr>
                          <a:schemeClr val="accent2"/>
                        </a:buClr>
                        <a:buSzPct val="75000"/>
                        <a:buFont typeface="Wingdings" charset="2"/>
                        <a:defRPr sz="2200">
                          <a:solidFill>
                            <a:schemeClr val="tx1"/>
                          </a:solidFill>
                          <a:latin typeface="Arial" charset="0"/>
                        </a:defRPr>
                      </a:lvl1pPr>
                      <a:lvl2pPr marL="455613" algn="l">
                        <a:lnSpc>
                          <a:spcPct val="90000"/>
                        </a:lnSpc>
                        <a:spcBef>
                          <a:spcPct val="20000"/>
                        </a:spcBef>
                        <a:buClr>
                          <a:schemeClr val="accent2"/>
                        </a:buClr>
                        <a:buSzPct val="75000"/>
                        <a:buFont typeface="Wingdings" charset="2"/>
                        <a:defRPr sz="2200">
                          <a:solidFill>
                            <a:schemeClr val="tx1"/>
                          </a:solidFill>
                          <a:latin typeface="Arial" charset="0"/>
                        </a:defRPr>
                      </a:lvl2pPr>
                      <a:lvl3pPr marL="909638" algn="l">
                        <a:lnSpc>
                          <a:spcPct val="90000"/>
                        </a:lnSpc>
                        <a:spcBef>
                          <a:spcPct val="20000"/>
                        </a:spcBef>
                        <a:buClr>
                          <a:schemeClr val="accent2"/>
                        </a:buClr>
                        <a:buSzPct val="75000"/>
                        <a:buFont typeface="Wingdings" charset="2"/>
                        <a:defRPr sz="2000">
                          <a:solidFill>
                            <a:schemeClr val="tx1"/>
                          </a:solidFill>
                          <a:latin typeface="Arial" charset="0"/>
                        </a:defRPr>
                      </a:lvl3pPr>
                      <a:lvl4pPr marL="1260475" algn="l">
                        <a:lnSpc>
                          <a:spcPct val="90000"/>
                        </a:lnSpc>
                        <a:spcBef>
                          <a:spcPct val="20000"/>
                        </a:spcBef>
                        <a:buClr>
                          <a:schemeClr val="accent2"/>
                        </a:buClr>
                        <a:buSzPct val="75000"/>
                        <a:buFont typeface="Wingdings" charset="2"/>
                        <a:defRPr>
                          <a:solidFill>
                            <a:schemeClr val="tx1"/>
                          </a:solidFill>
                          <a:latin typeface="Arial" charset="0"/>
                        </a:defRPr>
                      </a:lvl4pPr>
                      <a:lvl5pPr marL="1601788" algn="l">
                        <a:lnSpc>
                          <a:spcPct val="90000"/>
                        </a:lnSpc>
                        <a:spcBef>
                          <a:spcPct val="20000"/>
                        </a:spcBef>
                        <a:buClr>
                          <a:schemeClr val="accent2"/>
                        </a:buClr>
                        <a:buSzPct val="75000"/>
                        <a:buFont typeface="Wingdings" charset="2"/>
                        <a:defRPr sz="1600">
                          <a:solidFill>
                            <a:schemeClr val="tx1"/>
                          </a:solidFill>
                          <a:latin typeface="Arial" charset="0"/>
                        </a:defRPr>
                      </a:lvl5pPr>
                      <a:lvl6pPr marL="20589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6pPr>
                      <a:lvl7pPr marL="25161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7pPr>
                      <a:lvl8pPr marL="29733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8pPr>
                      <a:lvl9pPr marL="3430588" fontAlgn="base">
                        <a:lnSpc>
                          <a:spcPct val="90000"/>
                        </a:lnSpc>
                        <a:spcBef>
                          <a:spcPct val="20000"/>
                        </a:spcBef>
                        <a:spcAft>
                          <a:spcPct val="0"/>
                        </a:spcAft>
                        <a:buClr>
                          <a:schemeClr val="accent2"/>
                        </a:buClr>
                        <a:buSzPct val="75000"/>
                        <a:buFont typeface="Wingdings" charset="2"/>
                        <a:defRPr sz="1600">
                          <a:solidFill>
                            <a:schemeClr val="tx1"/>
                          </a:solidFill>
                          <a:latin typeface="Arial" charset="0"/>
                        </a:defRPr>
                      </a:lvl9pPr>
                    </a:lstStyle>
                    <a:p>
                      <a:pPr marL="0" marR="0" lvl="0" indent="0" algn="l" defTabSz="914400" rtl="0" eaLnBrk="1" fontAlgn="base" latinLnBrk="0" hangingPunct="1">
                        <a:lnSpc>
                          <a:spcPct val="90000"/>
                        </a:lnSpc>
                        <a:spcBef>
                          <a:spcPct val="20000"/>
                        </a:spcBef>
                        <a:spcAft>
                          <a:spcPct val="0"/>
                        </a:spcAft>
                        <a:buClr>
                          <a:schemeClr val="accent2"/>
                        </a:buClr>
                        <a:buSzPct val="75000"/>
                        <a:buFont typeface="Wingdings" charset="2"/>
                        <a:buNone/>
                        <a:tabLst/>
                      </a:pPr>
                      <a:r>
                        <a:rPr kumimoji="0" lang="en-GB" altLang="en-US" sz="1000" b="0" i="0" u="none" strike="noStrike" cap="none" normalizeH="0" baseline="0" dirty="0">
                          <a:ln>
                            <a:noFill/>
                          </a:ln>
                          <a:solidFill>
                            <a:schemeClr val="tx1"/>
                          </a:solidFill>
                          <a:effectLst/>
                          <a:latin typeface="Arial" charset="0"/>
                        </a:rPr>
                        <a:t>14</a:t>
                      </a:r>
                    </a:p>
                  </a:txBody>
                  <a:tcPr marL="72000" marR="72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83260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152400"/>
            <a:ext cx="8229600" cy="5973763"/>
          </a:xfrm>
        </p:spPr>
        <p:txBody>
          <a:bodyPr/>
          <a:lstStyle/>
          <a:p>
            <a:pPr eaLnBrk="1" hangingPunct="1"/>
            <a:r>
              <a:rPr lang="en-US" altLang="en-US" sz="2400" b="1" dirty="0"/>
              <a:t>The Language</a:t>
            </a:r>
          </a:p>
          <a:p>
            <a:pPr lvl="1" eaLnBrk="1" hangingPunct="1"/>
            <a:r>
              <a:rPr lang="en-US" altLang="en-US" sz="1800" dirty="0"/>
              <a:t>The </a:t>
            </a:r>
            <a:r>
              <a:rPr lang="en-US" altLang="en-US" sz="1800" dirty="0" err="1" smtClean="0"/>
              <a:t>Matlab</a:t>
            </a:r>
            <a:r>
              <a:rPr lang="en-US" altLang="en-US" sz="1800" dirty="0" smtClean="0"/>
              <a:t> language </a:t>
            </a:r>
            <a:r>
              <a:rPr lang="en-US" altLang="en-US" sz="1800" dirty="0"/>
              <a:t>is a high-level matrix/array language with control flow statements, functions, data structures, input/output, and object-oriented </a:t>
            </a:r>
            <a:r>
              <a:rPr lang="en-US" altLang="en-US" sz="1800" dirty="0" smtClean="0"/>
              <a:t>programming features.</a:t>
            </a:r>
          </a:p>
          <a:p>
            <a:pPr marL="457200" lvl="1" indent="0" eaLnBrk="1" hangingPunct="1">
              <a:buNone/>
            </a:pPr>
            <a:endParaRPr lang="en-US" altLang="en-US" sz="1800" dirty="0"/>
          </a:p>
          <a:p>
            <a:pPr eaLnBrk="1" hangingPunct="1"/>
            <a:r>
              <a:rPr lang="en-US" altLang="en-US" sz="2400" b="1" dirty="0"/>
              <a:t>Graphics</a:t>
            </a:r>
          </a:p>
          <a:p>
            <a:pPr lvl="1" eaLnBrk="1" hangingPunct="1"/>
            <a:r>
              <a:rPr lang="en-US" altLang="en-US" sz="1800" dirty="0" err="1" smtClean="0"/>
              <a:t>Matlab</a:t>
            </a:r>
            <a:r>
              <a:rPr lang="en-US" altLang="en-US" sz="1800" dirty="0" smtClean="0"/>
              <a:t> has </a:t>
            </a:r>
            <a:r>
              <a:rPr lang="en-US" altLang="en-US" sz="1800" dirty="0"/>
              <a:t>extensive facilities for displaying vectors and matrices as graphs, </a:t>
            </a:r>
            <a:r>
              <a:rPr lang="en-US" altLang="en-US" sz="1800" dirty="0" smtClean="0"/>
              <a:t>as </a:t>
            </a:r>
            <a:r>
              <a:rPr lang="en-US" altLang="en-US" sz="1800" dirty="0"/>
              <a:t>well as editing and printing these graphs. It also includes functions that allow you to customize the appearance of graphics as well as build complete graphical user interfaces on your </a:t>
            </a:r>
            <a:r>
              <a:rPr lang="en-US" altLang="en-US" sz="1800" dirty="0" err="1" smtClean="0"/>
              <a:t>Matlab</a:t>
            </a:r>
            <a:r>
              <a:rPr lang="en-US" altLang="en-US" sz="1800" dirty="0" smtClean="0"/>
              <a:t> applications.</a:t>
            </a:r>
          </a:p>
          <a:p>
            <a:pPr marL="457200" lvl="1" indent="0" eaLnBrk="1" hangingPunct="1">
              <a:buNone/>
            </a:pPr>
            <a:endParaRPr lang="en-US" altLang="en-US" sz="1800" dirty="0"/>
          </a:p>
          <a:p>
            <a:pPr eaLnBrk="1" hangingPunct="1"/>
            <a:r>
              <a:rPr lang="en-US" altLang="en-US" sz="2400" b="1" dirty="0" smtClean="0"/>
              <a:t>Import</a:t>
            </a:r>
            <a:endParaRPr lang="en-US" altLang="en-US" sz="2400" b="1" dirty="0"/>
          </a:p>
          <a:p>
            <a:pPr lvl="1" eaLnBrk="1" hangingPunct="1"/>
            <a:r>
              <a:rPr lang="en-US" altLang="en-US" sz="1800" dirty="0" err="1" smtClean="0"/>
              <a:t>Matlab</a:t>
            </a:r>
            <a:r>
              <a:rPr lang="en-US" altLang="en-US" sz="1800" dirty="0" smtClean="0"/>
              <a:t> can read and process data from multiple formats, e.g., MS Excel, SQL, text and all types of digital images, including DICOM.</a:t>
            </a:r>
          </a:p>
          <a:p>
            <a:pPr lvl="1" eaLnBrk="1" hangingPunct="1"/>
            <a:r>
              <a:rPr lang="en-US" altLang="en-US" sz="1800" dirty="0" smtClean="0"/>
              <a:t>Sequence data (</a:t>
            </a:r>
            <a:r>
              <a:rPr lang="en-US" altLang="en-US" sz="1800" dirty="0" err="1" smtClean="0"/>
              <a:t>fasta</a:t>
            </a:r>
            <a:r>
              <a:rPr lang="en-US" altLang="en-US" sz="1800" dirty="0" smtClean="0"/>
              <a:t>, </a:t>
            </a:r>
            <a:r>
              <a:rPr lang="en-US" altLang="en-US" sz="1800" dirty="0" err="1" smtClean="0"/>
              <a:t>embl</a:t>
            </a:r>
            <a:r>
              <a:rPr lang="en-US" altLang="en-US" sz="1800" dirty="0" smtClean="0"/>
              <a:t>, </a:t>
            </a:r>
            <a:r>
              <a:rPr lang="en-US" altLang="en-US" sz="1800" dirty="0" err="1" smtClean="0"/>
              <a:t>genbank</a:t>
            </a:r>
            <a:r>
              <a:rPr lang="en-US" altLang="en-US" sz="1800" dirty="0" smtClean="0"/>
              <a:t>, etc.)</a:t>
            </a:r>
          </a:p>
          <a:p>
            <a:pPr lvl="1" eaLnBrk="1" hangingPunct="1"/>
            <a:r>
              <a:rPr lang="en-US" altLang="en-US" sz="1800" dirty="0" smtClean="0"/>
              <a:t>Microarray (</a:t>
            </a:r>
            <a:r>
              <a:rPr lang="en-US" altLang="en-US" sz="1800" dirty="0" err="1" smtClean="0"/>
              <a:t>Affymetrix</a:t>
            </a:r>
            <a:r>
              <a:rPr lang="en-US" altLang="en-US" sz="1800" dirty="0" smtClean="0"/>
              <a:t>, </a:t>
            </a:r>
            <a:r>
              <a:rPr lang="en-US" altLang="en-US" sz="1800" dirty="0" err="1" smtClean="0"/>
              <a:t>GenePix</a:t>
            </a:r>
            <a:r>
              <a:rPr lang="en-US" altLang="en-US" sz="1800" dirty="0" smtClean="0"/>
              <a:t>, GEO, etc.)</a:t>
            </a:r>
            <a:endParaRPr lang="en-US" altLang="en-US" sz="1800" dirty="0"/>
          </a:p>
          <a:p>
            <a:pPr lvl="1" eaLnBrk="1" hangingPunct="1"/>
            <a:r>
              <a:rPr lang="en-US" altLang="en-US" sz="1800" dirty="0" smtClean="0"/>
              <a:t>BLAST Reports, Mass Spec, Phylogenetic Trees, etc.</a:t>
            </a:r>
            <a:endParaRPr lang="en-US" alt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sz="3600" dirty="0" smtClean="0"/>
              <a:t>Statistical data analysis</a:t>
            </a:r>
            <a:endParaRPr lang="en-US" sz="3600" dirty="0"/>
          </a:p>
        </p:txBody>
      </p:sp>
      <p:sp>
        <p:nvSpPr>
          <p:cNvPr id="4" name="Slide Number Placeholder 3"/>
          <p:cNvSpPr>
            <a:spLocks noGrp="1"/>
          </p:cNvSpPr>
          <p:nvPr>
            <p:ph type="sldNum" sz="quarter" idx="10"/>
          </p:nvPr>
        </p:nvSpPr>
        <p:spPr>
          <a:xfrm>
            <a:off x="7042150" y="5601229"/>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charset="0"/>
                <a:ea typeface="Arial" charset="0"/>
                <a:cs typeface="Arial" charset="0"/>
              </a:defRPr>
            </a:lvl1pPr>
            <a:lvl2pPr marL="742950" indent="-285750" eaLnBrk="0" hangingPunct="0">
              <a:defRPr b="1">
                <a:solidFill>
                  <a:schemeClr val="tx1"/>
                </a:solidFill>
                <a:latin typeface="Tahoma" charset="0"/>
                <a:ea typeface="Arial" charset="0"/>
                <a:cs typeface="Arial" charset="0"/>
              </a:defRPr>
            </a:lvl2pPr>
            <a:lvl3pPr marL="1143000" indent="-228600" eaLnBrk="0" hangingPunct="0">
              <a:defRPr b="1">
                <a:solidFill>
                  <a:schemeClr val="tx1"/>
                </a:solidFill>
                <a:latin typeface="Tahoma" charset="0"/>
                <a:ea typeface="Arial" charset="0"/>
                <a:cs typeface="Arial" charset="0"/>
              </a:defRPr>
            </a:lvl3pPr>
            <a:lvl4pPr marL="1600200" indent="-228600" eaLnBrk="0" hangingPunct="0">
              <a:defRPr b="1">
                <a:solidFill>
                  <a:schemeClr val="tx1"/>
                </a:solidFill>
                <a:latin typeface="Tahoma" charset="0"/>
                <a:ea typeface="Arial" charset="0"/>
                <a:cs typeface="Arial" charset="0"/>
              </a:defRPr>
            </a:lvl4pPr>
            <a:lvl5pPr marL="2057400" indent="-228600" eaLnBrk="0" hangingPunct="0">
              <a:defRPr b="1">
                <a:solidFill>
                  <a:schemeClr val="tx1"/>
                </a:solidFill>
                <a:latin typeface="Tahoma" charset="0"/>
                <a:ea typeface="Arial" charset="0"/>
                <a:cs typeface="Arial" charset="0"/>
              </a:defRPr>
            </a:lvl5pPr>
            <a:lvl6pPr marL="2514600" indent="-228600" eaLnBrk="0" fontAlgn="base" hangingPunct="0">
              <a:spcBef>
                <a:spcPct val="0"/>
              </a:spcBef>
              <a:spcAft>
                <a:spcPct val="0"/>
              </a:spcAft>
              <a:defRPr b="1">
                <a:solidFill>
                  <a:schemeClr val="tx1"/>
                </a:solidFill>
                <a:latin typeface="Tahoma" charset="0"/>
                <a:ea typeface="Arial" charset="0"/>
                <a:cs typeface="Arial" charset="0"/>
              </a:defRPr>
            </a:lvl6pPr>
            <a:lvl7pPr marL="2971800" indent="-228600" eaLnBrk="0" fontAlgn="base" hangingPunct="0">
              <a:spcBef>
                <a:spcPct val="0"/>
              </a:spcBef>
              <a:spcAft>
                <a:spcPct val="0"/>
              </a:spcAft>
              <a:defRPr b="1">
                <a:solidFill>
                  <a:schemeClr val="tx1"/>
                </a:solidFill>
                <a:latin typeface="Tahoma" charset="0"/>
                <a:ea typeface="Arial" charset="0"/>
                <a:cs typeface="Arial" charset="0"/>
              </a:defRPr>
            </a:lvl7pPr>
            <a:lvl8pPr marL="3429000" indent="-228600" eaLnBrk="0" fontAlgn="base" hangingPunct="0">
              <a:spcBef>
                <a:spcPct val="0"/>
              </a:spcBef>
              <a:spcAft>
                <a:spcPct val="0"/>
              </a:spcAft>
              <a:defRPr b="1">
                <a:solidFill>
                  <a:schemeClr val="tx1"/>
                </a:solidFill>
                <a:latin typeface="Tahoma" charset="0"/>
                <a:ea typeface="Arial" charset="0"/>
                <a:cs typeface="Arial" charset="0"/>
              </a:defRPr>
            </a:lvl8pPr>
            <a:lvl9pPr marL="3886200" indent="-228600" eaLnBrk="0" fontAlgn="base" hangingPunct="0">
              <a:spcBef>
                <a:spcPct val="0"/>
              </a:spcBef>
              <a:spcAft>
                <a:spcPct val="0"/>
              </a:spcAft>
              <a:defRPr b="1">
                <a:solidFill>
                  <a:schemeClr val="tx1"/>
                </a:solidFill>
                <a:latin typeface="Tahoma" charset="0"/>
                <a:ea typeface="Arial" charset="0"/>
                <a:cs typeface="Arial" charset="0"/>
              </a:defRPr>
            </a:lvl9pPr>
          </a:lstStyle>
          <a:p>
            <a:pPr eaLnBrk="1" hangingPunct="1"/>
            <a:fld id="{14C5B10C-C7D5-4448-B4A8-901A5306C28B}" type="slidenum">
              <a:rPr lang="he-IL" altLang="en-US" b="0"/>
              <a:pPr eaLnBrk="1" hangingPunct="1"/>
              <a:t>40</a:t>
            </a:fld>
            <a:endParaRPr lang="en-US" altLang="en-US" b="0"/>
          </a:p>
        </p:txBody>
      </p:sp>
      <p:sp>
        <p:nvSpPr>
          <p:cNvPr id="5" name="Rectangle 3"/>
          <p:cNvSpPr txBox="1">
            <a:spLocks noChangeArrowheads="1"/>
          </p:cNvSpPr>
          <p:nvPr/>
        </p:nvSpPr>
        <p:spPr bwMode="auto">
          <a:xfrm>
            <a:off x="152400" y="953028"/>
            <a:ext cx="8382000" cy="5523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charset="2"/>
              <a:buNone/>
            </a:pPr>
            <a:endParaRPr lang="en-US" altLang="en-US" sz="2400" dirty="0" smtClean="0"/>
          </a:p>
          <a:p>
            <a:pPr eaLnBrk="1" hangingPunct="1">
              <a:buFont typeface="Wingdings" charset="2"/>
              <a:buNone/>
            </a:pPr>
            <a:endParaRPr lang="en-US" altLang="en-US" sz="2400" dirty="0" smtClean="0"/>
          </a:p>
          <a:p>
            <a:pPr eaLnBrk="1" hangingPunct="1">
              <a:buFont typeface="Wingdings" charset="2"/>
              <a:buNone/>
            </a:pPr>
            <a:endParaRPr lang="en-US" altLang="en-US" sz="2400" dirty="0" smtClean="0"/>
          </a:p>
          <a:p>
            <a:pPr eaLnBrk="1" hangingPunct="1">
              <a:buFont typeface="Wingdings" charset="2"/>
              <a:buNone/>
            </a:pPr>
            <a:endParaRPr lang="en-US" altLang="en-US" sz="2400" dirty="0" smtClean="0"/>
          </a:p>
          <a:p>
            <a:pPr eaLnBrk="1" hangingPunct="1">
              <a:buFont typeface="Wingdings" charset="2"/>
              <a:buNone/>
            </a:pPr>
            <a:endParaRPr lang="en-US" altLang="en-US" sz="2400" dirty="0" smtClean="0"/>
          </a:p>
          <a:p>
            <a:pPr marL="0" indent="0" eaLnBrk="1" hangingPunct="1">
              <a:spcBef>
                <a:spcPts val="0"/>
              </a:spcBef>
              <a:buFont typeface="Wingdings" charset="2"/>
              <a:buNone/>
            </a:pPr>
            <a:endParaRPr lang="en-US" altLang="en-US" sz="2400" dirty="0" smtClean="0"/>
          </a:p>
          <a:p>
            <a:pPr marL="0" indent="0" eaLnBrk="1" hangingPunct="1">
              <a:spcBef>
                <a:spcPts val="0"/>
              </a:spcBef>
              <a:buFont typeface="Wingdings" charset="2"/>
              <a:buNone/>
            </a:pPr>
            <a:r>
              <a:rPr lang="en-US" altLang="en-US" sz="2400" dirty="0" smtClean="0"/>
              <a:t>(Almost) Everything you’re used to doing with your favorite statistics software </a:t>
            </a:r>
            <a:r>
              <a:rPr lang="en-US" altLang="en-US" sz="2400" dirty="0" smtClean="0"/>
              <a:t>(SPSS, etc</a:t>
            </a:r>
            <a:r>
              <a:rPr lang="en-US" altLang="en-US" sz="2400" dirty="0" smtClean="0"/>
              <a:t>.) is possible to do under the </a:t>
            </a:r>
            <a:r>
              <a:rPr lang="en-US" altLang="en-US" sz="2400" dirty="0" err="1" smtClean="0"/>
              <a:t>Matlab’s</a:t>
            </a:r>
            <a:r>
              <a:rPr lang="en-US" altLang="en-US" sz="2400" dirty="0" smtClean="0"/>
              <a:t> rooftop</a:t>
            </a:r>
            <a:r>
              <a:rPr lang="en-US" altLang="en-US" sz="2400" dirty="0" smtClean="0">
                <a:solidFill>
                  <a:srgbClr val="FF0000"/>
                </a:solidFill>
              </a:rPr>
              <a:t>*</a:t>
            </a:r>
          </a:p>
          <a:p>
            <a:pPr eaLnBrk="1" hangingPunct="1">
              <a:buFont typeface="Wingdings" charset="2"/>
              <a:buNone/>
            </a:pPr>
            <a:endParaRPr lang="en-US" altLang="en-US" sz="2400" dirty="0" smtClean="0">
              <a:solidFill>
                <a:schemeClr val="hlink"/>
              </a:solidFill>
            </a:endParaRPr>
          </a:p>
          <a:p>
            <a:pPr marL="0" indent="0" eaLnBrk="1" hangingPunct="1">
              <a:spcBef>
                <a:spcPts val="0"/>
              </a:spcBef>
              <a:buFont typeface="Wingdings" charset="2"/>
              <a:buNone/>
            </a:pPr>
            <a:r>
              <a:rPr lang="en-US" altLang="en-US" sz="1800" dirty="0" smtClean="0">
                <a:solidFill>
                  <a:srgbClr val="FF0000"/>
                </a:solidFill>
              </a:rPr>
              <a:t>* you’ll might have to work a bit harder to code the specific tests you’ve got ready in </a:t>
            </a:r>
            <a:r>
              <a:rPr lang="en-US" altLang="en-US" sz="1800" dirty="0" err="1" smtClean="0">
                <a:solidFill>
                  <a:srgbClr val="FF0000"/>
                </a:solidFill>
              </a:rPr>
              <a:t>spss</a:t>
            </a:r>
            <a:r>
              <a:rPr lang="en-US" altLang="en-US" sz="1800" dirty="0" smtClean="0">
                <a:solidFill>
                  <a:srgbClr val="FF0000"/>
                </a:solidFill>
              </a:rPr>
              <a:t> – you can always look for other people’s code in </a:t>
            </a:r>
            <a:r>
              <a:rPr lang="en-US" altLang="en-US" sz="1800" dirty="0" err="1" smtClean="0">
                <a:solidFill>
                  <a:srgbClr val="FF0000"/>
                </a:solidFill>
              </a:rPr>
              <a:t>Mathworks</a:t>
            </a:r>
            <a:r>
              <a:rPr lang="en-US" altLang="en-US" sz="1800" dirty="0" smtClean="0">
                <a:solidFill>
                  <a:srgbClr val="FF0000"/>
                </a:solidFill>
              </a:rPr>
              <a:t> website</a:t>
            </a:r>
            <a:endParaRPr lang="en-US" altLang="en-US" sz="1800" dirty="0">
              <a:solidFill>
                <a:srgbClr val="FF0000"/>
              </a:solidFill>
            </a:endParaRPr>
          </a:p>
        </p:txBody>
      </p:sp>
      <p:sp>
        <p:nvSpPr>
          <p:cNvPr id="6" name="Rectangle 4"/>
          <p:cNvSpPr>
            <a:spLocks noChangeArrowheads="1"/>
          </p:cNvSpPr>
          <p:nvPr/>
        </p:nvSpPr>
        <p:spPr bwMode="auto">
          <a:xfrm>
            <a:off x="609600" y="953029"/>
            <a:ext cx="3429000" cy="1981200"/>
          </a:xfrm>
          <a:prstGeom prst="rect">
            <a:avLst/>
          </a:prstGeom>
          <a:solidFill>
            <a:srgbClr val="CCFFCC"/>
          </a:solidFill>
          <a:ln w="9525">
            <a:solidFill>
              <a:schemeClr val="tx1"/>
            </a:solidFill>
            <a:miter lim="800000"/>
            <a:headEnd/>
            <a:tailEnd/>
          </a:ln>
        </p:spPr>
        <p:txBody>
          <a:bodyPr wrap="none" anchor="ctr"/>
          <a:lstStyle>
            <a:lvl1pPr eaLnBrk="0" hangingPunct="0">
              <a:defRPr b="1">
                <a:solidFill>
                  <a:schemeClr val="tx1"/>
                </a:solidFill>
                <a:latin typeface="Tahoma" charset="0"/>
                <a:ea typeface="Arial" charset="0"/>
                <a:cs typeface="Arial" charset="0"/>
              </a:defRPr>
            </a:lvl1pPr>
            <a:lvl2pPr marL="742950" indent="-285750" eaLnBrk="0" hangingPunct="0">
              <a:defRPr b="1">
                <a:solidFill>
                  <a:schemeClr val="tx1"/>
                </a:solidFill>
                <a:latin typeface="Tahoma" charset="0"/>
                <a:ea typeface="Arial" charset="0"/>
                <a:cs typeface="Arial" charset="0"/>
              </a:defRPr>
            </a:lvl2pPr>
            <a:lvl3pPr marL="1143000" indent="-228600" eaLnBrk="0" hangingPunct="0">
              <a:defRPr b="1">
                <a:solidFill>
                  <a:schemeClr val="tx1"/>
                </a:solidFill>
                <a:latin typeface="Tahoma" charset="0"/>
                <a:ea typeface="Arial" charset="0"/>
                <a:cs typeface="Arial" charset="0"/>
              </a:defRPr>
            </a:lvl3pPr>
            <a:lvl4pPr marL="1600200" indent="-228600" eaLnBrk="0" hangingPunct="0">
              <a:defRPr b="1">
                <a:solidFill>
                  <a:schemeClr val="tx1"/>
                </a:solidFill>
                <a:latin typeface="Tahoma" charset="0"/>
                <a:ea typeface="Arial" charset="0"/>
                <a:cs typeface="Arial" charset="0"/>
              </a:defRPr>
            </a:lvl4pPr>
            <a:lvl5pPr marL="2057400" indent="-228600" eaLnBrk="0" hangingPunct="0">
              <a:defRPr b="1">
                <a:solidFill>
                  <a:schemeClr val="tx1"/>
                </a:solidFill>
                <a:latin typeface="Tahoma" charset="0"/>
                <a:ea typeface="Arial" charset="0"/>
                <a:cs typeface="Arial" charset="0"/>
              </a:defRPr>
            </a:lvl5pPr>
            <a:lvl6pPr marL="2514600" indent="-228600" eaLnBrk="0" fontAlgn="base" hangingPunct="0">
              <a:spcBef>
                <a:spcPct val="0"/>
              </a:spcBef>
              <a:spcAft>
                <a:spcPct val="0"/>
              </a:spcAft>
              <a:defRPr b="1">
                <a:solidFill>
                  <a:schemeClr val="tx1"/>
                </a:solidFill>
                <a:latin typeface="Tahoma" charset="0"/>
                <a:ea typeface="Arial" charset="0"/>
                <a:cs typeface="Arial" charset="0"/>
              </a:defRPr>
            </a:lvl6pPr>
            <a:lvl7pPr marL="2971800" indent="-228600" eaLnBrk="0" fontAlgn="base" hangingPunct="0">
              <a:spcBef>
                <a:spcPct val="0"/>
              </a:spcBef>
              <a:spcAft>
                <a:spcPct val="0"/>
              </a:spcAft>
              <a:defRPr b="1">
                <a:solidFill>
                  <a:schemeClr val="tx1"/>
                </a:solidFill>
                <a:latin typeface="Tahoma" charset="0"/>
                <a:ea typeface="Arial" charset="0"/>
                <a:cs typeface="Arial" charset="0"/>
              </a:defRPr>
            </a:lvl7pPr>
            <a:lvl8pPr marL="3429000" indent="-228600" eaLnBrk="0" fontAlgn="base" hangingPunct="0">
              <a:spcBef>
                <a:spcPct val="0"/>
              </a:spcBef>
              <a:spcAft>
                <a:spcPct val="0"/>
              </a:spcAft>
              <a:defRPr b="1">
                <a:solidFill>
                  <a:schemeClr val="tx1"/>
                </a:solidFill>
                <a:latin typeface="Tahoma" charset="0"/>
                <a:ea typeface="Arial" charset="0"/>
                <a:cs typeface="Arial" charset="0"/>
              </a:defRPr>
            </a:lvl8pPr>
            <a:lvl9pPr marL="3886200" indent="-228600" eaLnBrk="0" fontAlgn="base" hangingPunct="0">
              <a:spcBef>
                <a:spcPct val="0"/>
              </a:spcBef>
              <a:spcAft>
                <a:spcPct val="0"/>
              </a:spcAft>
              <a:defRPr b="1">
                <a:solidFill>
                  <a:schemeClr val="tx1"/>
                </a:solidFill>
                <a:latin typeface="Tahoma" charset="0"/>
                <a:ea typeface="Arial" charset="0"/>
                <a:cs typeface="Arial" charset="0"/>
              </a:defRPr>
            </a:lvl9pPr>
          </a:lstStyle>
          <a:p>
            <a:pPr algn="ctr" eaLnBrk="1" hangingPunct="1"/>
            <a:r>
              <a:rPr lang="en-US" altLang="en-US" dirty="0">
                <a:solidFill>
                  <a:srgbClr val="FF0000"/>
                </a:solidFill>
              </a:rPr>
              <a:t>Exploratory data analysis</a:t>
            </a:r>
          </a:p>
        </p:txBody>
      </p:sp>
      <p:sp>
        <p:nvSpPr>
          <p:cNvPr id="7" name="Rectangle 5"/>
          <p:cNvSpPr>
            <a:spLocks noChangeArrowheads="1"/>
          </p:cNvSpPr>
          <p:nvPr/>
        </p:nvSpPr>
        <p:spPr bwMode="auto">
          <a:xfrm>
            <a:off x="4953000" y="953029"/>
            <a:ext cx="3429000" cy="1981200"/>
          </a:xfrm>
          <a:prstGeom prst="rect">
            <a:avLst/>
          </a:prstGeom>
          <a:solidFill>
            <a:srgbClr val="FFCC99"/>
          </a:solidFill>
          <a:ln w="9525">
            <a:solidFill>
              <a:schemeClr val="tx1"/>
            </a:solidFill>
            <a:miter lim="800000"/>
            <a:headEnd/>
            <a:tailEnd/>
          </a:ln>
        </p:spPr>
        <p:txBody>
          <a:bodyPr wrap="none" anchor="ctr"/>
          <a:lstStyle>
            <a:lvl1pPr eaLnBrk="0" hangingPunct="0">
              <a:defRPr b="1">
                <a:solidFill>
                  <a:schemeClr val="tx1"/>
                </a:solidFill>
                <a:latin typeface="Tahoma" charset="0"/>
                <a:ea typeface="Arial" charset="0"/>
                <a:cs typeface="Arial" charset="0"/>
              </a:defRPr>
            </a:lvl1pPr>
            <a:lvl2pPr marL="742950" indent="-285750" eaLnBrk="0" hangingPunct="0">
              <a:defRPr b="1">
                <a:solidFill>
                  <a:schemeClr val="tx1"/>
                </a:solidFill>
                <a:latin typeface="Tahoma" charset="0"/>
                <a:ea typeface="Arial" charset="0"/>
                <a:cs typeface="Arial" charset="0"/>
              </a:defRPr>
            </a:lvl2pPr>
            <a:lvl3pPr marL="1143000" indent="-228600" eaLnBrk="0" hangingPunct="0">
              <a:defRPr b="1">
                <a:solidFill>
                  <a:schemeClr val="tx1"/>
                </a:solidFill>
                <a:latin typeface="Tahoma" charset="0"/>
                <a:ea typeface="Arial" charset="0"/>
                <a:cs typeface="Arial" charset="0"/>
              </a:defRPr>
            </a:lvl3pPr>
            <a:lvl4pPr marL="1600200" indent="-228600" eaLnBrk="0" hangingPunct="0">
              <a:defRPr b="1">
                <a:solidFill>
                  <a:schemeClr val="tx1"/>
                </a:solidFill>
                <a:latin typeface="Tahoma" charset="0"/>
                <a:ea typeface="Arial" charset="0"/>
                <a:cs typeface="Arial" charset="0"/>
              </a:defRPr>
            </a:lvl4pPr>
            <a:lvl5pPr marL="2057400" indent="-228600" eaLnBrk="0" hangingPunct="0">
              <a:defRPr b="1">
                <a:solidFill>
                  <a:schemeClr val="tx1"/>
                </a:solidFill>
                <a:latin typeface="Tahoma" charset="0"/>
                <a:ea typeface="Arial" charset="0"/>
                <a:cs typeface="Arial" charset="0"/>
              </a:defRPr>
            </a:lvl5pPr>
            <a:lvl6pPr marL="2514600" indent="-228600" eaLnBrk="0" fontAlgn="base" hangingPunct="0">
              <a:spcBef>
                <a:spcPct val="0"/>
              </a:spcBef>
              <a:spcAft>
                <a:spcPct val="0"/>
              </a:spcAft>
              <a:defRPr b="1">
                <a:solidFill>
                  <a:schemeClr val="tx1"/>
                </a:solidFill>
                <a:latin typeface="Tahoma" charset="0"/>
                <a:ea typeface="Arial" charset="0"/>
                <a:cs typeface="Arial" charset="0"/>
              </a:defRPr>
            </a:lvl6pPr>
            <a:lvl7pPr marL="2971800" indent="-228600" eaLnBrk="0" fontAlgn="base" hangingPunct="0">
              <a:spcBef>
                <a:spcPct val="0"/>
              </a:spcBef>
              <a:spcAft>
                <a:spcPct val="0"/>
              </a:spcAft>
              <a:defRPr b="1">
                <a:solidFill>
                  <a:schemeClr val="tx1"/>
                </a:solidFill>
                <a:latin typeface="Tahoma" charset="0"/>
                <a:ea typeface="Arial" charset="0"/>
                <a:cs typeface="Arial" charset="0"/>
              </a:defRPr>
            </a:lvl7pPr>
            <a:lvl8pPr marL="3429000" indent="-228600" eaLnBrk="0" fontAlgn="base" hangingPunct="0">
              <a:spcBef>
                <a:spcPct val="0"/>
              </a:spcBef>
              <a:spcAft>
                <a:spcPct val="0"/>
              </a:spcAft>
              <a:defRPr b="1">
                <a:solidFill>
                  <a:schemeClr val="tx1"/>
                </a:solidFill>
                <a:latin typeface="Tahoma" charset="0"/>
                <a:ea typeface="Arial" charset="0"/>
                <a:cs typeface="Arial" charset="0"/>
              </a:defRPr>
            </a:lvl8pPr>
            <a:lvl9pPr marL="3886200" indent="-228600" eaLnBrk="0" fontAlgn="base" hangingPunct="0">
              <a:spcBef>
                <a:spcPct val="0"/>
              </a:spcBef>
              <a:spcAft>
                <a:spcPct val="0"/>
              </a:spcAft>
              <a:defRPr b="1">
                <a:solidFill>
                  <a:schemeClr val="tx1"/>
                </a:solidFill>
                <a:latin typeface="Tahoma" charset="0"/>
                <a:ea typeface="Arial" charset="0"/>
                <a:cs typeface="Arial" charset="0"/>
              </a:defRPr>
            </a:lvl9pPr>
          </a:lstStyle>
          <a:p>
            <a:pPr algn="ctr" eaLnBrk="1" hangingPunct="1"/>
            <a:r>
              <a:rPr lang="en-US" altLang="en-US" dirty="0">
                <a:solidFill>
                  <a:srgbClr val="FF0000"/>
                </a:solidFill>
              </a:rPr>
              <a:t>Hypothesis testing</a:t>
            </a:r>
          </a:p>
        </p:txBody>
      </p:sp>
      <p:sp>
        <p:nvSpPr>
          <p:cNvPr id="8" name="Line 6"/>
          <p:cNvSpPr>
            <a:spLocks noChangeShapeType="1"/>
          </p:cNvSpPr>
          <p:nvPr/>
        </p:nvSpPr>
        <p:spPr bwMode="auto">
          <a:xfrm>
            <a:off x="4038600" y="1943629"/>
            <a:ext cx="914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9259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dirty="0" smtClean="0"/>
              <a:t>Random number generators</a:t>
            </a:r>
            <a:endParaRPr lang="en-US" sz="3600" dirty="0"/>
          </a:p>
        </p:txBody>
      </p:sp>
      <p:sp>
        <p:nvSpPr>
          <p:cNvPr id="4" name="Rectangle 3"/>
          <p:cNvSpPr/>
          <p:nvPr/>
        </p:nvSpPr>
        <p:spPr>
          <a:xfrm>
            <a:off x="1219200" y="1219200"/>
            <a:ext cx="7620000" cy="3582519"/>
          </a:xfrm>
          <a:prstGeom prst="rect">
            <a:avLst/>
          </a:prstGeom>
        </p:spPr>
        <p:txBody>
          <a:bodyPr wrap="square">
            <a:spAutoFit/>
          </a:bodyPr>
          <a:lstStyle/>
          <a:p>
            <a:pPr eaLnBrk="1" hangingPunct="1">
              <a:lnSpc>
                <a:spcPct val="90000"/>
              </a:lnSpc>
            </a:pPr>
            <a:r>
              <a:rPr lang="en-US" altLang="en-US" sz="2400" b="1" dirty="0" smtClean="0"/>
              <a:t>&gt;&gt;rand(n</a:t>
            </a:r>
            <a:r>
              <a:rPr lang="en-US" altLang="en-US" sz="2400" b="1" dirty="0"/>
              <a:t>)</a:t>
            </a:r>
            <a:r>
              <a:rPr lang="en-US" altLang="en-US" sz="2400" dirty="0"/>
              <a:t> </a:t>
            </a:r>
            <a:endParaRPr lang="en-US" altLang="en-US" sz="2400" dirty="0" smtClean="0"/>
          </a:p>
          <a:p>
            <a:pPr eaLnBrk="1" hangingPunct="1">
              <a:lnSpc>
                <a:spcPct val="90000"/>
              </a:lnSpc>
            </a:pPr>
            <a:r>
              <a:rPr lang="en-US" altLang="en-US" sz="2400" dirty="0" smtClean="0"/>
              <a:t> % n </a:t>
            </a:r>
            <a:r>
              <a:rPr lang="en-US" altLang="en-US" sz="2400" dirty="0"/>
              <a:t>uniformly distributed numbers between [0,1]</a:t>
            </a:r>
          </a:p>
          <a:p>
            <a:pPr eaLnBrk="1" hangingPunct="1">
              <a:lnSpc>
                <a:spcPct val="90000"/>
              </a:lnSpc>
              <a:buFont typeface="Wingdings" charset="2"/>
              <a:buNone/>
            </a:pPr>
            <a:r>
              <a:rPr lang="en-US" altLang="en-US" sz="2400" dirty="0"/>
              <a:t> </a:t>
            </a:r>
            <a:r>
              <a:rPr lang="en-US" altLang="en-US" sz="2400" dirty="0" smtClean="0"/>
              <a:t>% Multiply </a:t>
            </a:r>
            <a:r>
              <a:rPr lang="en-US" altLang="en-US" sz="2400" dirty="0"/>
              <a:t>and shift to get any range you need</a:t>
            </a:r>
          </a:p>
          <a:p>
            <a:pPr eaLnBrk="1" hangingPunct="1">
              <a:lnSpc>
                <a:spcPct val="90000"/>
              </a:lnSpc>
              <a:buFont typeface="Wingdings" charset="2"/>
              <a:buNone/>
            </a:pPr>
            <a:endParaRPr lang="en-US" altLang="en-US" dirty="0">
              <a:solidFill>
                <a:schemeClr val="folHlink"/>
              </a:solidFill>
            </a:endParaRPr>
          </a:p>
          <a:p>
            <a:pPr eaLnBrk="1" hangingPunct="1">
              <a:lnSpc>
                <a:spcPct val="90000"/>
              </a:lnSpc>
            </a:pPr>
            <a:r>
              <a:rPr lang="en-US" altLang="en-US" sz="2400" b="1" dirty="0" smtClean="0"/>
              <a:t>&gt;&gt;</a:t>
            </a:r>
            <a:r>
              <a:rPr lang="en-US" altLang="en-US" sz="2400" b="1" dirty="0" err="1" smtClean="0"/>
              <a:t>randn</a:t>
            </a:r>
            <a:r>
              <a:rPr lang="en-US" altLang="en-US" sz="2400" b="1" dirty="0" smtClean="0"/>
              <a:t>(n</a:t>
            </a:r>
            <a:r>
              <a:rPr lang="en-US" altLang="en-US" sz="2400" b="1" dirty="0"/>
              <a:t>)</a:t>
            </a:r>
            <a:r>
              <a:rPr lang="en-US" altLang="en-US" sz="2400" dirty="0"/>
              <a:t> </a:t>
            </a:r>
          </a:p>
          <a:p>
            <a:pPr eaLnBrk="1" hangingPunct="1">
              <a:lnSpc>
                <a:spcPct val="90000"/>
              </a:lnSpc>
            </a:pPr>
            <a:r>
              <a:rPr lang="en-US" altLang="en-US" sz="2400" dirty="0" smtClean="0"/>
              <a:t>% Normally </a:t>
            </a:r>
            <a:r>
              <a:rPr lang="en-US" altLang="en-US" sz="2400" dirty="0"/>
              <a:t>distributed random numbers </a:t>
            </a:r>
          </a:p>
          <a:p>
            <a:pPr eaLnBrk="1" hangingPunct="1">
              <a:lnSpc>
                <a:spcPct val="90000"/>
              </a:lnSpc>
            </a:pPr>
            <a:r>
              <a:rPr lang="en-US" altLang="en-US" sz="2400" dirty="0" smtClean="0"/>
              <a:t>% mean </a:t>
            </a:r>
            <a:r>
              <a:rPr lang="en-US" altLang="en-US" sz="2400" dirty="0"/>
              <a:t>= 0, STD = </a:t>
            </a:r>
            <a:r>
              <a:rPr lang="en-US" altLang="en-US" sz="2400" dirty="0" smtClean="0"/>
              <a:t>1</a:t>
            </a:r>
          </a:p>
          <a:p>
            <a:pPr eaLnBrk="1" hangingPunct="1">
              <a:lnSpc>
                <a:spcPct val="90000"/>
              </a:lnSpc>
            </a:pPr>
            <a:endParaRPr lang="en-US" altLang="en-US" dirty="0" smtClean="0"/>
          </a:p>
          <a:p>
            <a:pPr eaLnBrk="1" hangingPunct="1">
              <a:lnSpc>
                <a:spcPct val="90000"/>
              </a:lnSpc>
            </a:pPr>
            <a:r>
              <a:rPr lang="en-US" altLang="en-US" sz="2400" dirty="0" smtClean="0"/>
              <a:t>Example: Mean </a:t>
            </a:r>
            <a:r>
              <a:rPr lang="en-US" altLang="en-US" sz="2400" dirty="0"/>
              <a:t>= 0.6, Variance = 0.1:</a:t>
            </a:r>
          </a:p>
          <a:p>
            <a:pPr eaLnBrk="1" hangingPunct="1">
              <a:lnSpc>
                <a:spcPct val="90000"/>
              </a:lnSpc>
              <a:buFont typeface="Wingdings" charset="2"/>
              <a:buNone/>
            </a:pPr>
            <a:r>
              <a:rPr lang="en-US" altLang="en-US" sz="2400" b="1" dirty="0" smtClean="0"/>
              <a:t>&gt;&gt;n=10;</a:t>
            </a:r>
          </a:p>
          <a:p>
            <a:pPr eaLnBrk="1" hangingPunct="1">
              <a:lnSpc>
                <a:spcPct val="90000"/>
              </a:lnSpc>
              <a:buFont typeface="Wingdings" charset="2"/>
              <a:buNone/>
            </a:pPr>
            <a:r>
              <a:rPr lang="en-US" altLang="en-US" sz="2400" b="1" dirty="0" smtClean="0"/>
              <a:t>&gt;&gt;x </a:t>
            </a:r>
            <a:r>
              <a:rPr lang="en-US" altLang="en-US" sz="2400" b="1" dirty="0"/>
              <a:t>= .6 + </a:t>
            </a:r>
            <a:r>
              <a:rPr lang="en-US" altLang="en-US" sz="2400" b="1" dirty="0" err="1"/>
              <a:t>sqrt</a:t>
            </a:r>
            <a:r>
              <a:rPr lang="en-US" altLang="en-US" sz="2400" b="1" dirty="0"/>
              <a:t>(0.1) * </a:t>
            </a:r>
            <a:r>
              <a:rPr lang="en-US" altLang="en-US" sz="2400" b="1" dirty="0" err="1" smtClean="0"/>
              <a:t>randn</a:t>
            </a:r>
            <a:r>
              <a:rPr lang="en-US" altLang="en-US" sz="2400" b="1" dirty="0" smtClean="0"/>
              <a:t>(n,1);</a:t>
            </a:r>
            <a:endParaRPr lang="en-US" sz="2400" b="1" dirty="0"/>
          </a:p>
        </p:txBody>
      </p:sp>
    </p:spTree>
    <p:extLst>
      <p:ext uri="{BB962C8B-B14F-4D97-AF65-F5344CB8AC3E}">
        <p14:creationId xmlns:p14="http://schemas.microsoft.com/office/powerpoint/2010/main" val="1604709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smtClean="0"/>
              <a:t>Histograms 1D</a:t>
            </a:r>
            <a:endParaRPr lang="en-US" sz="3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5" name="Rectangle 4"/>
          <p:cNvSpPr>
            <a:spLocks noChangeArrowheads="1"/>
          </p:cNvSpPr>
          <p:nvPr/>
        </p:nvSpPr>
        <p:spPr bwMode="auto">
          <a:xfrm>
            <a:off x="457200" y="2057400"/>
            <a:ext cx="3429000" cy="28194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defRPr/>
            </a:pPr>
            <a:r>
              <a:rPr lang="pt-BR" b="0" dirty="0" smtClean="0">
                <a:latin typeface="+mn-lt"/>
                <a:ea typeface="+mn-ea"/>
              </a:rPr>
              <a:t>&gt;&gt;</a:t>
            </a:r>
            <a:r>
              <a:rPr lang="pt-BR" b="0" dirty="0" err="1" smtClean="0">
                <a:latin typeface="+mn-lt"/>
                <a:ea typeface="+mn-ea"/>
              </a:rPr>
              <a:t>X</a:t>
            </a:r>
            <a:r>
              <a:rPr lang="pt-BR" b="0" dirty="0" smtClean="0">
                <a:latin typeface="+mn-lt"/>
                <a:ea typeface="+mn-ea"/>
              </a:rPr>
              <a:t> </a:t>
            </a:r>
            <a:r>
              <a:rPr lang="pt-BR" b="0" dirty="0">
                <a:latin typeface="+mn-lt"/>
                <a:ea typeface="+mn-ea"/>
              </a:rPr>
              <a:t>= randn(1,1000);</a:t>
            </a:r>
          </a:p>
          <a:p>
            <a:pPr marL="342900" indent="-342900">
              <a:spcBef>
                <a:spcPct val="20000"/>
              </a:spcBef>
              <a:buClr>
                <a:schemeClr val="folHlink"/>
              </a:buClr>
              <a:buSzPct val="60000"/>
              <a:buFont typeface="Wingdings" pitchFamily="2" charset="2"/>
              <a:buNone/>
              <a:defRPr/>
            </a:pPr>
            <a:r>
              <a:rPr lang="pt-BR" b="0" dirty="0" smtClean="0">
                <a:latin typeface="+mn-lt"/>
                <a:ea typeface="+mn-ea"/>
              </a:rPr>
              <a:t>&gt;&gt;[</a:t>
            </a:r>
            <a:r>
              <a:rPr lang="pt-BR" b="0" dirty="0">
                <a:latin typeface="+mn-lt"/>
                <a:ea typeface="+mn-ea"/>
              </a:rPr>
              <a:t>C, N] = hist(X, 50);</a:t>
            </a:r>
          </a:p>
          <a:p>
            <a:pPr marL="342900" indent="-342900">
              <a:spcBef>
                <a:spcPct val="20000"/>
              </a:spcBef>
              <a:buClr>
                <a:schemeClr val="folHlink"/>
              </a:buClr>
              <a:buSzPct val="60000"/>
              <a:buFont typeface="Wingdings" pitchFamily="2" charset="2"/>
              <a:buNone/>
              <a:defRPr/>
            </a:pPr>
            <a:r>
              <a:rPr lang="pt-BR" b="0" dirty="0" smtClean="0">
                <a:latin typeface="+mn-lt"/>
                <a:ea typeface="+mn-ea"/>
              </a:rPr>
              <a:t>&gt;&gt;bar(N,C/sum(C</a:t>
            </a:r>
            <a:r>
              <a:rPr lang="pt-BR" b="0" dirty="0">
                <a:latin typeface="+mn-lt"/>
                <a:ea typeface="+mn-ea"/>
              </a:rPr>
              <a:t>))</a:t>
            </a:r>
          </a:p>
          <a:p>
            <a:pPr marL="342900" indent="-342900">
              <a:spcBef>
                <a:spcPct val="20000"/>
              </a:spcBef>
              <a:buClr>
                <a:schemeClr val="folHlink"/>
              </a:buClr>
              <a:buSzPct val="60000"/>
              <a:buFont typeface="Wingdings" pitchFamily="2" charset="2"/>
              <a:buNone/>
              <a:defRPr/>
            </a:pPr>
            <a:r>
              <a:rPr lang="pt-BR" b="0" i="1" dirty="0" smtClean="0">
                <a:solidFill>
                  <a:schemeClr val="tx2">
                    <a:lumMod val="75000"/>
                  </a:schemeClr>
                </a:solidFill>
                <a:latin typeface="+mn-lt"/>
                <a:ea typeface="+mn-ea"/>
              </a:rPr>
              <a:t>% N </a:t>
            </a:r>
            <a:r>
              <a:rPr lang="pt-BR" b="0" i="1" dirty="0">
                <a:solidFill>
                  <a:schemeClr val="tx2">
                    <a:lumMod val="75000"/>
                  </a:schemeClr>
                </a:solidFill>
                <a:latin typeface="+mn-lt"/>
                <a:ea typeface="+mn-ea"/>
              </a:rPr>
              <a:t>= location of bins, </a:t>
            </a:r>
          </a:p>
          <a:p>
            <a:pPr marL="342900" indent="-342900">
              <a:spcBef>
                <a:spcPct val="20000"/>
              </a:spcBef>
              <a:buClr>
                <a:schemeClr val="folHlink"/>
              </a:buClr>
              <a:buSzPct val="60000"/>
              <a:buFont typeface="Wingdings" pitchFamily="2" charset="2"/>
              <a:buNone/>
              <a:defRPr/>
            </a:pPr>
            <a:r>
              <a:rPr lang="pt-BR" b="0" i="1" dirty="0" smtClean="0">
                <a:solidFill>
                  <a:schemeClr val="tx2">
                    <a:lumMod val="75000"/>
                  </a:schemeClr>
                </a:solidFill>
                <a:latin typeface="+mn-lt"/>
                <a:ea typeface="+mn-ea"/>
              </a:rPr>
              <a:t>% C </a:t>
            </a:r>
            <a:r>
              <a:rPr lang="pt-BR" b="0" i="1" dirty="0">
                <a:solidFill>
                  <a:schemeClr val="tx2">
                    <a:lumMod val="75000"/>
                  </a:schemeClr>
                </a:solidFill>
                <a:latin typeface="+mn-lt"/>
                <a:ea typeface="+mn-ea"/>
              </a:rPr>
              <a:t>= counts in </a:t>
            </a:r>
            <a:r>
              <a:rPr lang="pt-BR" b="0" i="1" dirty="0" err="1" smtClean="0">
                <a:solidFill>
                  <a:schemeClr val="tx2">
                    <a:lumMod val="75000"/>
                  </a:schemeClr>
                </a:solidFill>
                <a:latin typeface="+mn-lt"/>
                <a:ea typeface="+mn-ea"/>
              </a:rPr>
              <a:t>each</a:t>
            </a:r>
            <a:r>
              <a:rPr lang="pt-BR" b="0" i="1" dirty="0" smtClean="0">
                <a:solidFill>
                  <a:schemeClr val="tx2">
                    <a:lumMod val="75000"/>
                  </a:schemeClr>
                </a:solidFill>
                <a:latin typeface="+mn-lt"/>
                <a:ea typeface="+mn-ea"/>
              </a:rPr>
              <a:t> </a:t>
            </a:r>
            <a:r>
              <a:rPr lang="pt-BR" b="0" i="1" dirty="0" err="1" smtClean="0">
                <a:solidFill>
                  <a:schemeClr val="tx2">
                    <a:lumMod val="75000"/>
                  </a:schemeClr>
                </a:solidFill>
                <a:latin typeface="+mn-lt"/>
                <a:ea typeface="+mn-ea"/>
              </a:rPr>
              <a:t>location</a:t>
            </a:r>
            <a:endParaRPr lang="pt-BR" b="0" i="1" dirty="0">
              <a:solidFill>
                <a:schemeClr val="tx2">
                  <a:lumMod val="75000"/>
                </a:schemeClr>
              </a:solidFill>
              <a:latin typeface="+mn-lt"/>
              <a:ea typeface="+mn-ea"/>
            </a:endParaRPr>
          </a:p>
          <a:p>
            <a:pPr marL="342900" indent="-342900">
              <a:spcBef>
                <a:spcPct val="20000"/>
              </a:spcBef>
              <a:buClr>
                <a:schemeClr val="folHlink"/>
              </a:buClr>
              <a:buSzPct val="60000"/>
              <a:buFont typeface="Wingdings" pitchFamily="2" charset="2"/>
              <a:buNone/>
              <a:defRPr/>
            </a:pPr>
            <a:endParaRPr lang="pt-BR" b="0" dirty="0">
              <a:latin typeface="+mn-lt"/>
              <a:ea typeface="+mn-ea"/>
            </a:endParaRPr>
          </a:p>
          <a:p>
            <a:pPr marL="342900" indent="-342900">
              <a:spcBef>
                <a:spcPct val="20000"/>
              </a:spcBef>
              <a:buClr>
                <a:schemeClr val="folHlink"/>
              </a:buClr>
              <a:buSzPct val="60000"/>
              <a:buFont typeface="Wingdings" pitchFamily="2" charset="2"/>
              <a:buNone/>
              <a:defRPr/>
            </a:pPr>
            <a:r>
              <a:rPr lang="pt-BR" b="0" dirty="0" smtClean="0">
                <a:latin typeface="+mn-lt"/>
                <a:ea typeface="+mn-ea"/>
              </a:rPr>
              <a:t>&gt;&gt;[</a:t>
            </a:r>
            <a:r>
              <a:rPr lang="pt-BR" b="0" dirty="0">
                <a:latin typeface="+mn-lt"/>
                <a:ea typeface="+mn-ea"/>
              </a:rPr>
              <a:t>C, N] = hist(X, 10);</a:t>
            </a:r>
          </a:p>
          <a:p>
            <a:pPr marL="342900" indent="-342900">
              <a:spcBef>
                <a:spcPct val="20000"/>
              </a:spcBef>
              <a:buClr>
                <a:schemeClr val="folHlink"/>
              </a:buClr>
              <a:buSzPct val="60000"/>
              <a:buFont typeface="Wingdings" pitchFamily="2" charset="2"/>
              <a:buNone/>
              <a:defRPr/>
            </a:pPr>
            <a:r>
              <a:rPr lang="pt-BR" b="0" dirty="0" smtClean="0">
                <a:latin typeface="+mn-lt"/>
                <a:ea typeface="+mn-ea"/>
              </a:rPr>
              <a:t>&gt;&gt;bar(N,C/sum(C</a:t>
            </a:r>
            <a:r>
              <a:rPr lang="pt-BR" b="0" dirty="0">
                <a:latin typeface="+mn-lt"/>
                <a:ea typeface="+mn-ea"/>
              </a:rPr>
              <a:t>))</a:t>
            </a:r>
            <a:endParaRPr lang="en-US" b="0" dirty="0">
              <a:latin typeface="+mn-lt"/>
              <a:ea typeface="+mn-ea"/>
            </a:endParaRPr>
          </a:p>
        </p:txBody>
      </p:sp>
    </p:spTree>
    <p:extLst>
      <p:ext uri="{BB962C8B-B14F-4D97-AF65-F5344CB8AC3E}">
        <p14:creationId xmlns:p14="http://schemas.microsoft.com/office/powerpoint/2010/main" val="1776799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Histograms </a:t>
            </a:r>
            <a:r>
              <a:rPr lang="en-US" altLang="en-US" sz="3600" dirty="0" smtClean="0"/>
              <a:t>in 2D</a:t>
            </a:r>
            <a:endParaRPr lang="en-US" sz="36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7053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txBox="1">
            <a:spLocks noChangeArrowheads="1"/>
          </p:cNvSpPr>
          <p:nvPr/>
        </p:nvSpPr>
        <p:spPr bwMode="auto">
          <a:xfrm>
            <a:off x="304800" y="2818606"/>
            <a:ext cx="39624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charset="2"/>
              <a:buNone/>
            </a:pPr>
            <a:r>
              <a:rPr lang="en-US" altLang="en-US" sz="2400" dirty="0" smtClean="0"/>
              <a:t>&gt;&gt;x = </a:t>
            </a:r>
            <a:r>
              <a:rPr lang="en-US" altLang="en-US" sz="2400" dirty="0" err="1" smtClean="0"/>
              <a:t>randn</a:t>
            </a:r>
            <a:r>
              <a:rPr lang="en-US" altLang="en-US" sz="2400" dirty="0" smtClean="0"/>
              <a:t>(1000,1); </a:t>
            </a:r>
          </a:p>
          <a:p>
            <a:pPr eaLnBrk="1" hangingPunct="1">
              <a:buFont typeface="Wingdings" charset="2"/>
              <a:buNone/>
            </a:pPr>
            <a:r>
              <a:rPr lang="en-US" altLang="en-US" sz="2400" dirty="0" smtClean="0"/>
              <a:t>&gt;&gt;y = </a:t>
            </a:r>
            <a:r>
              <a:rPr lang="en-US" altLang="en-US" sz="2400" dirty="0" err="1" smtClean="0"/>
              <a:t>exp</a:t>
            </a:r>
            <a:r>
              <a:rPr lang="en-US" altLang="en-US" sz="2400" dirty="0" smtClean="0"/>
              <a:t>(.5*</a:t>
            </a:r>
            <a:r>
              <a:rPr lang="en-US" altLang="en-US" sz="2400" dirty="0" err="1" smtClean="0"/>
              <a:t>randn</a:t>
            </a:r>
            <a:r>
              <a:rPr lang="en-US" altLang="en-US" sz="2400" dirty="0" smtClean="0"/>
              <a:t>(1000,1)); </a:t>
            </a:r>
          </a:p>
          <a:p>
            <a:pPr eaLnBrk="1" hangingPunct="1">
              <a:buFont typeface="Wingdings" charset="2"/>
              <a:buNone/>
            </a:pPr>
            <a:r>
              <a:rPr lang="en-US" altLang="en-US" sz="2400" dirty="0" smtClean="0"/>
              <a:t>&gt;&gt;</a:t>
            </a:r>
            <a:r>
              <a:rPr lang="en-US" altLang="en-US" sz="2400" dirty="0" err="1" smtClean="0"/>
              <a:t>scatterhist</a:t>
            </a:r>
            <a:r>
              <a:rPr lang="en-US" altLang="en-US" sz="2400" dirty="0" smtClean="0"/>
              <a:t>(</a:t>
            </a:r>
            <a:r>
              <a:rPr lang="en-US" altLang="en-US" sz="2400" dirty="0" err="1" smtClean="0"/>
              <a:t>x,y</a:t>
            </a:r>
            <a:r>
              <a:rPr lang="en-US" altLang="en-US" sz="2400" dirty="0" smtClean="0"/>
              <a:t>) </a:t>
            </a:r>
          </a:p>
          <a:p>
            <a:pPr eaLnBrk="1" hangingPunct="1">
              <a:buFont typeface="Wingdings" charset="2"/>
              <a:buNone/>
            </a:pPr>
            <a:endParaRPr lang="en-US" altLang="en-US" sz="2400" dirty="0" smtClean="0"/>
          </a:p>
          <a:p>
            <a:pPr eaLnBrk="1" hangingPunct="1">
              <a:buFont typeface="Wingdings" charset="2"/>
              <a:buNone/>
            </a:pPr>
            <a:endParaRPr lang="en-US" altLang="en-US" sz="2400" dirty="0" smtClean="0"/>
          </a:p>
        </p:txBody>
      </p:sp>
      <p:sp>
        <p:nvSpPr>
          <p:cNvPr id="6" name="Rectangle 5"/>
          <p:cNvSpPr/>
          <p:nvPr/>
        </p:nvSpPr>
        <p:spPr>
          <a:xfrm>
            <a:off x="457200" y="6019800"/>
            <a:ext cx="7239000" cy="461665"/>
          </a:xfrm>
          <a:prstGeom prst="rect">
            <a:avLst/>
          </a:prstGeom>
        </p:spPr>
        <p:txBody>
          <a:bodyPr wrap="square">
            <a:spAutoFit/>
          </a:bodyPr>
          <a:lstStyle/>
          <a:p>
            <a:pPr eaLnBrk="1" hangingPunct="1">
              <a:buFont typeface="Wingdings" charset="2"/>
              <a:buNone/>
            </a:pPr>
            <a:r>
              <a:rPr lang="en-US" altLang="en-US" sz="2400" dirty="0"/>
              <a:t>Allows </a:t>
            </a:r>
            <a:r>
              <a:rPr lang="en-US" altLang="en-US" sz="2400"/>
              <a:t>viewing </a:t>
            </a:r>
            <a:r>
              <a:rPr lang="en-US" altLang="en-US" sz="2400" smtClean="0"/>
              <a:t>correlations</a:t>
            </a:r>
            <a:r>
              <a:rPr lang="en-US" altLang="en-US" sz="2400" dirty="0" smtClean="0"/>
              <a:t> </a:t>
            </a:r>
            <a:r>
              <a:rPr lang="en-US" altLang="en-US" sz="2400" smtClean="0"/>
              <a:t>in </a:t>
            </a:r>
            <a:r>
              <a:rPr lang="en-US" altLang="en-US" sz="2400"/>
              <a:t>your </a:t>
            </a:r>
            <a:r>
              <a:rPr lang="en-US" altLang="en-US" sz="2400" smtClean="0"/>
              <a:t>data!</a:t>
            </a:r>
            <a:endParaRPr lang="en-US" altLang="en-US" sz="2400" dirty="0"/>
          </a:p>
        </p:txBody>
      </p:sp>
    </p:spTree>
    <p:extLst>
      <p:ext uri="{BB962C8B-B14F-4D97-AF65-F5344CB8AC3E}">
        <p14:creationId xmlns:p14="http://schemas.microsoft.com/office/powerpoint/2010/main" val="6917561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altLang="en-US" sz="3600" dirty="0"/>
              <a:t>Statistics toolbox - Hypothesis Tests</a:t>
            </a:r>
            <a:endParaRPr lang="en-US" sz="36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003" y="1447800"/>
            <a:ext cx="725399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320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dirty="0" smtClean="0"/>
              <a:t>Test study: Ovarian Cancer</a:t>
            </a:r>
            <a:endParaRPr lang="en-US" sz="3600" dirty="0"/>
          </a:p>
        </p:txBody>
      </p:sp>
      <p:sp>
        <p:nvSpPr>
          <p:cNvPr id="4" name="Rectangle 3"/>
          <p:cNvSpPr/>
          <p:nvPr/>
        </p:nvSpPr>
        <p:spPr>
          <a:xfrm>
            <a:off x="31044" y="914400"/>
            <a:ext cx="8686800" cy="5078313"/>
          </a:xfrm>
          <a:prstGeom prst="rect">
            <a:avLst/>
          </a:prstGeom>
        </p:spPr>
        <p:txBody>
          <a:bodyPr wrap="square">
            <a:spAutoFit/>
          </a:bodyPr>
          <a:lstStyle/>
          <a:p>
            <a:r>
              <a:rPr lang="en-US" b="1" dirty="0"/>
              <a:t>Loading the </a:t>
            </a:r>
            <a:r>
              <a:rPr lang="en-US" b="1" dirty="0" smtClean="0"/>
              <a:t>Data</a:t>
            </a:r>
          </a:p>
          <a:p>
            <a:endParaRPr lang="en-US" b="1" dirty="0"/>
          </a:p>
          <a:p>
            <a:r>
              <a:rPr lang="en-US" dirty="0"/>
              <a:t>Serum proteomic pattern diagnostics can be used to differentiate observations from patients with and without disease. Profile patterns are generated using surface-enhanced laser desorption and ionization (SELDI) protein mass </a:t>
            </a:r>
            <a:r>
              <a:rPr lang="en-US" dirty="0" smtClean="0"/>
              <a:t>spectrometry. These </a:t>
            </a:r>
            <a:r>
              <a:rPr lang="en-US" dirty="0"/>
              <a:t>features are ion intensity levels at specific mass/charge values.</a:t>
            </a:r>
          </a:p>
          <a:p>
            <a:endParaRPr lang="en-US" dirty="0" smtClean="0"/>
          </a:p>
          <a:p>
            <a:r>
              <a:rPr lang="en-US" dirty="0" smtClean="0"/>
              <a:t>The </a:t>
            </a:r>
            <a:r>
              <a:rPr lang="en-US" dirty="0"/>
              <a:t>data in this example is from the</a:t>
            </a:r>
            <a:r>
              <a:rPr lang="en-US" dirty="0">
                <a:solidFill>
                  <a:srgbClr val="FF0000"/>
                </a:solidFill>
              </a:rPr>
              <a:t> </a:t>
            </a:r>
            <a:r>
              <a:rPr lang="en-US" b="1" dirty="0">
                <a:solidFill>
                  <a:srgbClr val="FF0000"/>
                </a:solidFill>
              </a:rPr>
              <a:t>FDA-NCI Clinical Proteomics Program Databank</a:t>
            </a:r>
            <a:r>
              <a:rPr lang="en-US" dirty="0" smtClean="0"/>
              <a:t>. </a:t>
            </a:r>
            <a:r>
              <a:rPr lang="en-US" dirty="0"/>
              <a:t>This example uses the high-resolution ovarian cancer data set that was generated using the WCX2 protein array. After some pre-processing steps, </a:t>
            </a:r>
            <a:r>
              <a:rPr lang="en-US" dirty="0" smtClean="0"/>
              <a:t>the </a:t>
            </a:r>
            <a:r>
              <a:rPr lang="en-US" dirty="0"/>
              <a:t>data set has two variables </a:t>
            </a:r>
            <a:r>
              <a:rPr lang="en-US" i="1" dirty="0" err="1"/>
              <a:t>obs</a:t>
            </a:r>
            <a:r>
              <a:rPr lang="en-US" dirty="0"/>
              <a:t> and </a:t>
            </a:r>
            <a:r>
              <a:rPr lang="en-US" i="1" dirty="0"/>
              <a:t>grp</a:t>
            </a:r>
            <a:r>
              <a:rPr lang="en-US" dirty="0"/>
              <a:t>. The </a:t>
            </a:r>
            <a:r>
              <a:rPr lang="en-US" i="1" dirty="0" err="1"/>
              <a:t>obs</a:t>
            </a:r>
            <a:r>
              <a:rPr lang="en-US" dirty="0"/>
              <a:t> variable consists 216 observations with 5000 features. Each element in </a:t>
            </a:r>
            <a:r>
              <a:rPr lang="en-US" i="1" dirty="0"/>
              <a:t>grp</a:t>
            </a:r>
            <a:r>
              <a:rPr lang="en-US" dirty="0"/>
              <a:t> defines the group to which the corresponding row of </a:t>
            </a:r>
            <a:r>
              <a:rPr lang="en-US" i="1" dirty="0" err="1"/>
              <a:t>obs</a:t>
            </a:r>
            <a:r>
              <a:rPr lang="en-US" dirty="0"/>
              <a:t> </a:t>
            </a:r>
            <a:r>
              <a:rPr lang="en-US" dirty="0" smtClean="0"/>
              <a:t>belongs.</a:t>
            </a:r>
          </a:p>
          <a:p>
            <a:endParaRPr lang="en-US" dirty="0" smtClean="0"/>
          </a:p>
          <a:p>
            <a:r>
              <a:rPr lang="en-US" dirty="0" smtClean="0"/>
              <a:t>We </a:t>
            </a:r>
            <a:r>
              <a:rPr lang="en-US" dirty="0"/>
              <a:t>use </a:t>
            </a:r>
            <a:r>
              <a:rPr lang="en-US" i="1" dirty="0"/>
              <a:t>Quadratic Discriminant Analysis (QDA) </a:t>
            </a:r>
            <a:r>
              <a:rPr lang="en-US" dirty="0"/>
              <a:t>as the classification algorithm</a:t>
            </a:r>
            <a:endParaRPr lang="en-US" dirty="0" smtClean="0"/>
          </a:p>
          <a:p>
            <a:endParaRPr lang="en-US" dirty="0" smtClean="0"/>
          </a:p>
          <a:p>
            <a:r>
              <a:rPr lang="en-US" dirty="0" smtClean="0"/>
              <a:t>&gt;&gt;load </a:t>
            </a:r>
            <a:r>
              <a:rPr lang="en-US" dirty="0" err="1"/>
              <a:t>ovariancancer</a:t>
            </a:r>
            <a:r>
              <a:rPr lang="en-US" dirty="0" smtClean="0"/>
              <a:t>;</a:t>
            </a:r>
          </a:p>
          <a:p>
            <a:r>
              <a:rPr lang="en-US" dirty="0" smtClean="0"/>
              <a:t>&gt;&gt;</a:t>
            </a:r>
            <a:r>
              <a:rPr lang="en-US" dirty="0" err="1" smtClean="0"/>
              <a:t>whos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5334000"/>
            <a:ext cx="6324600" cy="990600"/>
          </a:xfrm>
          <a:prstGeom prst="rect">
            <a:avLst/>
          </a:prstGeom>
        </p:spPr>
      </p:pic>
    </p:spTree>
    <p:extLst>
      <p:ext uri="{BB962C8B-B14F-4D97-AF65-F5344CB8AC3E}">
        <p14:creationId xmlns:p14="http://schemas.microsoft.com/office/powerpoint/2010/main" val="561011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533400"/>
            <a:ext cx="8686800" cy="5632311"/>
          </a:xfrm>
          <a:prstGeom prst="rect">
            <a:avLst/>
          </a:prstGeom>
        </p:spPr>
        <p:txBody>
          <a:bodyPr wrap="square">
            <a:spAutoFit/>
          </a:bodyPr>
          <a:lstStyle/>
          <a:p>
            <a:r>
              <a:rPr lang="en-US" b="1" dirty="0"/>
              <a:t>Dividing Data Into a Training Set and a Test </a:t>
            </a:r>
            <a:r>
              <a:rPr lang="en-US" b="1" dirty="0" smtClean="0"/>
              <a:t>Set</a:t>
            </a:r>
          </a:p>
          <a:p>
            <a:endParaRPr lang="en-US" b="1" dirty="0"/>
          </a:p>
          <a:p>
            <a:pPr marL="285750" indent="-285750">
              <a:buFont typeface="Arial" charset="0"/>
              <a:buChar char="•"/>
            </a:pPr>
            <a:r>
              <a:rPr lang="en-US" dirty="0" smtClean="0"/>
              <a:t>The </a:t>
            </a:r>
            <a:r>
              <a:rPr lang="en-US" dirty="0"/>
              <a:t>performance on the training data </a:t>
            </a:r>
            <a:r>
              <a:rPr lang="en-US" dirty="0" smtClean="0"/>
              <a:t>is </a:t>
            </a:r>
            <a:r>
              <a:rPr lang="en-US" dirty="0"/>
              <a:t>not a good estimate for a model's performance on an independent test set. </a:t>
            </a: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It will </a:t>
            </a:r>
            <a:r>
              <a:rPr lang="en-US" dirty="0"/>
              <a:t>usually be over-optimistic. To predict the performance of a selected model, you need to assess its performance on another data set that was not used to build the model. </a:t>
            </a: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Here</a:t>
            </a:r>
            <a:r>
              <a:rPr lang="en-US" dirty="0"/>
              <a:t>, we use </a:t>
            </a:r>
            <a:r>
              <a:rPr lang="en-US" i="1" dirty="0" err="1"/>
              <a:t>cvpartition</a:t>
            </a:r>
            <a:r>
              <a:rPr lang="en-US" dirty="0"/>
              <a:t> to divide data into a training set of size 160 and a test set of size of size 56. Both the training set and the test set have roughly the same group proportions as in </a:t>
            </a:r>
            <a:r>
              <a:rPr lang="en-US" i="1" dirty="0"/>
              <a:t>grp</a:t>
            </a:r>
            <a:r>
              <a:rPr lang="en-US" dirty="0"/>
              <a:t>. </a:t>
            </a:r>
            <a:endParaRPr lang="en-US" dirty="0" smtClean="0"/>
          </a:p>
          <a:p>
            <a:pPr marL="285750" indent="-285750">
              <a:buFont typeface="Arial" charset="0"/>
              <a:buChar char="•"/>
            </a:pPr>
            <a:endParaRPr lang="en-US" dirty="0" smtClean="0"/>
          </a:p>
          <a:p>
            <a:pPr marL="285750" indent="-285750">
              <a:buFont typeface="Arial" charset="0"/>
              <a:buChar char="•"/>
            </a:pPr>
            <a:r>
              <a:rPr lang="en-US" dirty="0" smtClean="0"/>
              <a:t>We </a:t>
            </a:r>
            <a:r>
              <a:rPr lang="en-US" dirty="0"/>
              <a:t>select features using the training data and judge the performance of the selected features on the test data. This is often called holdout validation. </a:t>
            </a:r>
            <a:endParaRPr lang="en-US" dirty="0" smtClean="0"/>
          </a:p>
          <a:p>
            <a:endParaRPr lang="en-US" dirty="0"/>
          </a:p>
          <a:p>
            <a:r>
              <a:rPr lang="en-US" dirty="0" smtClean="0"/>
              <a:t>&gt;&gt;</a:t>
            </a:r>
            <a:r>
              <a:rPr lang="en-US" dirty="0" err="1" smtClean="0"/>
              <a:t>holdoutCVP</a:t>
            </a:r>
            <a:r>
              <a:rPr lang="en-US" dirty="0" smtClean="0"/>
              <a:t> </a:t>
            </a:r>
            <a:r>
              <a:rPr lang="en-US" dirty="0"/>
              <a:t>= </a:t>
            </a:r>
            <a:r>
              <a:rPr lang="en-US" dirty="0" err="1"/>
              <a:t>cvpartition</a:t>
            </a:r>
            <a:r>
              <a:rPr lang="en-US" dirty="0"/>
              <a:t>(grp,'holdout',56</a:t>
            </a:r>
            <a:r>
              <a:rPr lang="en-US" dirty="0" smtClean="0"/>
              <a:t>)</a:t>
            </a:r>
          </a:p>
          <a:p>
            <a:r>
              <a:rPr lang="en-US" dirty="0" smtClean="0"/>
              <a:t>&gt;&gt;</a:t>
            </a:r>
            <a:r>
              <a:rPr lang="en-US" dirty="0" err="1" smtClean="0"/>
              <a:t>dataTrain</a:t>
            </a:r>
            <a:r>
              <a:rPr lang="en-US" dirty="0" smtClean="0"/>
              <a:t> </a:t>
            </a:r>
            <a:r>
              <a:rPr lang="en-US" dirty="0"/>
              <a:t>= </a:t>
            </a:r>
            <a:r>
              <a:rPr lang="en-US" dirty="0" err="1"/>
              <a:t>obs</a:t>
            </a:r>
            <a:r>
              <a:rPr lang="en-US" dirty="0"/>
              <a:t>(</a:t>
            </a:r>
            <a:r>
              <a:rPr lang="en-US" dirty="0" err="1"/>
              <a:t>holdoutCVP.training</a:t>
            </a:r>
            <a:r>
              <a:rPr lang="en-US" dirty="0"/>
              <a:t>,:);</a:t>
            </a:r>
          </a:p>
          <a:p>
            <a:r>
              <a:rPr lang="en-US" dirty="0" smtClean="0"/>
              <a:t>&gt;&gt;</a:t>
            </a:r>
            <a:r>
              <a:rPr lang="en-US" dirty="0" err="1" smtClean="0"/>
              <a:t>grpTrain</a:t>
            </a:r>
            <a:r>
              <a:rPr lang="en-US" dirty="0" smtClean="0"/>
              <a:t> </a:t>
            </a:r>
            <a:r>
              <a:rPr lang="en-US" dirty="0"/>
              <a:t>= grp(</a:t>
            </a:r>
            <a:r>
              <a:rPr lang="en-US" dirty="0" err="1"/>
              <a:t>holdoutCVP.training</a:t>
            </a:r>
            <a:r>
              <a:rPr lang="en-US" dirty="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4800600"/>
            <a:ext cx="3949700" cy="1701800"/>
          </a:xfrm>
          <a:prstGeom prst="rect">
            <a:avLst/>
          </a:prstGeom>
        </p:spPr>
      </p:pic>
    </p:spTree>
    <p:extLst>
      <p:ext uri="{BB962C8B-B14F-4D97-AF65-F5344CB8AC3E}">
        <p14:creationId xmlns:p14="http://schemas.microsoft.com/office/powerpoint/2010/main" val="1013089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99440"/>
            <a:ext cx="8534400" cy="2308324"/>
          </a:xfrm>
          <a:prstGeom prst="rect">
            <a:avLst/>
          </a:prstGeom>
        </p:spPr>
        <p:txBody>
          <a:bodyPr wrap="square">
            <a:spAutoFit/>
          </a:bodyPr>
          <a:lstStyle/>
          <a:p>
            <a:r>
              <a:rPr lang="en-US" b="1" dirty="0" smtClean="0"/>
              <a:t>Selecting </a:t>
            </a:r>
            <a:r>
              <a:rPr lang="en-US" b="1" dirty="0"/>
              <a:t>Features Using a Simple Filter </a:t>
            </a:r>
            <a:r>
              <a:rPr lang="en-US" b="1" dirty="0" smtClean="0"/>
              <a:t>Approach</a:t>
            </a:r>
          </a:p>
          <a:p>
            <a:endParaRPr lang="en-US" b="1" dirty="0"/>
          </a:p>
          <a:p>
            <a:pPr marL="285750" indent="-285750">
              <a:buFont typeface="Arial" charset="0"/>
              <a:buChar char="•"/>
            </a:pPr>
            <a:r>
              <a:rPr lang="en-US" dirty="0"/>
              <a:t>Our goal is to reduce the dimension of the data by finding a small set of important features which can give good classification performance. </a:t>
            </a:r>
            <a:endParaRPr lang="en-US" dirty="0" smtClean="0"/>
          </a:p>
          <a:p>
            <a:pPr marL="285750" indent="-285750">
              <a:buFont typeface="Arial" charset="0"/>
              <a:buChar char="•"/>
            </a:pPr>
            <a:endParaRPr lang="en-US" dirty="0"/>
          </a:p>
          <a:p>
            <a:pPr marL="285750" indent="-285750">
              <a:buFont typeface="Arial" charset="0"/>
              <a:buChar char="•"/>
            </a:pPr>
            <a:r>
              <a:rPr lang="en-US" dirty="0" smtClean="0"/>
              <a:t>For </a:t>
            </a:r>
            <a:r>
              <a:rPr lang="en-US" dirty="0"/>
              <a:t>example, we might apply the </a:t>
            </a:r>
            <a:r>
              <a:rPr lang="en-US" i="1" dirty="0"/>
              <a:t>t</a:t>
            </a:r>
            <a:r>
              <a:rPr lang="en-US" dirty="0"/>
              <a:t>-test on each feature and compare </a:t>
            </a:r>
            <a:r>
              <a:rPr lang="en-US" i="1" dirty="0"/>
              <a:t>p</a:t>
            </a:r>
            <a:r>
              <a:rPr lang="en-US" dirty="0"/>
              <a:t>-value (or the absolute values of </a:t>
            </a:r>
            <a:r>
              <a:rPr lang="en-US" i="1" dirty="0"/>
              <a:t>t</a:t>
            </a:r>
            <a:r>
              <a:rPr lang="en-US" dirty="0"/>
              <a:t>-statistics) for each feature as a measure of how effective it is at separating groups</a:t>
            </a:r>
            <a:r>
              <a:rPr lang="en-US" dirty="0" smtClean="0"/>
              <a:t>.</a:t>
            </a:r>
            <a:endParaRPr lang="en-US" dirty="0"/>
          </a:p>
        </p:txBody>
      </p:sp>
      <p:sp>
        <p:nvSpPr>
          <p:cNvPr id="5" name="Rectangle 4"/>
          <p:cNvSpPr/>
          <p:nvPr/>
        </p:nvSpPr>
        <p:spPr>
          <a:xfrm>
            <a:off x="110067" y="2507764"/>
            <a:ext cx="8305800" cy="3416320"/>
          </a:xfrm>
          <a:prstGeom prst="rect">
            <a:avLst/>
          </a:prstGeom>
        </p:spPr>
        <p:txBody>
          <a:bodyPr wrap="square">
            <a:spAutoFit/>
          </a:bodyPr>
          <a:lstStyle/>
          <a:p>
            <a:r>
              <a:rPr lang="en-US" dirty="0" smtClean="0"/>
              <a:t>&gt;&gt;dataTrainG1 </a:t>
            </a:r>
            <a:r>
              <a:rPr lang="en-US" dirty="0"/>
              <a:t>= </a:t>
            </a:r>
            <a:r>
              <a:rPr lang="en-US" dirty="0" err="1"/>
              <a:t>dataTrain</a:t>
            </a:r>
            <a:r>
              <a:rPr lang="en-US" dirty="0"/>
              <a:t>(grp2idx(</a:t>
            </a:r>
            <a:r>
              <a:rPr lang="en-US" dirty="0" err="1"/>
              <a:t>grpTrain</a:t>
            </a:r>
            <a:r>
              <a:rPr lang="en-US" dirty="0"/>
              <a:t>)==1,:); </a:t>
            </a:r>
            <a:endParaRPr lang="en-US" dirty="0" smtClean="0"/>
          </a:p>
          <a:p>
            <a:r>
              <a:rPr lang="en-US" dirty="0" smtClean="0"/>
              <a:t>&gt;&gt;dataTrainG2 </a:t>
            </a:r>
            <a:r>
              <a:rPr lang="en-US" dirty="0"/>
              <a:t>= </a:t>
            </a:r>
            <a:r>
              <a:rPr lang="en-US" dirty="0" err="1"/>
              <a:t>dataTrain</a:t>
            </a:r>
            <a:r>
              <a:rPr lang="en-US" dirty="0"/>
              <a:t>(grp2idx(</a:t>
            </a:r>
            <a:r>
              <a:rPr lang="en-US" dirty="0" err="1"/>
              <a:t>grpTrain</a:t>
            </a:r>
            <a:r>
              <a:rPr lang="en-US" dirty="0"/>
              <a:t>)==2,:); </a:t>
            </a:r>
            <a:endParaRPr lang="en-US" dirty="0" smtClean="0"/>
          </a:p>
          <a:p>
            <a:r>
              <a:rPr lang="en-US" dirty="0" smtClean="0"/>
              <a:t>&gt;&gt;[</a:t>
            </a:r>
            <a:r>
              <a:rPr lang="en-US" dirty="0" err="1"/>
              <a:t>h,p,ci,stat</a:t>
            </a:r>
            <a:r>
              <a:rPr lang="en-US" dirty="0"/>
              <a:t>] = ttest2(dataTrainG1,dataTrainG2,'Vartype','unequal'); </a:t>
            </a:r>
          </a:p>
          <a:p>
            <a:endParaRPr lang="en-US" dirty="0" smtClean="0"/>
          </a:p>
          <a:p>
            <a:r>
              <a:rPr lang="en-US" dirty="0" smtClean="0"/>
              <a:t>In </a:t>
            </a:r>
            <a:r>
              <a:rPr lang="en-US" dirty="0"/>
              <a:t>order to get a general idea of how </a:t>
            </a:r>
            <a:r>
              <a:rPr lang="en-US" dirty="0" smtClean="0"/>
              <a:t>well-</a:t>
            </a:r>
            <a:br>
              <a:rPr lang="en-US" dirty="0" smtClean="0"/>
            </a:br>
            <a:r>
              <a:rPr lang="en-US" dirty="0" smtClean="0"/>
              <a:t>separated the </a:t>
            </a:r>
            <a:r>
              <a:rPr lang="en-US" dirty="0"/>
              <a:t>two groups are by each </a:t>
            </a:r>
            <a:r>
              <a:rPr lang="en-US" dirty="0" smtClean="0"/>
              <a:t/>
            </a:r>
            <a:br>
              <a:rPr lang="en-US" dirty="0" smtClean="0"/>
            </a:br>
            <a:r>
              <a:rPr lang="en-US" dirty="0" smtClean="0"/>
              <a:t>feature</a:t>
            </a:r>
            <a:r>
              <a:rPr lang="en-US" dirty="0"/>
              <a:t>, </a:t>
            </a:r>
            <a:r>
              <a:rPr lang="en-US" dirty="0" smtClean="0"/>
              <a:t>we </a:t>
            </a:r>
            <a:r>
              <a:rPr lang="en-US" dirty="0"/>
              <a:t>plot </a:t>
            </a:r>
            <a:r>
              <a:rPr lang="en-US" dirty="0" smtClean="0"/>
              <a:t>the </a:t>
            </a:r>
            <a:r>
              <a:rPr lang="en-US" dirty="0"/>
              <a:t>empirical </a:t>
            </a:r>
            <a:r>
              <a:rPr lang="en-US" dirty="0" smtClean="0"/>
              <a:t>cumulative </a:t>
            </a:r>
            <a:r>
              <a:rPr lang="en-US" dirty="0" smtClean="0"/>
              <a:t/>
            </a:r>
            <a:br>
              <a:rPr lang="en-US" dirty="0" smtClean="0"/>
            </a:br>
            <a:r>
              <a:rPr lang="en-US" dirty="0" smtClean="0"/>
              <a:t>distribution function </a:t>
            </a:r>
            <a:r>
              <a:rPr lang="en-US" dirty="0" smtClean="0"/>
              <a:t>(</a:t>
            </a:r>
            <a:r>
              <a:rPr lang="en-US" dirty="0"/>
              <a:t>CDF) </a:t>
            </a:r>
            <a:r>
              <a:rPr lang="en-US" dirty="0" smtClean="0"/>
              <a:t>of </a:t>
            </a:r>
            <a:r>
              <a:rPr lang="en-US" dirty="0"/>
              <a:t>the </a:t>
            </a:r>
            <a:r>
              <a:rPr lang="en-US" i="1" dirty="0"/>
              <a:t>p</a:t>
            </a:r>
            <a:r>
              <a:rPr lang="en-US" dirty="0"/>
              <a:t>-values</a:t>
            </a:r>
            <a:r>
              <a:rPr lang="en-US" dirty="0" smtClean="0"/>
              <a:t>:</a:t>
            </a:r>
          </a:p>
          <a:p>
            <a:endParaRPr lang="en-US" dirty="0"/>
          </a:p>
          <a:p>
            <a:r>
              <a:rPr lang="en-US" dirty="0" smtClean="0"/>
              <a:t>&gt;&gt;</a:t>
            </a:r>
            <a:r>
              <a:rPr lang="en-US" dirty="0" err="1" smtClean="0"/>
              <a:t>ecdf</a:t>
            </a:r>
            <a:r>
              <a:rPr lang="en-US" dirty="0" smtClean="0"/>
              <a:t>(p</a:t>
            </a:r>
            <a:r>
              <a:rPr lang="en-US" dirty="0"/>
              <a:t>); </a:t>
            </a:r>
            <a:endParaRPr lang="en-US" dirty="0" smtClean="0"/>
          </a:p>
          <a:p>
            <a:r>
              <a:rPr lang="en-US" dirty="0" smtClean="0"/>
              <a:t>&gt;&gt;</a:t>
            </a:r>
            <a:r>
              <a:rPr lang="en-US" dirty="0" err="1" smtClean="0"/>
              <a:t>xlabel</a:t>
            </a:r>
            <a:r>
              <a:rPr lang="en-US" dirty="0"/>
              <a:t>('P value'); </a:t>
            </a:r>
            <a:endParaRPr lang="en-US" dirty="0" smtClean="0"/>
          </a:p>
          <a:p>
            <a:r>
              <a:rPr lang="en-US" dirty="0" smtClean="0"/>
              <a:t>&gt;&gt;</a:t>
            </a:r>
            <a:r>
              <a:rPr lang="en-US" dirty="0" err="1" smtClean="0"/>
              <a:t>ylabel</a:t>
            </a:r>
            <a:r>
              <a:rPr lang="en-US" dirty="0"/>
              <a:t>('CDF value')</a:t>
            </a:r>
          </a:p>
        </p:txBody>
      </p:sp>
      <p:pic>
        <p:nvPicPr>
          <p:cNvPr id="6" name="Picture 5" descr="http://uk.mathworks.com/help/examples/stats_featured/cvsequentialfsdemo_01.png"/>
          <p:cNvPicPr/>
          <p:nvPr/>
        </p:nvPicPr>
        <p:blipFill>
          <a:blip r:embed="rId2">
            <a:extLst>
              <a:ext uri="{28A0092B-C50C-407E-A947-70E740481C1C}">
                <a14:useLocalDpi xmlns:a14="http://schemas.microsoft.com/office/drawing/2010/main" val="0"/>
              </a:ext>
            </a:extLst>
          </a:blip>
          <a:srcRect/>
          <a:stretch>
            <a:fillRect/>
          </a:stretch>
        </p:blipFill>
        <p:spPr bwMode="auto">
          <a:xfrm>
            <a:off x="4679244" y="3581400"/>
            <a:ext cx="3962400" cy="2969206"/>
          </a:xfrm>
          <a:prstGeom prst="rect">
            <a:avLst/>
          </a:prstGeom>
          <a:noFill/>
          <a:ln>
            <a:noFill/>
          </a:ln>
        </p:spPr>
      </p:pic>
    </p:spTree>
    <p:extLst>
      <p:ext uri="{BB962C8B-B14F-4D97-AF65-F5344CB8AC3E}">
        <p14:creationId xmlns:p14="http://schemas.microsoft.com/office/powerpoint/2010/main" val="1030361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332" y="285593"/>
            <a:ext cx="8593667" cy="923330"/>
          </a:xfrm>
          <a:prstGeom prst="rect">
            <a:avLst/>
          </a:prstGeom>
        </p:spPr>
        <p:txBody>
          <a:bodyPr wrap="square">
            <a:spAutoFit/>
          </a:bodyPr>
          <a:lstStyle/>
          <a:p>
            <a:r>
              <a:rPr lang="en-US" dirty="0" smtClean="0"/>
              <a:t>There are about 35% of features having </a:t>
            </a:r>
            <a:r>
              <a:rPr lang="en-US" i="1" dirty="0" smtClean="0"/>
              <a:t>p</a:t>
            </a:r>
            <a:r>
              <a:rPr lang="en-US" dirty="0" smtClean="0"/>
              <a:t>-values close to zero and over 50% of features having </a:t>
            </a:r>
            <a:r>
              <a:rPr lang="en-US" i="1" dirty="0" smtClean="0"/>
              <a:t>p</a:t>
            </a:r>
            <a:r>
              <a:rPr lang="en-US" dirty="0" smtClean="0"/>
              <a:t>-values smaller than 0.05, meaning there are more than 2500 features among the original 5000 features that have strong discrimination power. </a:t>
            </a:r>
            <a:endParaRPr lang="en-US" dirty="0"/>
          </a:p>
        </p:txBody>
      </p:sp>
      <p:sp>
        <p:nvSpPr>
          <p:cNvPr id="5" name="Rectangle 4"/>
          <p:cNvSpPr/>
          <p:nvPr/>
        </p:nvSpPr>
        <p:spPr>
          <a:xfrm>
            <a:off x="304800" y="4876800"/>
            <a:ext cx="8991600" cy="923330"/>
          </a:xfrm>
          <a:prstGeom prst="rect">
            <a:avLst/>
          </a:prstGeom>
        </p:spPr>
        <p:txBody>
          <a:bodyPr wrap="square">
            <a:spAutoFit/>
          </a:bodyPr>
          <a:lstStyle/>
          <a:p>
            <a:r>
              <a:rPr lang="en-US" dirty="0"/>
              <a:t>One quick way to decide the number of needed features is to plot the MCE (misclassification error, i.e., the number of misclassified observations divided by the number of observations) on the test set as a function of the number of features.</a:t>
            </a:r>
          </a:p>
        </p:txBody>
      </p:sp>
      <p:pic>
        <p:nvPicPr>
          <p:cNvPr id="7" name="Picture 6" descr="http://uk.mathworks.com/help/examples/stats_featured/cvsequentialfsdemo_02.png"/>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71600"/>
            <a:ext cx="4302311" cy="3223917"/>
          </a:xfrm>
          <a:prstGeom prst="rect">
            <a:avLst/>
          </a:prstGeom>
          <a:noFill/>
          <a:ln>
            <a:noFill/>
          </a:ln>
        </p:spPr>
      </p:pic>
    </p:spTree>
    <p:extLst>
      <p:ext uri="{BB962C8B-B14F-4D97-AF65-F5344CB8AC3E}">
        <p14:creationId xmlns:p14="http://schemas.microsoft.com/office/powerpoint/2010/main" val="15941995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2400"/>
            <a:ext cx="8686800" cy="2585323"/>
          </a:xfrm>
          <a:prstGeom prst="rect">
            <a:avLst/>
          </a:prstGeom>
        </p:spPr>
        <p:txBody>
          <a:bodyPr wrap="square">
            <a:spAutoFit/>
          </a:bodyPr>
          <a:lstStyle/>
          <a:p>
            <a:pPr>
              <a:spcAft>
                <a:spcPts val="0"/>
              </a:spcAft>
            </a:pPr>
            <a:r>
              <a:rPr lang="en-US" dirty="0">
                <a:latin typeface="+mn-lt"/>
                <a:ea typeface="Calibri" charset="0"/>
                <a:cs typeface="Times New Roman" charset="0"/>
              </a:rPr>
              <a:t>For instance, we draw the plot of the cross-validation MCE as a function of the number of features for up to 50 features</a:t>
            </a:r>
            <a:r>
              <a:rPr lang="en-US" dirty="0" smtClean="0">
                <a:latin typeface="+mn-lt"/>
                <a:ea typeface="Calibri" charset="0"/>
                <a:cs typeface="Times New Roman" charset="0"/>
              </a:rPr>
              <a:t>.</a:t>
            </a:r>
          </a:p>
          <a:p>
            <a:pPr>
              <a:spcAft>
                <a:spcPts val="0"/>
              </a:spcAft>
            </a:pPr>
            <a:endParaRPr lang="en-US" dirty="0" smtClean="0">
              <a:latin typeface="+mn-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a:t>
            </a:r>
            <a:r>
              <a:rPr lang="en-US" dirty="0">
                <a:latin typeface="+mn-lt"/>
                <a:ea typeface="Calibri" charset="0"/>
                <a:cs typeface="Times New Roman" charset="0"/>
              </a:rPr>
              <a:t>fsCVfor50,historyCV] = </a:t>
            </a:r>
            <a:r>
              <a:rPr lang="en-US" dirty="0" err="1">
                <a:latin typeface="+mn-lt"/>
                <a:ea typeface="Calibri" charset="0"/>
                <a:cs typeface="Times New Roman" charset="0"/>
              </a:rPr>
              <a:t>sequentialfs</a:t>
            </a:r>
            <a:r>
              <a:rPr lang="en-US" dirty="0">
                <a:latin typeface="+mn-lt"/>
                <a:ea typeface="Calibri" charset="0"/>
                <a:cs typeface="Times New Roman" charset="0"/>
              </a:rPr>
              <a:t>(</a:t>
            </a:r>
            <a:r>
              <a:rPr lang="en-US" dirty="0" err="1">
                <a:latin typeface="+mn-lt"/>
                <a:ea typeface="Calibri" charset="0"/>
                <a:cs typeface="Times New Roman" charset="0"/>
              </a:rPr>
              <a:t>classf,dataTrain</a:t>
            </a:r>
            <a:r>
              <a:rPr lang="en-US" dirty="0">
                <a:latin typeface="+mn-lt"/>
                <a:ea typeface="Calibri" charset="0"/>
                <a:cs typeface="Times New Roman" charset="0"/>
              </a:rPr>
              <a:t>(:,fs1),</a:t>
            </a:r>
            <a:r>
              <a:rPr lang="en-US" dirty="0" err="1">
                <a:latin typeface="+mn-lt"/>
                <a:ea typeface="Calibri" charset="0"/>
                <a:cs typeface="Times New Roman" charset="0"/>
              </a:rPr>
              <a:t>grpTrain</a:t>
            </a:r>
            <a:r>
              <a:rPr lang="en-US" dirty="0">
                <a:latin typeface="+mn-lt"/>
                <a:ea typeface="Calibri" charset="0"/>
                <a:cs typeface="Times New Roman" charset="0"/>
              </a:rPr>
              <a:t>,...</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mn-lt"/>
                <a:ea typeface="Calibri" charset="0"/>
                <a:cs typeface="Times New Roman" charset="0"/>
              </a:rPr>
              <a:t>    'cv',tenfoldCVP,'Nf',50);</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&gt;&gt;plot(historyCV.</a:t>
            </a:r>
            <a:r>
              <a:rPr lang="en-US" dirty="0" err="1" smtClean="0">
                <a:latin typeface="+mn-lt"/>
                <a:ea typeface="Calibri" charset="0"/>
                <a:cs typeface="Times New Roman" charset="0"/>
              </a:rPr>
              <a:t>Crit</a:t>
            </a:r>
            <a:r>
              <a:rPr lang="en-US" dirty="0">
                <a:latin typeface="+mn-lt"/>
                <a:ea typeface="Calibri" charset="0"/>
                <a:cs typeface="Times New Roman" charset="0"/>
              </a:rPr>
              <a:t>,'o');</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a:t>
            </a:r>
            <a:r>
              <a:rPr lang="en-US" dirty="0" err="1" smtClean="0">
                <a:latin typeface="+mn-lt"/>
                <a:ea typeface="Calibri" charset="0"/>
                <a:cs typeface="Times New Roman" charset="0"/>
              </a:rPr>
              <a:t>xlabel</a:t>
            </a:r>
            <a:r>
              <a:rPr lang="en-US" dirty="0">
                <a:latin typeface="+mn-lt"/>
                <a:ea typeface="Calibri" charset="0"/>
                <a:cs typeface="Times New Roman" charset="0"/>
              </a:rPr>
              <a:t>('Number of Features');</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a:t>
            </a:r>
            <a:r>
              <a:rPr lang="en-US" dirty="0" err="1" smtClean="0">
                <a:latin typeface="+mn-lt"/>
                <a:ea typeface="Calibri" charset="0"/>
                <a:cs typeface="Times New Roman" charset="0"/>
              </a:rPr>
              <a:t>ylabel</a:t>
            </a:r>
            <a:r>
              <a:rPr lang="en-US" dirty="0">
                <a:latin typeface="+mn-lt"/>
                <a:ea typeface="Calibri" charset="0"/>
                <a:cs typeface="Times New Roman" charset="0"/>
              </a:rPr>
              <a:t>('CV MCE');</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&gt;&gt;title</a:t>
            </a:r>
            <a:r>
              <a:rPr lang="en-US" dirty="0">
                <a:latin typeface="+mn-lt"/>
                <a:ea typeface="Calibri" charset="0"/>
                <a:cs typeface="Times New Roman" charset="0"/>
              </a:rPr>
              <a:t>('Forward Sequential Feature Selection with cross-validation');</a:t>
            </a:r>
            <a:endParaRPr lang="en-US" dirty="0">
              <a:effectLst/>
              <a:latin typeface="+mn-lt"/>
              <a:ea typeface="Calibri" charset="0"/>
              <a:cs typeface="Times New Roman" charset="0"/>
            </a:endParaRPr>
          </a:p>
        </p:txBody>
      </p:sp>
      <p:pic>
        <p:nvPicPr>
          <p:cNvPr id="4" name="Picture 3" descr="http://uk.mathworks.com/help/examples/stats_featured/cvsequentialfsdemo_03.png"/>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19400"/>
            <a:ext cx="5181600" cy="3882808"/>
          </a:xfrm>
          <a:prstGeom prst="rect">
            <a:avLst/>
          </a:prstGeom>
          <a:noFill/>
          <a:ln>
            <a:noFill/>
          </a:ln>
        </p:spPr>
      </p:pic>
    </p:spTree>
    <p:extLst>
      <p:ext uri="{BB962C8B-B14F-4D97-AF65-F5344CB8AC3E}">
        <p14:creationId xmlns:p14="http://schemas.microsoft.com/office/powerpoint/2010/main" val="1538820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p:cNvSpPr>
            <a:spLocks noGrp="1"/>
          </p:cNvSpPr>
          <p:nvPr>
            <p:ph type="title"/>
          </p:nvPr>
        </p:nvSpPr>
        <p:spPr/>
        <p:txBody>
          <a:bodyPr/>
          <a:lstStyle/>
          <a:p>
            <a:pPr eaLnBrk="1" hangingPunct="1"/>
            <a:r>
              <a:rPr lang="en-US" altLang="en-US"/>
              <a:t>Main Matlab Window</a:t>
            </a:r>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13" y="1181100"/>
            <a:ext cx="7265987"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8600"/>
            <a:ext cx="8839200" cy="1908215"/>
          </a:xfrm>
          <a:prstGeom prst="rect">
            <a:avLst/>
          </a:prstGeom>
        </p:spPr>
        <p:txBody>
          <a:bodyPr wrap="square">
            <a:spAutoFit/>
          </a:bodyPr>
          <a:lstStyle/>
          <a:p>
            <a:pPr>
              <a:spcAft>
                <a:spcPts val="0"/>
              </a:spcAft>
            </a:pPr>
            <a:r>
              <a:rPr lang="en-US" dirty="0">
                <a:latin typeface="+mn-lt"/>
                <a:ea typeface="Calibri" charset="0"/>
                <a:cs typeface="Times New Roman" charset="0"/>
              </a:rPr>
              <a:t>The cross-validation MCE reaches the minimum value when 10 features are used and this curve stays flat over the range from 10 features to 35 features. Also, the curve goes up when more than 35 features are used, which means </a:t>
            </a:r>
            <a:r>
              <a:rPr lang="en-US" dirty="0" err="1">
                <a:solidFill>
                  <a:srgbClr val="FF0000"/>
                </a:solidFill>
                <a:latin typeface="+mn-lt"/>
                <a:ea typeface="Calibri" charset="0"/>
                <a:cs typeface="Times New Roman" charset="0"/>
              </a:rPr>
              <a:t>overfitting</a:t>
            </a:r>
            <a:r>
              <a:rPr lang="en-US" dirty="0">
                <a:solidFill>
                  <a:srgbClr val="FF0000"/>
                </a:solidFill>
                <a:latin typeface="+mn-lt"/>
                <a:ea typeface="Calibri" charset="0"/>
                <a:cs typeface="Times New Roman" charset="0"/>
              </a:rPr>
              <a:t> </a:t>
            </a:r>
            <a:r>
              <a:rPr lang="en-US" dirty="0">
                <a:latin typeface="+mn-lt"/>
                <a:ea typeface="Calibri" charset="0"/>
                <a:cs typeface="Times New Roman" charset="0"/>
              </a:rPr>
              <a:t>occurs there</a:t>
            </a:r>
            <a:r>
              <a:rPr lang="en-US" dirty="0" smtClean="0">
                <a:latin typeface="+mn-lt"/>
                <a:ea typeface="Calibri" charset="0"/>
                <a:cs typeface="Times New Roman" charset="0"/>
              </a:rPr>
              <a:t>.</a:t>
            </a:r>
          </a:p>
          <a:p>
            <a:pPr>
              <a:spcAft>
                <a:spcPts val="0"/>
              </a:spcAft>
            </a:pPr>
            <a:endParaRPr lang="en-US" dirty="0">
              <a:latin typeface="+mn-lt"/>
              <a:ea typeface="Calibri" charset="0"/>
              <a:cs typeface="Times New Roman" charset="0"/>
            </a:endParaRPr>
          </a:p>
          <a:p>
            <a:pPr>
              <a:spcAft>
                <a:spcPts val="0"/>
              </a:spcAft>
            </a:pPr>
            <a:r>
              <a:rPr lang="en-US" dirty="0">
                <a:latin typeface="+mn-lt"/>
                <a:ea typeface="Calibri" charset="0"/>
                <a:cs typeface="Times New Roman" charset="0"/>
              </a:rPr>
              <a:t>It is usually preferable to have fewer features, so here we pick 10 features</a:t>
            </a:r>
            <a:r>
              <a:rPr lang="en-US" dirty="0" smtClean="0">
                <a:latin typeface="+mn-lt"/>
                <a:ea typeface="Calibri" charset="0"/>
                <a:cs typeface="Times New Roman" charset="0"/>
              </a:rPr>
              <a:t>:</a:t>
            </a:r>
          </a:p>
          <a:p>
            <a:pPr>
              <a:spcAft>
                <a:spcPts val="0"/>
              </a:spcAft>
            </a:pPr>
            <a:endParaRPr lang="en-US" sz="1000" dirty="0">
              <a:latin typeface="+mn-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&gt;&gt;fsCVfor10 </a:t>
            </a:r>
            <a:r>
              <a:rPr lang="en-US" dirty="0">
                <a:latin typeface="+mn-lt"/>
                <a:ea typeface="Calibri" charset="0"/>
                <a:cs typeface="Times New Roman" charset="0"/>
              </a:rPr>
              <a:t>= fs1(</a:t>
            </a:r>
            <a:r>
              <a:rPr lang="en-US" dirty="0" err="1">
                <a:latin typeface="+mn-lt"/>
                <a:ea typeface="Calibri" charset="0"/>
                <a:cs typeface="Times New Roman" charset="0"/>
              </a:rPr>
              <a:t>historyCV.In</a:t>
            </a:r>
            <a:r>
              <a:rPr lang="en-US" dirty="0">
                <a:latin typeface="+mn-lt"/>
                <a:ea typeface="Calibri" charset="0"/>
                <a:cs typeface="Times New Roman" charset="0"/>
              </a:rPr>
              <a:t>(10</a:t>
            </a:r>
            <a:r>
              <a:rPr lang="en-US" dirty="0" smtClean="0">
                <a:latin typeface="+mn-lt"/>
                <a:ea typeface="Calibri" charset="0"/>
                <a:cs typeface="Times New Roman" charset="0"/>
              </a:rPr>
              <a:t>,:))</a:t>
            </a:r>
            <a:endParaRPr lang="en-US" dirty="0">
              <a:effectLst/>
              <a:latin typeface="+mn-lt"/>
              <a:ea typeface="Calibri" charset="0"/>
              <a:cs typeface="Times New Roman" charset="0"/>
            </a:endParaRPr>
          </a:p>
        </p:txBody>
      </p:sp>
      <p:sp>
        <p:nvSpPr>
          <p:cNvPr id="5" name="Rectangle 4"/>
          <p:cNvSpPr/>
          <p:nvPr/>
        </p:nvSpPr>
        <p:spPr>
          <a:xfrm>
            <a:off x="76200" y="2059508"/>
            <a:ext cx="8763000" cy="4801314"/>
          </a:xfrm>
          <a:prstGeom prst="rect">
            <a:avLst/>
          </a:prstGeom>
        </p:spPr>
        <p:txBody>
          <a:bodyPr wrap="square">
            <a:spAutoFit/>
          </a:bodyPr>
          <a:lstStyle/>
          <a:p>
            <a:pPr>
              <a:spcAft>
                <a:spcPts val="0"/>
              </a:spcAft>
            </a:pPr>
            <a:r>
              <a:rPr lang="en-US" dirty="0">
                <a:latin typeface="+mn-lt"/>
                <a:ea typeface="Calibri" charset="0"/>
                <a:cs typeface="Times New Roman" charset="0"/>
              </a:rPr>
              <a:t>To show these 10 features in the order in which they are selected in the sequential forward procedure, we find the row in which they first become true in the </a:t>
            </a:r>
            <a:r>
              <a:rPr lang="en-US" dirty="0" err="1">
                <a:latin typeface="+mn-lt"/>
                <a:ea typeface="Calibri" charset="0"/>
                <a:cs typeface="Times New Roman" charset="0"/>
              </a:rPr>
              <a:t>historyCV</a:t>
            </a:r>
            <a:r>
              <a:rPr lang="en-US" dirty="0">
                <a:latin typeface="+mn-lt"/>
                <a:ea typeface="Calibri" charset="0"/>
                <a:cs typeface="Times New Roman" charset="0"/>
              </a:rPr>
              <a:t> output</a:t>
            </a:r>
            <a:r>
              <a:rPr lang="en-US" dirty="0" smtClean="0">
                <a:latin typeface="+mn-lt"/>
                <a:ea typeface="Calibri" charset="0"/>
                <a:cs typeface="Times New Roman" charset="0"/>
              </a:rPr>
              <a:t>:</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a:t>
            </a:r>
            <a:r>
              <a:rPr lang="en-US" dirty="0" err="1">
                <a:latin typeface="+mn-lt"/>
                <a:ea typeface="Calibri" charset="0"/>
                <a:cs typeface="Times New Roman" charset="0"/>
              </a:rPr>
              <a:t>orderlist,ignore</a:t>
            </a:r>
            <a:r>
              <a:rPr lang="en-US" dirty="0">
                <a:latin typeface="+mn-lt"/>
                <a:ea typeface="Calibri" charset="0"/>
                <a:cs typeface="Times New Roman" charset="0"/>
              </a:rPr>
              <a:t>] = find( [</a:t>
            </a:r>
            <a:r>
              <a:rPr lang="en-US" dirty="0" err="1">
                <a:latin typeface="+mn-lt"/>
                <a:ea typeface="Calibri" charset="0"/>
                <a:cs typeface="Times New Roman" charset="0"/>
              </a:rPr>
              <a:t>historyCV.In</a:t>
            </a:r>
            <a:r>
              <a:rPr lang="en-US" dirty="0">
                <a:latin typeface="+mn-lt"/>
                <a:ea typeface="Calibri" charset="0"/>
                <a:cs typeface="Times New Roman" charset="0"/>
              </a:rPr>
              <a:t>(1,:); diff(</a:t>
            </a:r>
            <a:r>
              <a:rPr lang="en-US" dirty="0" err="1">
                <a:latin typeface="+mn-lt"/>
                <a:ea typeface="Calibri" charset="0"/>
                <a:cs typeface="Times New Roman" charset="0"/>
              </a:rPr>
              <a:t>historyCV.In</a:t>
            </a:r>
            <a:r>
              <a:rPr lang="en-US" dirty="0">
                <a:latin typeface="+mn-lt"/>
                <a:ea typeface="Calibri" charset="0"/>
                <a:cs typeface="Times New Roman" charset="0"/>
              </a:rPr>
              <a:t>(1:10,:) )]' );</a:t>
            </a: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mn-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mn-lt"/>
                <a:ea typeface="Calibri" charset="0"/>
                <a:cs typeface="Times New Roman" charset="0"/>
              </a:rPr>
              <a:t> </a:t>
            </a:r>
            <a:endParaRPr lang="en-US" dirty="0" smtClean="0">
              <a:latin typeface="+mn-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smtClean="0">
              <a:latin typeface="+mn-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mn-lt"/>
              <a:ea typeface="Calibri" charset="0"/>
              <a:cs typeface="Times New Roman"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mn-lt"/>
              <a:ea typeface="Calibri" charset="0"/>
              <a:cs typeface="Times New Roman" charset="0"/>
            </a:endParaRPr>
          </a:p>
          <a:p>
            <a:pPr>
              <a:lnSpc>
                <a:spcPct val="150000"/>
              </a:lnSpc>
              <a:spcAft>
                <a:spcPts val="0"/>
              </a:spcAft>
            </a:pPr>
            <a:r>
              <a:rPr lang="en-US" dirty="0">
                <a:latin typeface="+mn-lt"/>
                <a:ea typeface="Calibri" charset="0"/>
                <a:cs typeface="Times New Roman" charset="0"/>
              </a:rPr>
              <a:t>To evaluate these 10 features, we compute their MCE for QDA on the test set. We get the smallest MCE value so far:</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&gt;&gt;testMCECVfor10 </a:t>
            </a:r>
            <a:r>
              <a:rPr lang="en-US" dirty="0">
                <a:latin typeface="+mn-lt"/>
                <a:ea typeface="Calibri" charset="0"/>
                <a:cs typeface="Times New Roman" charset="0"/>
              </a:rPr>
              <a:t>= </a:t>
            </a:r>
            <a:r>
              <a:rPr lang="en-US" dirty="0" err="1">
                <a:latin typeface="+mn-lt"/>
                <a:ea typeface="Calibri" charset="0"/>
                <a:cs typeface="Times New Roman" charset="0"/>
              </a:rPr>
              <a:t>crossval</a:t>
            </a:r>
            <a:r>
              <a:rPr lang="en-US" dirty="0">
                <a:latin typeface="+mn-lt"/>
                <a:ea typeface="Calibri" charset="0"/>
                <a:cs typeface="Times New Roman" charset="0"/>
              </a:rPr>
              <a:t>(</a:t>
            </a:r>
            <a:r>
              <a:rPr lang="en-US" dirty="0" err="1">
                <a:latin typeface="+mn-lt"/>
                <a:ea typeface="Calibri" charset="0"/>
                <a:cs typeface="Times New Roman" charset="0"/>
              </a:rPr>
              <a:t>classf,obs</a:t>
            </a:r>
            <a:r>
              <a:rPr lang="en-US" dirty="0">
                <a:latin typeface="+mn-lt"/>
                <a:ea typeface="Calibri" charset="0"/>
                <a:cs typeface="Times New Roman" charset="0"/>
              </a:rPr>
              <a:t>(:,fsCVfor10),</a:t>
            </a:r>
            <a:r>
              <a:rPr lang="en-US" dirty="0" err="1">
                <a:latin typeface="+mn-lt"/>
                <a:ea typeface="Calibri" charset="0"/>
                <a:cs typeface="Times New Roman" charset="0"/>
              </a:rPr>
              <a:t>grp,'partition</a:t>
            </a:r>
            <a:r>
              <a:rPr lang="en-US" dirty="0">
                <a:latin typeface="+mn-lt"/>
                <a:ea typeface="Calibri" charset="0"/>
                <a:cs typeface="Times New Roman" charset="0"/>
              </a:rPr>
              <a:t>',...</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mn-lt"/>
                <a:ea typeface="Calibri" charset="0"/>
                <a:cs typeface="Times New Roman" charset="0"/>
              </a:rPr>
              <a:t>    </a:t>
            </a:r>
            <a:r>
              <a:rPr lang="en-US" dirty="0" err="1">
                <a:latin typeface="+mn-lt"/>
                <a:ea typeface="Calibri" charset="0"/>
                <a:cs typeface="Times New Roman" charset="0"/>
              </a:rPr>
              <a:t>holdoutCVP</a:t>
            </a:r>
            <a:r>
              <a:rPr lang="en-US" dirty="0">
                <a:latin typeface="+mn-lt"/>
                <a:ea typeface="Calibri" charset="0"/>
                <a:cs typeface="Times New Roman" charset="0"/>
              </a:rPr>
              <a:t>)/</a:t>
            </a:r>
            <a:r>
              <a:rPr lang="en-US" dirty="0" err="1" smtClean="0">
                <a:latin typeface="+mn-lt"/>
                <a:ea typeface="Calibri" charset="0"/>
                <a:cs typeface="Times New Roman" charset="0"/>
              </a:rPr>
              <a:t>holdoutCVP.TestSize</a:t>
            </a:r>
            <a:endParaRPr lang="en-US" dirty="0" smtClean="0">
              <a:latin typeface="+mn-lt"/>
              <a:ea typeface="Calibri" charset="0"/>
              <a:cs typeface="Times New Roman" charset="0"/>
            </a:endParaRP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testMCECVfor10 </a:t>
            </a:r>
            <a:r>
              <a:rPr lang="en-US" dirty="0">
                <a:latin typeface="+mn-lt"/>
                <a:ea typeface="Calibri" charset="0"/>
                <a:cs typeface="Times New Roman" charset="0"/>
              </a:rPr>
              <a:t>=</a:t>
            </a:r>
          </a:p>
          <a:p>
            <a:pPr>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mn-lt"/>
                <a:ea typeface="Calibri" charset="0"/>
                <a:cs typeface="Times New Roman" charset="0"/>
              </a:rPr>
              <a:t>			 </a:t>
            </a:r>
            <a:r>
              <a:rPr lang="en-US" dirty="0">
                <a:latin typeface="+mn-lt"/>
                <a:ea typeface="Calibri" charset="0"/>
                <a:cs typeface="Times New Roman" charset="0"/>
              </a:rPr>
              <a:t>0.0357</a:t>
            </a:r>
            <a:endParaRPr lang="en-US" dirty="0">
              <a:effectLst/>
              <a:latin typeface="+mn-lt"/>
              <a:ea typeface="Calibri" charset="0"/>
              <a:cs typeface="Times New Roman"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048000"/>
            <a:ext cx="4724400" cy="1312334"/>
          </a:xfrm>
          <a:prstGeom prst="rect">
            <a:avLst/>
          </a:prstGeom>
        </p:spPr>
      </p:pic>
    </p:spTree>
    <p:extLst>
      <p:ext uri="{BB962C8B-B14F-4D97-AF65-F5344CB8AC3E}">
        <p14:creationId xmlns:p14="http://schemas.microsoft.com/office/powerpoint/2010/main" val="38030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3600" dirty="0" smtClean="0"/>
              <a:t>Tomorrow</a:t>
            </a:r>
            <a:endParaRPr lang="en-US" sz="3600" dirty="0"/>
          </a:p>
        </p:txBody>
      </p:sp>
      <p:sp>
        <p:nvSpPr>
          <p:cNvPr id="3" name="Content Placeholder 2"/>
          <p:cNvSpPr>
            <a:spLocks noGrp="1"/>
          </p:cNvSpPr>
          <p:nvPr>
            <p:ph idx="1"/>
          </p:nvPr>
        </p:nvSpPr>
        <p:spPr>
          <a:xfrm>
            <a:off x="381000" y="914400"/>
            <a:ext cx="8229600" cy="5211763"/>
          </a:xfrm>
        </p:spPr>
        <p:txBody>
          <a:bodyPr/>
          <a:lstStyle/>
          <a:p>
            <a:pPr marL="0" indent="0">
              <a:buNone/>
            </a:pPr>
            <a:r>
              <a:rPr lang="en-US" b="1" dirty="0" err="1" smtClean="0"/>
              <a:t>Dr</a:t>
            </a:r>
            <a:r>
              <a:rPr lang="en-US" b="1" dirty="0" smtClean="0"/>
              <a:t> Andrew Parnell will talk about:</a:t>
            </a:r>
          </a:p>
          <a:p>
            <a:pPr>
              <a:buFontTx/>
              <a:buChar char="-"/>
            </a:pPr>
            <a:r>
              <a:rPr lang="en-US" dirty="0" smtClean="0"/>
              <a:t>Basics </a:t>
            </a:r>
            <a:r>
              <a:rPr lang="en-US" dirty="0"/>
              <a:t>of experimental design</a:t>
            </a:r>
            <a:r>
              <a:rPr lang="en-US" dirty="0" smtClean="0"/>
              <a:t>;</a:t>
            </a:r>
          </a:p>
          <a:p>
            <a:pPr>
              <a:buFontTx/>
              <a:buChar char="-"/>
            </a:pPr>
            <a:r>
              <a:rPr lang="en-US" dirty="0" smtClean="0"/>
              <a:t>Very </a:t>
            </a:r>
            <a:r>
              <a:rPr lang="en-US" dirty="0"/>
              <a:t>basic intro to models for classification and regression in cancer studies: linear and logistic regression, basic machine learning tools</a:t>
            </a:r>
            <a:r>
              <a:rPr lang="en-US" dirty="0" smtClean="0"/>
              <a:t>;</a:t>
            </a:r>
          </a:p>
          <a:p>
            <a:pPr>
              <a:buFontTx/>
              <a:buChar char="-"/>
            </a:pPr>
            <a:r>
              <a:rPr lang="en-US" dirty="0" smtClean="0"/>
              <a:t>Measuring </a:t>
            </a:r>
            <a:r>
              <a:rPr lang="en-US" dirty="0"/>
              <a:t>model performance via specificity, sensitivity, area under the curve, and cross validation</a:t>
            </a:r>
            <a:r>
              <a:rPr lang="en-US" dirty="0" smtClean="0"/>
              <a:t>;</a:t>
            </a:r>
          </a:p>
          <a:p>
            <a:pPr marL="0" indent="0">
              <a:buNone/>
            </a:pPr>
            <a:r>
              <a:rPr lang="en-US" dirty="0" smtClean="0"/>
              <a:t>- </a:t>
            </a:r>
            <a:r>
              <a:rPr lang="en-US" dirty="0"/>
              <a:t>How to run all the above in R.</a:t>
            </a:r>
          </a:p>
        </p:txBody>
      </p:sp>
    </p:spTree>
    <p:extLst>
      <p:ext uri="{BB962C8B-B14F-4D97-AF65-F5344CB8AC3E}">
        <p14:creationId xmlns:p14="http://schemas.microsoft.com/office/powerpoint/2010/main" val="1950040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a:t>Working with Matrices and Arrays</a:t>
            </a:r>
          </a:p>
        </p:txBody>
      </p:sp>
      <p:sp>
        <p:nvSpPr>
          <p:cNvPr id="7171" name="Content Placeholder 2"/>
          <p:cNvSpPr>
            <a:spLocks noGrp="1"/>
          </p:cNvSpPr>
          <p:nvPr>
            <p:ph idx="1"/>
          </p:nvPr>
        </p:nvSpPr>
        <p:spPr/>
        <p:txBody>
          <a:bodyPr/>
          <a:lstStyle/>
          <a:p>
            <a:pPr eaLnBrk="1" hangingPunct="1"/>
            <a:r>
              <a:rPr lang="en-US" altLang="en-US" dirty="0"/>
              <a:t>Since </a:t>
            </a:r>
            <a:r>
              <a:rPr lang="en-US" altLang="en-US" dirty="0" err="1"/>
              <a:t>Matlab</a:t>
            </a:r>
            <a:r>
              <a:rPr lang="en-US" altLang="en-US" dirty="0"/>
              <a:t> makes extensive use of matrices, the best way for you to get started with </a:t>
            </a:r>
            <a:r>
              <a:rPr lang="en-US" altLang="en-US" dirty="0" err="1" smtClean="0"/>
              <a:t>Matlab</a:t>
            </a:r>
            <a:r>
              <a:rPr lang="en-US" altLang="en-US" dirty="0" smtClean="0"/>
              <a:t> is </a:t>
            </a:r>
            <a:r>
              <a:rPr lang="en-US" altLang="en-US" dirty="0"/>
              <a:t>to learn how to handle matrices.</a:t>
            </a:r>
          </a:p>
          <a:p>
            <a:pPr lvl="1" eaLnBrk="1" hangingPunct="1"/>
            <a:r>
              <a:rPr lang="en-US" altLang="en-US" sz="2000" dirty="0"/>
              <a:t>Separate the elements of a row with blanks or commas.</a:t>
            </a:r>
          </a:p>
          <a:p>
            <a:pPr lvl="1" eaLnBrk="1" hangingPunct="1"/>
            <a:r>
              <a:rPr lang="en-US" altLang="en-US" sz="2000" dirty="0"/>
              <a:t>Use a semicolon   ;   to indicate the end of each row.</a:t>
            </a:r>
          </a:p>
          <a:p>
            <a:pPr lvl="1" eaLnBrk="1" hangingPunct="1"/>
            <a:r>
              <a:rPr lang="en-US" altLang="en-US" sz="2000" dirty="0"/>
              <a:t>Surround the entire list of elements with square brackets, [ ].</a:t>
            </a:r>
          </a:p>
          <a:p>
            <a:pPr lvl="1" eaLnBrk="1" hangingPunct="1"/>
            <a:endParaRPr lang="en-US" altLang="en-US" sz="2000" dirty="0"/>
          </a:p>
          <a:p>
            <a:pPr lvl="1" eaLnBrk="1" hangingPunct="1">
              <a:buFont typeface="Arial" charset="0"/>
              <a:buNone/>
            </a:pPr>
            <a:r>
              <a:rPr lang="pt-BR" altLang="en-US" sz="2000" dirty="0"/>
              <a:t>		</a:t>
            </a:r>
            <a:r>
              <a:rPr lang="pt-BR" altLang="en-US" sz="2400" dirty="0"/>
              <a:t>A = [16 3 2 13; 5 10 11 8; 9 6 7 12; 4 15 14 1]</a:t>
            </a:r>
            <a:endParaRPr lang="en-US"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457200" y="381000"/>
            <a:ext cx="8229600" cy="5745163"/>
          </a:xfrm>
        </p:spPr>
        <p:txBody>
          <a:bodyPr/>
          <a:lstStyle/>
          <a:p>
            <a:pPr eaLnBrk="1" hangingPunct="1"/>
            <a:r>
              <a:rPr lang="en-US" altLang="en-US" dirty="0" err="1" smtClean="0"/>
              <a:t>Matlab</a:t>
            </a:r>
            <a:r>
              <a:rPr lang="en-US" altLang="en-US" dirty="0" smtClean="0"/>
              <a:t> </a:t>
            </a:r>
            <a:r>
              <a:rPr lang="en-US" altLang="en-US" dirty="0"/>
              <a:t>displays the matrix you just entered:</a:t>
            </a:r>
          </a:p>
          <a:p>
            <a:pPr eaLnBrk="1" hangingPunct="1">
              <a:buFont typeface="Arial" charset="0"/>
              <a:buNone/>
            </a:pPr>
            <a:r>
              <a:rPr lang="en-US" altLang="en-US" dirty="0"/>
              <a:t>	</a:t>
            </a:r>
            <a:r>
              <a:rPr lang="en-US" altLang="en-US" sz="2800" dirty="0"/>
              <a:t>A =</a:t>
            </a:r>
          </a:p>
          <a:p>
            <a:pPr eaLnBrk="1" hangingPunct="1">
              <a:buFont typeface="Arial" charset="0"/>
              <a:buNone/>
            </a:pPr>
            <a:r>
              <a:rPr lang="en-US" altLang="en-US" sz="2800" dirty="0"/>
              <a:t>		16   3     2      13</a:t>
            </a:r>
          </a:p>
          <a:p>
            <a:pPr eaLnBrk="1" hangingPunct="1">
              <a:buFont typeface="Arial" charset="0"/>
              <a:buNone/>
            </a:pPr>
            <a:r>
              <a:rPr lang="en-US" altLang="en-US" sz="2800" dirty="0"/>
              <a:t>		5     10   11    8</a:t>
            </a:r>
          </a:p>
          <a:p>
            <a:pPr eaLnBrk="1" hangingPunct="1">
              <a:buFont typeface="Arial" charset="0"/>
              <a:buNone/>
            </a:pPr>
            <a:r>
              <a:rPr lang="en-US" altLang="en-US" sz="2800" dirty="0"/>
              <a:t>		9     6      7     12</a:t>
            </a:r>
          </a:p>
          <a:p>
            <a:pPr eaLnBrk="1" hangingPunct="1">
              <a:buFont typeface="Arial" charset="0"/>
              <a:buNone/>
            </a:pPr>
            <a:r>
              <a:rPr lang="en-US" altLang="en-US" sz="2800" dirty="0"/>
              <a:t>		4     15    14   1</a:t>
            </a:r>
          </a:p>
          <a:p>
            <a:pPr eaLnBrk="1" hangingPunct="1">
              <a:buFont typeface="Arial" charset="0"/>
              <a:buNone/>
            </a:pPr>
            <a:endParaRPr lang="en-US" altLang="en-US" sz="1200" dirty="0"/>
          </a:p>
          <a:p>
            <a:pPr eaLnBrk="1" hangingPunct="1"/>
            <a:r>
              <a:rPr lang="en-US" altLang="en-US" sz="2800" dirty="0"/>
              <a:t>Once you have entered the matrix, it is automatically remembered in the </a:t>
            </a:r>
            <a:r>
              <a:rPr lang="en-US" altLang="en-US" sz="2800" dirty="0" err="1" smtClean="0"/>
              <a:t>Matlab</a:t>
            </a:r>
            <a:r>
              <a:rPr lang="en-US" altLang="en-US" sz="2800" dirty="0" smtClean="0"/>
              <a:t> </a:t>
            </a:r>
            <a:r>
              <a:rPr lang="en-US" altLang="en-US" sz="2800" dirty="0"/>
              <a:t>workspace. You can simply refer to it as A.</a:t>
            </a:r>
          </a:p>
          <a:p>
            <a:pPr eaLnBrk="1" hangingPunct="1"/>
            <a:endParaRPr lang="en-US" altLang="en-US" sz="1200" dirty="0"/>
          </a:p>
          <a:p>
            <a:pPr eaLnBrk="1" hangingPunct="1"/>
            <a:r>
              <a:rPr lang="en-US" altLang="en-US" sz="2800" dirty="0"/>
              <a:t>Keep in mind, variable names are case-sensitive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304800"/>
            <a:ext cx="8229600" cy="5821363"/>
          </a:xfrm>
        </p:spPr>
        <p:txBody>
          <a:bodyPr/>
          <a:lstStyle/>
          <a:p>
            <a:pPr eaLnBrk="1" hangingPunct="1"/>
            <a:r>
              <a:rPr lang="en-US" altLang="en-US" sz="3000" dirty="0"/>
              <a:t>When you do not specify an output variable, </a:t>
            </a:r>
            <a:r>
              <a:rPr lang="en-US" altLang="en-US" sz="3000" dirty="0" err="1" smtClean="0"/>
              <a:t>Matlab</a:t>
            </a:r>
            <a:r>
              <a:rPr lang="en-US" altLang="en-US" sz="3000" dirty="0" smtClean="0"/>
              <a:t> </a:t>
            </a:r>
            <a:r>
              <a:rPr lang="en-US" altLang="en-US" sz="3000" dirty="0"/>
              <a:t>uses the variable </a:t>
            </a:r>
            <a:r>
              <a:rPr lang="en-US" altLang="en-US" sz="3000" i="1" dirty="0" err="1"/>
              <a:t>ans</a:t>
            </a:r>
            <a:r>
              <a:rPr lang="en-US" altLang="en-US" sz="3000" dirty="0"/>
              <a:t>, short for </a:t>
            </a:r>
            <a:r>
              <a:rPr lang="en-US" altLang="en-US" sz="3000" i="1" dirty="0"/>
              <a:t>answer, </a:t>
            </a:r>
            <a:r>
              <a:rPr lang="en-US" altLang="en-US" sz="3000" dirty="0"/>
              <a:t>to store the results of a calculation</a:t>
            </a:r>
            <a:r>
              <a:rPr lang="en-US" altLang="en-US" sz="3000" i="1" dirty="0"/>
              <a:t>.</a:t>
            </a:r>
          </a:p>
          <a:p>
            <a:pPr eaLnBrk="1" hangingPunct="1"/>
            <a:r>
              <a:rPr lang="en-US" altLang="en-US" sz="3400" b="1" dirty="0"/>
              <a:t>Subscripts</a:t>
            </a:r>
          </a:p>
          <a:p>
            <a:pPr eaLnBrk="1" hangingPunct="1">
              <a:buFont typeface="Arial" charset="0"/>
              <a:buNone/>
            </a:pPr>
            <a:r>
              <a:rPr lang="en-US" altLang="en-US" dirty="0"/>
              <a:t>    </a:t>
            </a:r>
            <a:r>
              <a:rPr lang="en-US" altLang="en-US" sz="2800" dirty="0"/>
              <a:t>The element in row </a:t>
            </a:r>
            <a:r>
              <a:rPr lang="en-US" altLang="en-US" sz="2800" dirty="0" err="1"/>
              <a:t>i</a:t>
            </a:r>
            <a:r>
              <a:rPr lang="en-US" altLang="en-US" sz="2800" dirty="0"/>
              <a:t> and column j of A</a:t>
            </a:r>
          </a:p>
          <a:p>
            <a:pPr eaLnBrk="1" hangingPunct="1">
              <a:buFont typeface="Arial" charset="0"/>
              <a:buNone/>
            </a:pPr>
            <a:r>
              <a:rPr lang="en-US" altLang="en-US" sz="2800" dirty="0"/>
              <a:t>		 is given by   A(</a:t>
            </a:r>
            <a:r>
              <a:rPr lang="en-US" altLang="en-US" sz="2800" dirty="0" err="1"/>
              <a:t>i,j</a:t>
            </a:r>
            <a:r>
              <a:rPr lang="en-US" altLang="en-US" sz="2800" dirty="0"/>
              <a:t>).</a:t>
            </a:r>
          </a:p>
          <a:p>
            <a:pPr eaLnBrk="1" hangingPunct="1">
              <a:buFont typeface="Arial" charset="0"/>
              <a:buNone/>
            </a:pPr>
            <a:r>
              <a:rPr lang="en-US" altLang="en-US" sz="2800" dirty="0"/>
              <a:t>	So to compute the sum of the elements in the fourth</a:t>
            </a:r>
          </a:p>
          <a:p>
            <a:pPr eaLnBrk="1" hangingPunct="1">
              <a:buFont typeface="Arial" charset="0"/>
              <a:buNone/>
            </a:pPr>
            <a:r>
              <a:rPr lang="en-US" altLang="en-US" sz="2800" dirty="0"/>
              <a:t>	column of A, we have:</a:t>
            </a:r>
          </a:p>
          <a:p>
            <a:pPr eaLnBrk="1" hangingPunct="1">
              <a:buFont typeface="Arial" charset="0"/>
              <a:buNone/>
            </a:pPr>
            <a:r>
              <a:rPr lang="en-US" altLang="en-US" sz="2800" dirty="0"/>
              <a:t>			A(1,4) + A(2,4) + A(3,4) + A(4,4)</a:t>
            </a:r>
            <a:endParaRPr lang="en-US" altLang="en-US" sz="2600" dirty="0"/>
          </a:p>
          <a:p>
            <a:pPr eaLnBrk="1" hangingPunct="1">
              <a:buFont typeface="Arial" charset="0"/>
              <a:buNone/>
            </a:pPr>
            <a:r>
              <a:rPr lang="en-US" altLang="en-US" sz="2800" dirty="0"/>
              <a:t>     Which produces:</a:t>
            </a:r>
          </a:p>
          <a:p>
            <a:pPr eaLnBrk="1" hangingPunct="1">
              <a:buFont typeface="Arial" charset="0"/>
              <a:buNone/>
            </a:pPr>
            <a:r>
              <a:rPr lang="en-US" altLang="en-US" sz="2800" dirty="0"/>
              <a:t>                       </a:t>
            </a:r>
            <a:r>
              <a:rPr lang="en-US" altLang="en-US" sz="2800" dirty="0" err="1"/>
              <a:t>ans</a:t>
            </a:r>
            <a:r>
              <a:rPr lang="en-US" altLang="en-US" sz="2800" dirty="0"/>
              <a:t> =  34</a:t>
            </a:r>
            <a:endParaRPr lang="en-US" altLang="en-US"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381000"/>
            <a:ext cx="8229600" cy="5745163"/>
          </a:xfrm>
        </p:spPr>
        <p:txBody>
          <a:bodyPr/>
          <a:lstStyle/>
          <a:p>
            <a:pPr eaLnBrk="1" hangingPunct="1"/>
            <a:r>
              <a:rPr lang="en-US" altLang="en-US" b="1"/>
              <a:t>The Colon Operator</a:t>
            </a:r>
          </a:p>
          <a:p>
            <a:pPr eaLnBrk="1" hangingPunct="1"/>
            <a:r>
              <a:rPr lang="en-US" altLang="en-US" sz="2600"/>
              <a:t>For example:      </a:t>
            </a:r>
            <a:r>
              <a:rPr lang="en-US" altLang="en-US" sz="2800"/>
              <a:t>1:10</a:t>
            </a:r>
          </a:p>
          <a:p>
            <a:pPr eaLnBrk="1" hangingPunct="1">
              <a:buFont typeface="Arial" charset="0"/>
              <a:buNone/>
            </a:pPr>
            <a:r>
              <a:rPr lang="en-US" altLang="en-US" sz="2600"/>
              <a:t>	is a row vector containing the integers from 1 to 10:</a:t>
            </a:r>
          </a:p>
          <a:p>
            <a:pPr eaLnBrk="1" hangingPunct="1">
              <a:buFont typeface="Arial" charset="0"/>
              <a:buNone/>
            </a:pPr>
            <a:r>
              <a:rPr lang="en-US" altLang="en-US" sz="2600"/>
              <a:t>		     1   2   3   4   5   6   7   8   9   10</a:t>
            </a:r>
          </a:p>
          <a:p>
            <a:pPr eaLnBrk="1" hangingPunct="1">
              <a:buFont typeface="Arial" charset="0"/>
              <a:buNone/>
            </a:pPr>
            <a:endParaRPr lang="en-US" altLang="en-US" sz="1200"/>
          </a:p>
          <a:p>
            <a:pPr eaLnBrk="1" hangingPunct="1"/>
            <a:r>
              <a:rPr lang="en-US" altLang="en-US" sz="2600"/>
              <a:t>To obtain non-unit spacing, specify an increment. For example:     </a:t>
            </a:r>
            <a:r>
              <a:rPr lang="en-US" altLang="en-US" sz="2800"/>
              <a:t>100:-7:50</a:t>
            </a:r>
            <a:r>
              <a:rPr lang="en-US" altLang="en-US" sz="2600"/>
              <a:t>      will give you</a:t>
            </a:r>
          </a:p>
          <a:p>
            <a:pPr eaLnBrk="1" hangingPunct="1">
              <a:buFont typeface="Arial" charset="0"/>
              <a:buNone/>
            </a:pPr>
            <a:r>
              <a:rPr lang="en-US" altLang="en-US" sz="2600"/>
              <a:t>               100   93   86   79   72   65   58   51</a:t>
            </a:r>
          </a:p>
          <a:p>
            <a:pPr eaLnBrk="1" hangingPunct="1">
              <a:buFont typeface="Arial" charset="0"/>
              <a:buNone/>
            </a:pPr>
            <a:endParaRPr lang="en-US" altLang="en-US" sz="1200"/>
          </a:p>
          <a:p>
            <a:pPr eaLnBrk="1" hangingPunct="1"/>
            <a:r>
              <a:rPr lang="en-US" altLang="en-US" sz="2600"/>
              <a:t>Subscript expressions involving colons refer to portions of a matrix.  For example:           </a:t>
            </a:r>
            <a:r>
              <a:rPr lang="en-US" altLang="en-US" sz="3000"/>
              <a:t>A(1:k,j)</a:t>
            </a:r>
          </a:p>
          <a:p>
            <a:pPr eaLnBrk="1" hangingPunct="1">
              <a:buFont typeface="Arial" charset="0"/>
              <a:buNone/>
            </a:pPr>
            <a:r>
              <a:rPr lang="en-US" altLang="en-US" sz="2600"/>
              <a:t>     refers to the first k elements of the jth column of A.</a:t>
            </a:r>
          </a:p>
          <a:p>
            <a:pPr eaLnBrk="1" hangingPunct="1">
              <a:buFont typeface="Arial" charset="0"/>
              <a:buNone/>
            </a:pPr>
            <a:endParaRPr lang="en-US" altLang="en-US" sz="26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835</TotalTime>
  <Words>2140</Words>
  <Application>Microsoft Macintosh PowerPoint</Application>
  <PresentationFormat>On-screen Show (4:3)</PresentationFormat>
  <Paragraphs>464</Paragraphs>
  <Slides>51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Calibri</vt:lpstr>
      <vt:lpstr>ＭＳ Ｐゴシック</vt:lpstr>
      <vt:lpstr>Tahoma</vt:lpstr>
      <vt:lpstr>Times New Roman</vt:lpstr>
      <vt:lpstr>Wingdings</vt:lpstr>
      <vt:lpstr>新細明體</vt:lpstr>
      <vt:lpstr>Arial</vt:lpstr>
      <vt:lpstr>Office Theme</vt:lpstr>
      <vt:lpstr>Introduction to Matlab</vt:lpstr>
      <vt:lpstr>PowerPoint Presentation</vt:lpstr>
      <vt:lpstr>PowerPoint Presentation</vt:lpstr>
      <vt:lpstr>PowerPoint Presentation</vt:lpstr>
      <vt:lpstr>Main Matlab Window</vt:lpstr>
      <vt:lpstr>Working with Matrices and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Graphics</vt:lpstr>
      <vt:lpstr>Basic Plotting Functions</vt:lpstr>
      <vt:lpstr>PowerPoint Presentation</vt:lpstr>
      <vt:lpstr>PowerPoint Presentation</vt:lpstr>
      <vt:lpstr>PowerPoint Presentation</vt:lpstr>
      <vt:lpstr>PowerPoint Presentation</vt:lpstr>
      <vt:lpstr>PowerPoint Presentation</vt:lpstr>
      <vt:lpstr>Controlling the Axes</vt:lpstr>
      <vt:lpstr>Programming in Matlab</vt:lpstr>
      <vt:lpstr>Multidimensional Arrays</vt:lpstr>
      <vt:lpstr>Scripts and Functions</vt:lpstr>
      <vt:lpstr>PowerPoint Presentation</vt:lpstr>
      <vt:lpstr>Medical imaging</vt:lpstr>
      <vt:lpstr>Medical Image Perception</vt:lpstr>
      <vt:lpstr>Image processing</vt:lpstr>
      <vt:lpstr>Color separation</vt:lpstr>
      <vt:lpstr>Operations on images</vt:lpstr>
      <vt:lpstr>Combination of images</vt:lpstr>
      <vt:lpstr>Noise reduction and filtering</vt:lpstr>
      <vt:lpstr>Contrast enhancement</vt:lpstr>
      <vt:lpstr>Detecting a Cell Using Image Segmentation</vt:lpstr>
      <vt:lpstr>PowerPoint Presentation</vt:lpstr>
      <vt:lpstr>High level image understanding</vt:lpstr>
      <vt:lpstr>Systems Biology - Pharmacokinetics</vt:lpstr>
      <vt:lpstr>PK Example… continued</vt:lpstr>
      <vt:lpstr>Statistical data analysis</vt:lpstr>
      <vt:lpstr>Random number generators</vt:lpstr>
      <vt:lpstr>Histograms 1D</vt:lpstr>
      <vt:lpstr>Histograms in 2D</vt:lpstr>
      <vt:lpstr>Statistics toolbox - Hypothesis Tests</vt:lpstr>
      <vt:lpstr>Test study: Ovarian Cancer</vt:lpstr>
      <vt:lpstr>PowerPoint Presentation</vt:lpstr>
      <vt:lpstr>PowerPoint Presentation</vt:lpstr>
      <vt:lpstr>PowerPoint Presentation</vt:lpstr>
      <vt:lpstr>PowerPoint Presentation</vt:lpstr>
      <vt:lpstr>PowerPoint Presentation</vt:lpstr>
      <vt:lpstr>Tomorrow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dc:title>
  <dc:creator>Eugene Kashdan</dc:creator>
  <cp:lastModifiedBy>Eugene Kashdan</cp:lastModifiedBy>
  <cp:revision>69</cp:revision>
  <dcterms:created xsi:type="dcterms:W3CDTF">2016-06-26T09:47:28Z</dcterms:created>
  <dcterms:modified xsi:type="dcterms:W3CDTF">2016-06-27T17:33:02Z</dcterms:modified>
</cp:coreProperties>
</file>