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348" r:id="rId3"/>
    <p:sldId id="268" r:id="rId4"/>
    <p:sldId id="265" r:id="rId5"/>
    <p:sldId id="266" r:id="rId6"/>
    <p:sldId id="267" r:id="rId7"/>
    <p:sldId id="349" r:id="rId8"/>
    <p:sldId id="269" r:id="rId9"/>
    <p:sldId id="270" r:id="rId10"/>
    <p:sldId id="271" r:id="rId11"/>
    <p:sldId id="272" r:id="rId12"/>
    <p:sldId id="273" r:id="rId13"/>
    <p:sldId id="274" r:id="rId14"/>
    <p:sldId id="275" r:id="rId15"/>
    <p:sldId id="259" r:id="rId16"/>
    <p:sldId id="276" r:id="rId17"/>
    <p:sldId id="277" r:id="rId18"/>
    <p:sldId id="278" r:id="rId19"/>
    <p:sldId id="261" r:id="rId20"/>
    <p:sldId id="260" r:id="rId21"/>
    <p:sldId id="281" r:id="rId22"/>
    <p:sldId id="282" r:id="rId23"/>
    <p:sldId id="352" r:id="rId24"/>
    <p:sldId id="280" r:id="rId25"/>
    <p:sldId id="283" r:id="rId26"/>
    <p:sldId id="284" r:id="rId27"/>
    <p:sldId id="285" r:id="rId28"/>
    <p:sldId id="287" r:id="rId29"/>
    <p:sldId id="353" r:id="rId30"/>
    <p:sldId id="286" r:id="rId31"/>
    <p:sldId id="262" r:id="rId32"/>
    <p:sldId id="350" r:id="rId33"/>
    <p:sldId id="351" r:id="rId34"/>
    <p:sldId id="279" r:id="rId35"/>
    <p:sldId id="263" r:id="rId36"/>
    <p:sldId id="26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3503" autoAdjust="0"/>
  </p:normalViewPr>
  <p:slideViewPr>
    <p:cSldViewPr snapToGrid="0">
      <p:cViewPr varScale="1">
        <p:scale>
          <a:sx n="79" d="100"/>
          <a:sy n="79" d="100"/>
        </p:scale>
        <p:origin x="758" y="82"/>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A5CC25-55FC-4122-8FFD-82DD3BF993BE}" type="datetimeFigureOut">
              <a:rPr lang="en-US" smtClean="0"/>
              <a:t>5/30/2025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A94A2-1971-454F-9B4E-DDAF4169E8F8}" type="slidenum">
              <a:rPr lang="en-US" smtClean="0"/>
              <a:t>‹#›</a:t>
            </a:fld>
            <a:endParaRPr lang="en-US"/>
          </a:p>
        </p:txBody>
      </p:sp>
    </p:spTree>
    <p:extLst>
      <p:ext uri="{BB962C8B-B14F-4D97-AF65-F5344CB8AC3E}">
        <p14:creationId xmlns:p14="http://schemas.microsoft.com/office/powerpoint/2010/main" val="3560084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02F82F-E2BB-426A-A3AB-FC155FB2E565}" type="slidenum">
              <a:rPr lang="en-US" smtClean="0"/>
              <a:t>27</a:t>
            </a:fld>
            <a:endParaRPr lang="en-US"/>
          </a:p>
        </p:txBody>
      </p:sp>
    </p:spTree>
    <p:extLst>
      <p:ext uri="{BB962C8B-B14F-4D97-AF65-F5344CB8AC3E}">
        <p14:creationId xmlns:p14="http://schemas.microsoft.com/office/powerpoint/2010/main" val="997010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02F82F-E2BB-426A-A3AB-FC155FB2E565}" type="slidenum">
              <a:rPr lang="en-US" smtClean="0"/>
              <a:t>28</a:t>
            </a:fld>
            <a:endParaRPr lang="en-US"/>
          </a:p>
        </p:txBody>
      </p:sp>
    </p:spTree>
    <p:extLst>
      <p:ext uri="{BB962C8B-B14F-4D97-AF65-F5344CB8AC3E}">
        <p14:creationId xmlns:p14="http://schemas.microsoft.com/office/powerpoint/2010/main" val="1829887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C8B4AC-6B63-305E-48BA-B60F8BC2C3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BAAC14-E87A-80E2-C3E6-D5556FFA14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9BDDA1-A932-7527-6541-10365D4BF29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2A9B7C2-B0B3-65F9-6424-98F72608D86E}"/>
              </a:ext>
            </a:extLst>
          </p:cNvPr>
          <p:cNvSpPr>
            <a:spLocks noGrp="1"/>
          </p:cNvSpPr>
          <p:nvPr>
            <p:ph type="sldNum" sz="quarter" idx="5"/>
          </p:nvPr>
        </p:nvSpPr>
        <p:spPr/>
        <p:txBody>
          <a:bodyPr/>
          <a:lstStyle/>
          <a:p>
            <a:fld id="{CA02F82F-E2BB-426A-A3AB-FC155FB2E565}" type="slidenum">
              <a:rPr lang="en-US" smtClean="0"/>
              <a:t>29</a:t>
            </a:fld>
            <a:endParaRPr lang="en-US"/>
          </a:p>
        </p:txBody>
      </p:sp>
    </p:spTree>
    <p:extLst>
      <p:ext uri="{BB962C8B-B14F-4D97-AF65-F5344CB8AC3E}">
        <p14:creationId xmlns:p14="http://schemas.microsoft.com/office/powerpoint/2010/main" val="1881103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7B0C-FDF6-5D08-7FEC-6F4A18DEB2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50BFDB-2673-E84B-3DC6-D21786A1AD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E08AE4-7249-71FF-D9CB-F301D2620CAB}"/>
              </a:ext>
            </a:extLst>
          </p:cNvPr>
          <p:cNvSpPr>
            <a:spLocks noGrp="1"/>
          </p:cNvSpPr>
          <p:nvPr>
            <p:ph type="dt" sz="half" idx="10"/>
          </p:nvPr>
        </p:nvSpPr>
        <p:spPr/>
        <p:txBody>
          <a:bodyPr/>
          <a:lstStyle/>
          <a:p>
            <a:r>
              <a:rPr lang="en-US"/>
              <a:t>Created: Summer 2025</a:t>
            </a:r>
          </a:p>
        </p:txBody>
      </p:sp>
      <p:sp>
        <p:nvSpPr>
          <p:cNvPr id="5" name="Footer Placeholder 4">
            <a:extLst>
              <a:ext uri="{FF2B5EF4-FFF2-40B4-BE49-F238E27FC236}">
                <a16:creationId xmlns:a16="http://schemas.microsoft.com/office/drawing/2014/main" id="{4C3A9DF7-C730-FE2D-57D1-44D876D4D70E}"/>
              </a:ext>
            </a:extLst>
          </p:cNvPr>
          <p:cNvSpPr>
            <a:spLocks noGrp="1"/>
          </p:cNvSpPr>
          <p:nvPr>
            <p:ph type="ftr" sz="quarter" idx="11"/>
          </p:nvPr>
        </p:nvSpPr>
        <p:spPr/>
        <p:txBody>
          <a:bodyPr/>
          <a:lstStyle/>
          <a:p>
            <a:r>
              <a:rPr lang="en-US"/>
              <a:t>Kurt Kullu</a:t>
            </a:r>
          </a:p>
        </p:txBody>
      </p:sp>
      <p:sp>
        <p:nvSpPr>
          <p:cNvPr id="6" name="Slide Number Placeholder 5">
            <a:extLst>
              <a:ext uri="{FF2B5EF4-FFF2-40B4-BE49-F238E27FC236}">
                <a16:creationId xmlns:a16="http://schemas.microsoft.com/office/drawing/2014/main" id="{F8F07541-45BF-5D7B-5102-B30B2773CC2B}"/>
              </a:ext>
            </a:extLst>
          </p:cNvPr>
          <p:cNvSpPr>
            <a:spLocks noGrp="1"/>
          </p:cNvSpPr>
          <p:nvPr>
            <p:ph type="sldNum" sz="quarter" idx="12"/>
          </p:nvPr>
        </p:nvSpPr>
        <p:spPr/>
        <p:txBody>
          <a:bodyPr/>
          <a:lstStyle/>
          <a:p>
            <a:fld id="{F5432482-83CB-460F-9A37-7A266B7F6DB8}" type="slidenum">
              <a:rPr lang="en-US" smtClean="0"/>
              <a:t>‹#›</a:t>
            </a:fld>
            <a:endParaRPr lang="en-US"/>
          </a:p>
        </p:txBody>
      </p:sp>
    </p:spTree>
    <p:extLst>
      <p:ext uri="{BB962C8B-B14F-4D97-AF65-F5344CB8AC3E}">
        <p14:creationId xmlns:p14="http://schemas.microsoft.com/office/powerpoint/2010/main" val="1693708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07550-AC8D-ACDA-FB04-BABB7896FC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38789A-E6A6-39E5-EBDC-E4D730B906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A9396-45D9-580D-145F-A6A32E1028EB}"/>
              </a:ext>
            </a:extLst>
          </p:cNvPr>
          <p:cNvSpPr>
            <a:spLocks noGrp="1"/>
          </p:cNvSpPr>
          <p:nvPr>
            <p:ph type="dt" sz="half" idx="10"/>
          </p:nvPr>
        </p:nvSpPr>
        <p:spPr/>
        <p:txBody>
          <a:bodyPr/>
          <a:lstStyle/>
          <a:p>
            <a:r>
              <a:rPr lang="en-US"/>
              <a:t>Created: Summer 2025</a:t>
            </a:r>
          </a:p>
        </p:txBody>
      </p:sp>
      <p:sp>
        <p:nvSpPr>
          <p:cNvPr id="5" name="Footer Placeholder 4">
            <a:extLst>
              <a:ext uri="{FF2B5EF4-FFF2-40B4-BE49-F238E27FC236}">
                <a16:creationId xmlns:a16="http://schemas.microsoft.com/office/drawing/2014/main" id="{C711DBFE-C881-983E-9676-59FD53CF8396}"/>
              </a:ext>
            </a:extLst>
          </p:cNvPr>
          <p:cNvSpPr>
            <a:spLocks noGrp="1"/>
          </p:cNvSpPr>
          <p:nvPr>
            <p:ph type="ftr" sz="quarter" idx="11"/>
          </p:nvPr>
        </p:nvSpPr>
        <p:spPr/>
        <p:txBody>
          <a:bodyPr/>
          <a:lstStyle/>
          <a:p>
            <a:r>
              <a:rPr lang="en-US"/>
              <a:t>Kurt Kullu</a:t>
            </a:r>
          </a:p>
        </p:txBody>
      </p:sp>
      <p:sp>
        <p:nvSpPr>
          <p:cNvPr id="6" name="Slide Number Placeholder 5">
            <a:extLst>
              <a:ext uri="{FF2B5EF4-FFF2-40B4-BE49-F238E27FC236}">
                <a16:creationId xmlns:a16="http://schemas.microsoft.com/office/drawing/2014/main" id="{6954E65D-88BE-56B2-AF69-38E1C8BEBE78}"/>
              </a:ext>
            </a:extLst>
          </p:cNvPr>
          <p:cNvSpPr>
            <a:spLocks noGrp="1"/>
          </p:cNvSpPr>
          <p:nvPr>
            <p:ph type="sldNum" sz="quarter" idx="12"/>
          </p:nvPr>
        </p:nvSpPr>
        <p:spPr/>
        <p:txBody>
          <a:bodyPr/>
          <a:lstStyle/>
          <a:p>
            <a:fld id="{F5432482-83CB-460F-9A37-7A266B7F6DB8}" type="slidenum">
              <a:rPr lang="en-US" smtClean="0"/>
              <a:t>‹#›</a:t>
            </a:fld>
            <a:endParaRPr lang="en-US"/>
          </a:p>
        </p:txBody>
      </p:sp>
    </p:spTree>
    <p:extLst>
      <p:ext uri="{BB962C8B-B14F-4D97-AF65-F5344CB8AC3E}">
        <p14:creationId xmlns:p14="http://schemas.microsoft.com/office/powerpoint/2010/main" val="2525083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774DE2-26BB-B3D5-99A3-796B9ACBE2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A094A1-49C8-4398-0449-497043C613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F8F8CB-35BF-2727-AE87-BF0A3FF53F7C}"/>
              </a:ext>
            </a:extLst>
          </p:cNvPr>
          <p:cNvSpPr>
            <a:spLocks noGrp="1"/>
          </p:cNvSpPr>
          <p:nvPr>
            <p:ph type="dt" sz="half" idx="10"/>
          </p:nvPr>
        </p:nvSpPr>
        <p:spPr/>
        <p:txBody>
          <a:bodyPr/>
          <a:lstStyle/>
          <a:p>
            <a:r>
              <a:rPr lang="en-US"/>
              <a:t>Created: Summer 2025</a:t>
            </a:r>
          </a:p>
        </p:txBody>
      </p:sp>
      <p:sp>
        <p:nvSpPr>
          <p:cNvPr id="5" name="Footer Placeholder 4">
            <a:extLst>
              <a:ext uri="{FF2B5EF4-FFF2-40B4-BE49-F238E27FC236}">
                <a16:creationId xmlns:a16="http://schemas.microsoft.com/office/drawing/2014/main" id="{146843EB-14F4-879F-188B-3D97AFDCCEC6}"/>
              </a:ext>
            </a:extLst>
          </p:cNvPr>
          <p:cNvSpPr>
            <a:spLocks noGrp="1"/>
          </p:cNvSpPr>
          <p:nvPr>
            <p:ph type="ftr" sz="quarter" idx="11"/>
          </p:nvPr>
        </p:nvSpPr>
        <p:spPr/>
        <p:txBody>
          <a:bodyPr/>
          <a:lstStyle/>
          <a:p>
            <a:r>
              <a:rPr lang="en-US"/>
              <a:t>Kurt Kullu</a:t>
            </a:r>
          </a:p>
        </p:txBody>
      </p:sp>
      <p:sp>
        <p:nvSpPr>
          <p:cNvPr id="6" name="Slide Number Placeholder 5">
            <a:extLst>
              <a:ext uri="{FF2B5EF4-FFF2-40B4-BE49-F238E27FC236}">
                <a16:creationId xmlns:a16="http://schemas.microsoft.com/office/drawing/2014/main" id="{B969CA86-8812-8C41-7484-5F1947965554}"/>
              </a:ext>
            </a:extLst>
          </p:cNvPr>
          <p:cNvSpPr>
            <a:spLocks noGrp="1"/>
          </p:cNvSpPr>
          <p:nvPr>
            <p:ph type="sldNum" sz="quarter" idx="12"/>
          </p:nvPr>
        </p:nvSpPr>
        <p:spPr/>
        <p:txBody>
          <a:bodyPr/>
          <a:lstStyle/>
          <a:p>
            <a:fld id="{F5432482-83CB-460F-9A37-7A266B7F6DB8}" type="slidenum">
              <a:rPr lang="en-US" smtClean="0"/>
              <a:t>‹#›</a:t>
            </a:fld>
            <a:endParaRPr lang="en-US"/>
          </a:p>
        </p:txBody>
      </p:sp>
    </p:spTree>
    <p:extLst>
      <p:ext uri="{BB962C8B-B14F-4D97-AF65-F5344CB8AC3E}">
        <p14:creationId xmlns:p14="http://schemas.microsoft.com/office/powerpoint/2010/main" val="3785571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9FD6C-743F-FBB3-9D77-7F8E21BF3B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32C4A4-2313-8CEE-4AE5-B09A6F3A3A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0A79A-9DE5-A899-869B-4F51716024D4}"/>
              </a:ext>
            </a:extLst>
          </p:cNvPr>
          <p:cNvSpPr>
            <a:spLocks noGrp="1"/>
          </p:cNvSpPr>
          <p:nvPr>
            <p:ph type="dt" sz="half" idx="10"/>
          </p:nvPr>
        </p:nvSpPr>
        <p:spPr/>
        <p:txBody>
          <a:bodyPr/>
          <a:lstStyle/>
          <a:p>
            <a:r>
              <a:rPr lang="en-US"/>
              <a:t>Created: Summer 2025</a:t>
            </a:r>
          </a:p>
        </p:txBody>
      </p:sp>
      <p:sp>
        <p:nvSpPr>
          <p:cNvPr id="5" name="Footer Placeholder 4">
            <a:extLst>
              <a:ext uri="{FF2B5EF4-FFF2-40B4-BE49-F238E27FC236}">
                <a16:creationId xmlns:a16="http://schemas.microsoft.com/office/drawing/2014/main" id="{1E2BFB6C-7928-B6D4-7AC0-1D848003F164}"/>
              </a:ext>
            </a:extLst>
          </p:cNvPr>
          <p:cNvSpPr>
            <a:spLocks noGrp="1"/>
          </p:cNvSpPr>
          <p:nvPr>
            <p:ph type="ftr" sz="quarter" idx="11"/>
          </p:nvPr>
        </p:nvSpPr>
        <p:spPr/>
        <p:txBody>
          <a:bodyPr/>
          <a:lstStyle/>
          <a:p>
            <a:r>
              <a:rPr lang="en-US"/>
              <a:t>Kurt Kullu</a:t>
            </a:r>
          </a:p>
        </p:txBody>
      </p:sp>
      <p:sp>
        <p:nvSpPr>
          <p:cNvPr id="6" name="Slide Number Placeholder 5">
            <a:extLst>
              <a:ext uri="{FF2B5EF4-FFF2-40B4-BE49-F238E27FC236}">
                <a16:creationId xmlns:a16="http://schemas.microsoft.com/office/drawing/2014/main" id="{50363495-0089-2B7E-1E91-9636CF1211F4}"/>
              </a:ext>
            </a:extLst>
          </p:cNvPr>
          <p:cNvSpPr>
            <a:spLocks noGrp="1"/>
          </p:cNvSpPr>
          <p:nvPr>
            <p:ph type="sldNum" sz="quarter" idx="12"/>
          </p:nvPr>
        </p:nvSpPr>
        <p:spPr/>
        <p:txBody>
          <a:bodyPr/>
          <a:lstStyle/>
          <a:p>
            <a:fld id="{F5432482-83CB-460F-9A37-7A266B7F6DB8}" type="slidenum">
              <a:rPr lang="en-US" smtClean="0"/>
              <a:t>‹#›</a:t>
            </a:fld>
            <a:endParaRPr lang="en-US"/>
          </a:p>
        </p:txBody>
      </p:sp>
    </p:spTree>
    <p:extLst>
      <p:ext uri="{BB962C8B-B14F-4D97-AF65-F5344CB8AC3E}">
        <p14:creationId xmlns:p14="http://schemas.microsoft.com/office/powerpoint/2010/main" val="226681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3B0BC-9534-3E1E-60B7-7697ED1456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038B9F-127B-5416-6AF9-B94FF499999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BA7A7-5FD2-B89C-0E14-63CDE20ACA09}"/>
              </a:ext>
            </a:extLst>
          </p:cNvPr>
          <p:cNvSpPr>
            <a:spLocks noGrp="1"/>
          </p:cNvSpPr>
          <p:nvPr>
            <p:ph type="dt" sz="half" idx="10"/>
          </p:nvPr>
        </p:nvSpPr>
        <p:spPr/>
        <p:txBody>
          <a:bodyPr/>
          <a:lstStyle/>
          <a:p>
            <a:r>
              <a:rPr lang="en-US"/>
              <a:t>Created: Summer 2025</a:t>
            </a:r>
          </a:p>
        </p:txBody>
      </p:sp>
      <p:sp>
        <p:nvSpPr>
          <p:cNvPr id="5" name="Footer Placeholder 4">
            <a:extLst>
              <a:ext uri="{FF2B5EF4-FFF2-40B4-BE49-F238E27FC236}">
                <a16:creationId xmlns:a16="http://schemas.microsoft.com/office/drawing/2014/main" id="{E55838B0-E461-52DF-EC65-9F11B15E8419}"/>
              </a:ext>
            </a:extLst>
          </p:cNvPr>
          <p:cNvSpPr>
            <a:spLocks noGrp="1"/>
          </p:cNvSpPr>
          <p:nvPr>
            <p:ph type="ftr" sz="quarter" idx="11"/>
          </p:nvPr>
        </p:nvSpPr>
        <p:spPr/>
        <p:txBody>
          <a:bodyPr/>
          <a:lstStyle/>
          <a:p>
            <a:r>
              <a:rPr lang="en-US"/>
              <a:t>Kurt Kullu</a:t>
            </a:r>
          </a:p>
        </p:txBody>
      </p:sp>
      <p:sp>
        <p:nvSpPr>
          <p:cNvPr id="6" name="Slide Number Placeholder 5">
            <a:extLst>
              <a:ext uri="{FF2B5EF4-FFF2-40B4-BE49-F238E27FC236}">
                <a16:creationId xmlns:a16="http://schemas.microsoft.com/office/drawing/2014/main" id="{3DBBC9F4-8150-A28A-5CC5-21CB16211FEA}"/>
              </a:ext>
            </a:extLst>
          </p:cNvPr>
          <p:cNvSpPr>
            <a:spLocks noGrp="1"/>
          </p:cNvSpPr>
          <p:nvPr>
            <p:ph type="sldNum" sz="quarter" idx="12"/>
          </p:nvPr>
        </p:nvSpPr>
        <p:spPr/>
        <p:txBody>
          <a:bodyPr/>
          <a:lstStyle/>
          <a:p>
            <a:fld id="{F5432482-83CB-460F-9A37-7A266B7F6DB8}" type="slidenum">
              <a:rPr lang="en-US" smtClean="0"/>
              <a:t>‹#›</a:t>
            </a:fld>
            <a:endParaRPr lang="en-US"/>
          </a:p>
        </p:txBody>
      </p:sp>
    </p:spTree>
    <p:extLst>
      <p:ext uri="{BB962C8B-B14F-4D97-AF65-F5344CB8AC3E}">
        <p14:creationId xmlns:p14="http://schemas.microsoft.com/office/powerpoint/2010/main" val="3940611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DC6F3-9CD7-8442-714B-44D94B2AC3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C80B9-866F-E824-45B6-2E5785BB6E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C8C42B-FFB9-5362-72CB-14930E36A6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FD6E2A-5CF4-2518-9012-31601CE3A0CB}"/>
              </a:ext>
            </a:extLst>
          </p:cNvPr>
          <p:cNvSpPr>
            <a:spLocks noGrp="1"/>
          </p:cNvSpPr>
          <p:nvPr>
            <p:ph type="dt" sz="half" idx="10"/>
          </p:nvPr>
        </p:nvSpPr>
        <p:spPr/>
        <p:txBody>
          <a:bodyPr/>
          <a:lstStyle/>
          <a:p>
            <a:r>
              <a:rPr lang="en-US"/>
              <a:t>Created: Summer 2025</a:t>
            </a:r>
          </a:p>
        </p:txBody>
      </p:sp>
      <p:sp>
        <p:nvSpPr>
          <p:cNvPr id="6" name="Footer Placeholder 5">
            <a:extLst>
              <a:ext uri="{FF2B5EF4-FFF2-40B4-BE49-F238E27FC236}">
                <a16:creationId xmlns:a16="http://schemas.microsoft.com/office/drawing/2014/main" id="{2D0BE756-B4F7-4C10-69F5-2C599EA9278A}"/>
              </a:ext>
            </a:extLst>
          </p:cNvPr>
          <p:cNvSpPr>
            <a:spLocks noGrp="1"/>
          </p:cNvSpPr>
          <p:nvPr>
            <p:ph type="ftr" sz="quarter" idx="11"/>
          </p:nvPr>
        </p:nvSpPr>
        <p:spPr/>
        <p:txBody>
          <a:bodyPr/>
          <a:lstStyle/>
          <a:p>
            <a:r>
              <a:rPr lang="en-US"/>
              <a:t>Kurt Kullu</a:t>
            </a:r>
          </a:p>
        </p:txBody>
      </p:sp>
      <p:sp>
        <p:nvSpPr>
          <p:cNvPr id="7" name="Slide Number Placeholder 6">
            <a:extLst>
              <a:ext uri="{FF2B5EF4-FFF2-40B4-BE49-F238E27FC236}">
                <a16:creationId xmlns:a16="http://schemas.microsoft.com/office/drawing/2014/main" id="{3A29690C-7BAF-8D0A-D5E6-2136BA5DC43B}"/>
              </a:ext>
            </a:extLst>
          </p:cNvPr>
          <p:cNvSpPr>
            <a:spLocks noGrp="1"/>
          </p:cNvSpPr>
          <p:nvPr>
            <p:ph type="sldNum" sz="quarter" idx="12"/>
          </p:nvPr>
        </p:nvSpPr>
        <p:spPr/>
        <p:txBody>
          <a:bodyPr/>
          <a:lstStyle/>
          <a:p>
            <a:fld id="{F5432482-83CB-460F-9A37-7A266B7F6DB8}" type="slidenum">
              <a:rPr lang="en-US" smtClean="0"/>
              <a:t>‹#›</a:t>
            </a:fld>
            <a:endParaRPr lang="en-US"/>
          </a:p>
        </p:txBody>
      </p:sp>
    </p:spTree>
    <p:extLst>
      <p:ext uri="{BB962C8B-B14F-4D97-AF65-F5344CB8AC3E}">
        <p14:creationId xmlns:p14="http://schemas.microsoft.com/office/powerpoint/2010/main" val="3294955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5AC1-97EA-8339-1A6D-2D7F93D09D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6AF4B6-1D6D-072D-FB03-882CA52A5E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6370C-F369-D80E-B85C-A68EA5B854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606FF5-A131-C300-2B0C-394B217A6C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A8F7B4-BF7C-34F6-73E2-6ED055097A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2D87AC-6C01-7E28-2DBA-D8D6E3E7DCD0}"/>
              </a:ext>
            </a:extLst>
          </p:cNvPr>
          <p:cNvSpPr>
            <a:spLocks noGrp="1"/>
          </p:cNvSpPr>
          <p:nvPr>
            <p:ph type="dt" sz="half" idx="10"/>
          </p:nvPr>
        </p:nvSpPr>
        <p:spPr/>
        <p:txBody>
          <a:bodyPr/>
          <a:lstStyle/>
          <a:p>
            <a:r>
              <a:rPr lang="en-US"/>
              <a:t>Created: Summer 2025</a:t>
            </a:r>
          </a:p>
        </p:txBody>
      </p:sp>
      <p:sp>
        <p:nvSpPr>
          <p:cNvPr id="8" name="Footer Placeholder 7">
            <a:extLst>
              <a:ext uri="{FF2B5EF4-FFF2-40B4-BE49-F238E27FC236}">
                <a16:creationId xmlns:a16="http://schemas.microsoft.com/office/drawing/2014/main" id="{661CD191-292E-6F89-307D-274633B3A2B5}"/>
              </a:ext>
            </a:extLst>
          </p:cNvPr>
          <p:cNvSpPr>
            <a:spLocks noGrp="1"/>
          </p:cNvSpPr>
          <p:nvPr>
            <p:ph type="ftr" sz="quarter" idx="11"/>
          </p:nvPr>
        </p:nvSpPr>
        <p:spPr/>
        <p:txBody>
          <a:bodyPr/>
          <a:lstStyle/>
          <a:p>
            <a:r>
              <a:rPr lang="en-US"/>
              <a:t>Kurt Kullu</a:t>
            </a:r>
          </a:p>
        </p:txBody>
      </p:sp>
      <p:sp>
        <p:nvSpPr>
          <p:cNvPr id="9" name="Slide Number Placeholder 8">
            <a:extLst>
              <a:ext uri="{FF2B5EF4-FFF2-40B4-BE49-F238E27FC236}">
                <a16:creationId xmlns:a16="http://schemas.microsoft.com/office/drawing/2014/main" id="{46ED7C03-DB8C-B8B0-80FC-55EDDABF9B9D}"/>
              </a:ext>
            </a:extLst>
          </p:cNvPr>
          <p:cNvSpPr>
            <a:spLocks noGrp="1"/>
          </p:cNvSpPr>
          <p:nvPr>
            <p:ph type="sldNum" sz="quarter" idx="12"/>
          </p:nvPr>
        </p:nvSpPr>
        <p:spPr/>
        <p:txBody>
          <a:bodyPr/>
          <a:lstStyle/>
          <a:p>
            <a:fld id="{F5432482-83CB-460F-9A37-7A266B7F6DB8}" type="slidenum">
              <a:rPr lang="en-US" smtClean="0"/>
              <a:t>‹#›</a:t>
            </a:fld>
            <a:endParaRPr lang="en-US"/>
          </a:p>
        </p:txBody>
      </p:sp>
    </p:spTree>
    <p:extLst>
      <p:ext uri="{BB962C8B-B14F-4D97-AF65-F5344CB8AC3E}">
        <p14:creationId xmlns:p14="http://schemas.microsoft.com/office/powerpoint/2010/main" val="2532466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2EE8-D81B-6275-4D72-D5A241EB6F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8A55D1-5C47-B855-287A-7135FCDF1179}"/>
              </a:ext>
            </a:extLst>
          </p:cNvPr>
          <p:cNvSpPr>
            <a:spLocks noGrp="1"/>
          </p:cNvSpPr>
          <p:nvPr>
            <p:ph type="dt" sz="half" idx="10"/>
          </p:nvPr>
        </p:nvSpPr>
        <p:spPr/>
        <p:txBody>
          <a:bodyPr/>
          <a:lstStyle/>
          <a:p>
            <a:r>
              <a:rPr lang="en-US"/>
              <a:t>Created: Summer 2025</a:t>
            </a:r>
          </a:p>
        </p:txBody>
      </p:sp>
      <p:sp>
        <p:nvSpPr>
          <p:cNvPr id="4" name="Footer Placeholder 3">
            <a:extLst>
              <a:ext uri="{FF2B5EF4-FFF2-40B4-BE49-F238E27FC236}">
                <a16:creationId xmlns:a16="http://schemas.microsoft.com/office/drawing/2014/main" id="{14DC663B-86C4-438F-04C8-1443D234046D}"/>
              </a:ext>
            </a:extLst>
          </p:cNvPr>
          <p:cNvSpPr>
            <a:spLocks noGrp="1"/>
          </p:cNvSpPr>
          <p:nvPr>
            <p:ph type="ftr" sz="quarter" idx="11"/>
          </p:nvPr>
        </p:nvSpPr>
        <p:spPr/>
        <p:txBody>
          <a:bodyPr/>
          <a:lstStyle/>
          <a:p>
            <a:r>
              <a:rPr lang="en-US"/>
              <a:t>Kurt Kullu</a:t>
            </a:r>
          </a:p>
        </p:txBody>
      </p:sp>
      <p:sp>
        <p:nvSpPr>
          <p:cNvPr id="5" name="Slide Number Placeholder 4">
            <a:extLst>
              <a:ext uri="{FF2B5EF4-FFF2-40B4-BE49-F238E27FC236}">
                <a16:creationId xmlns:a16="http://schemas.microsoft.com/office/drawing/2014/main" id="{9FF670B6-0F92-172D-7517-12510EE33CA8}"/>
              </a:ext>
            </a:extLst>
          </p:cNvPr>
          <p:cNvSpPr>
            <a:spLocks noGrp="1"/>
          </p:cNvSpPr>
          <p:nvPr>
            <p:ph type="sldNum" sz="quarter" idx="12"/>
          </p:nvPr>
        </p:nvSpPr>
        <p:spPr/>
        <p:txBody>
          <a:bodyPr/>
          <a:lstStyle/>
          <a:p>
            <a:fld id="{F5432482-83CB-460F-9A37-7A266B7F6DB8}" type="slidenum">
              <a:rPr lang="en-US" smtClean="0"/>
              <a:t>‹#›</a:t>
            </a:fld>
            <a:endParaRPr lang="en-US"/>
          </a:p>
        </p:txBody>
      </p:sp>
    </p:spTree>
    <p:extLst>
      <p:ext uri="{BB962C8B-B14F-4D97-AF65-F5344CB8AC3E}">
        <p14:creationId xmlns:p14="http://schemas.microsoft.com/office/powerpoint/2010/main" val="1166942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A064BB-9E4A-648C-210A-197EA496CEA3}"/>
              </a:ext>
            </a:extLst>
          </p:cNvPr>
          <p:cNvSpPr>
            <a:spLocks noGrp="1"/>
          </p:cNvSpPr>
          <p:nvPr>
            <p:ph type="dt" sz="half" idx="10"/>
          </p:nvPr>
        </p:nvSpPr>
        <p:spPr/>
        <p:txBody>
          <a:bodyPr/>
          <a:lstStyle/>
          <a:p>
            <a:r>
              <a:rPr lang="en-US"/>
              <a:t>Created: Summer 2025</a:t>
            </a:r>
          </a:p>
        </p:txBody>
      </p:sp>
      <p:sp>
        <p:nvSpPr>
          <p:cNvPr id="3" name="Footer Placeholder 2">
            <a:extLst>
              <a:ext uri="{FF2B5EF4-FFF2-40B4-BE49-F238E27FC236}">
                <a16:creationId xmlns:a16="http://schemas.microsoft.com/office/drawing/2014/main" id="{1BF5B0B1-810C-C981-2911-25F54397FAC6}"/>
              </a:ext>
            </a:extLst>
          </p:cNvPr>
          <p:cNvSpPr>
            <a:spLocks noGrp="1"/>
          </p:cNvSpPr>
          <p:nvPr>
            <p:ph type="ftr" sz="quarter" idx="11"/>
          </p:nvPr>
        </p:nvSpPr>
        <p:spPr/>
        <p:txBody>
          <a:bodyPr/>
          <a:lstStyle/>
          <a:p>
            <a:r>
              <a:rPr lang="en-US"/>
              <a:t>Kurt Kullu</a:t>
            </a:r>
          </a:p>
        </p:txBody>
      </p:sp>
      <p:sp>
        <p:nvSpPr>
          <p:cNvPr id="4" name="Slide Number Placeholder 3">
            <a:extLst>
              <a:ext uri="{FF2B5EF4-FFF2-40B4-BE49-F238E27FC236}">
                <a16:creationId xmlns:a16="http://schemas.microsoft.com/office/drawing/2014/main" id="{27626AD0-C38B-5D0A-1F0D-BC589F186F41}"/>
              </a:ext>
            </a:extLst>
          </p:cNvPr>
          <p:cNvSpPr>
            <a:spLocks noGrp="1"/>
          </p:cNvSpPr>
          <p:nvPr>
            <p:ph type="sldNum" sz="quarter" idx="12"/>
          </p:nvPr>
        </p:nvSpPr>
        <p:spPr/>
        <p:txBody>
          <a:bodyPr/>
          <a:lstStyle/>
          <a:p>
            <a:fld id="{F5432482-83CB-460F-9A37-7A266B7F6DB8}" type="slidenum">
              <a:rPr lang="en-US" smtClean="0"/>
              <a:t>‹#›</a:t>
            </a:fld>
            <a:endParaRPr lang="en-US"/>
          </a:p>
        </p:txBody>
      </p:sp>
    </p:spTree>
    <p:extLst>
      <p:ext uri="{BB962C8B-B14F-4D97-AF65-F5344CB8AC3E}">
        <p14:creationId xmlns:p14="http://schemas.microsoft.com/office/powerpoint/2010/main" val="112393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1CF6-89BA-ADE4-F0EA-5142002ACB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5E1C7A-0EA0-C566-C56C-7C816D582B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1D4517-F180-53A8-0079-5EBF64E51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28A56C-F289-2AC0-5066-3FFD22EB2003}"/>
              </a:ext>
            </a:extLst>
          </p:cNvPr>
          <p:cNvSpPr>
            <a:spLocks noGrp="1"/>
          </p:cNvSpPr>
          <p:nvPr>
            <p:ph type="dt" sz="half" idx="10"/>
          </p:nvPr>
        </p:nvSpPr>
        <p:spPr/>
        <p:txBody>
          <a:bodyPr/>
          <a:lstStyle/>
          <a:p>
            <a:r>
              <a:rPr lang="en-US"/>
              <a:t>Created: Summer 2025</a:t>
            </a:r>
          </a:p>
        </p:txBody>
      </p:sp>
      <p:sp>
        <p:nvSpPr>
          <p:cNvPr id="6" name="Footer Placeholder 5">
            <a:extLst>
              <a:ext uri="{FF2B5EF4-FFF2-40B4-BE49-F238E27FC236}">
                <a16:creationId xmlns:a16="http://schemas.microsoft.com/office/drawing/2014/main" id="{9CD86AFF-0D37-0C95-ED23-DA16A3EC5526}"/>
              </a:ext>
            </a:extLst>
          </p:cNvPr>
          <p:cNvSpPr>
            <a:spLocks noGrp="1"/>
          </p:cNvSpPr>
          <p:nvPr>
            <p:ph type="ftr" sz="quarter" idx="11"/>
          </p:nvPr>
        </p:nvSpPr>
        <p:spPr/>
        <p:txBody>
          <a:bodyPr/>
          <a:lstStyle/>
          <a:p>
            <a:r>
              <a:rPr lang="en-US"/>
              <a:t>Kurt Kullu</a:t>
            </a:r>
          </a:p>
        </p:txBody>
      </p:sp>
      <p:sp>
        <p:nvSpPr>
          <p:cNvPr id="7" name="Slide Number Placeholder 6">
            <a:extLst>
              <a:ext uri="{FF2B5EF4-FFF2-40B4-BE49-F238E27FC236}">
                <a16:creationId xmlns:a16="http://schemas.microsoft.com/office/drawing/2014/main" id="{5D911F00-7762-9B74-E04D-4422E611CDAD}"/>
              </a:ext>
            </a:extLst>
          </p:cNvPr>
          <p:cNvSpPr>
            <a:spLocks noGrp="1"/>
          </p:cNvSpPr>
          <p:nvPr>
            <p:ph type="sldNum" sz="quarter" idx="12"/>
          </p:nvPr>
        </p:nvSpPr>
        <p:spPr/>
        <p:txBody>
          <a:bodyPr/>
          <a:lstStyle/>
          <a:p>
            <a:fld id="{F5432482-83CB-460F-9A37-7A266B7F6DB8}" type="slidenum">
              <a:rPr lang="en-US" smtClean="0"/>
              <a:t>‹#›</a:t>
            </a:fld>
            <a:endParaRPr lang="en-US"/>
          </a:p>
        </p:txBody>
      </p:sp>
    </p:spTree>
    <p:extLst>
      <p:ext uri="{BB962C8B-B14F-4D97-AF65-F5344CB8AC3E}">
        <p14:creationId xmlns:p14="http://schemas.microsoft.com/office/powerpoint/2010/main" val="266442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372E-3EFE-DB17-4208-4216F3ED34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DA87BD-38E7-FAC5-8AFC-DDA9FC98C8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6D1922-B0B1-430B-F16B-9C17609749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603C6D-D698-F7D6-580B-37DA5F4844DB}"/>
              </a:ext>
            </a:extLst>
          </p:cNvPr>
          <p:cNvSpPr>
            <a:spLocks noGrp="1"/>
          </p:cNvSpPr>
          <p:nvPr>
            <p:ph type="dt" sz="half" idx="10"/>
          </p:nvPr>
        </p:nvSpPr>
        <p:spPr/>
        <p:txBody>
          <a:bodyPr/>
          <a:lstStyle/>
          <a:p>
            <a:r>
              <a:rPr lang="en-US"/>
              <a:t>Created: Summer 2025</a:t>
            </a:r>
          </a:p>
        </p:txBody>
      </p:sp>
      <p:sp>
        <p:nvSpPr>
          <p:cNvPr id="6" name="Footer Placeholder 5">
            <a:extLst>
              <a:ext uri="{FF2B5EF4-FFF2-40B4-BE49-F238E27FC236}">
                <a16:creationId xmlns:a16="http://schemas.microsoft.com/office/drawing/2014/main" id="{55DE9CFE-E3CD-843F-84D7-65E09EB188F6}"/>
              </a:ext>
            </a:extLst>
          </p:cNvPr>
          <p:cNvSpPr>
            <a:spLocks noGrp="1"/>
          </p:cNvSpPr>
          <p:nvPr>
            <p:ph type="ftr" sz="quarter" idx="11"/>
          </p:nvPr>
        </p:nvSpPr>
        <p:spPr/>
        <p:txBody>
          <a:bodyPr/>
          <a:lstStyle/>
          <a:p>
            <a:r>
              <a:rPr lang="en-US"/>
              <a:t>Kurt Kullu</a:t>
            </a:r>
          </a:p>
        </p:txBody>
      </p:sp>
      <p:sp>
        <p:nvSpPr>
          <p:cNvPr id="7" name="Slide Number Placeholder 6">
            <a:extLst>
              <a:ext uri="{FF2B5EF4-FFF2-40B4-BE49-F238E27FC236}">
                <a16:creationId xmlns:a16="http://schemas.microsoft.com/office/drawing/2014/main" id="{0BA9EBE9-E0C4-341A-A67D-9E6D4F5C15C0}"/>
              </a:ext>
            </a:extLst>
          </p:cNvPr>
          <p:cNvSpPr>
            <a:spLocks noGrp="1"/>
          </p:cNvSpPr>
          <p:nvPr>
            <p:ph type="sldNum" sz="quarter" idx="12"/>
          </p:nvPr>
        </p:nvSpPr>
        <p:spPr/>
        <p:txBody>
          <a:bodyPr/>
          <a:lstStyle/>
          <a:p>
            <a:fld id="{F5432482-83CB-460F-9A37-7A266B7F6DB8}" type="slidenum">
              <a:rPr lang="en-US" smtClean="0"/>
              <a:t>‹#›</a:t>
            </a:fld>
            <a:endParaRPr lang="en-US"/>
          </a:p>
        </p:txBody>
      </p:sp>
    </p:spTree>
    <p:extLst>
      <p:ext uri="{BB962C8B-B14F-4D97-AF65-F5344CB8AC3E}">
        <p14:creationId xmlns:p14="http://schemas.microsoft.com/office/powerpoint/2010/main" val="137787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BF44A1-0C35-B795-07E3-403AE5E55F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BFF569-9DDC-8978-BD95-498E1A1291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10D83-123A-2598-77E3-3987841408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Created: Summer 2025</a:t>
            </a:r>
          </a:p>
        </p:txBody>
      </p:sp>
      <p:sp>
        <p:nvSpPr>
          <p:cNvPr id="5" name="Footer Placeholder 4">
            <a:extLst>
              <a:ext uri="{FF2B5EF4-FFF2-40B4-BE49-F238E27FC236}">
                <a16:creationId xmlns:a16="http://schemas.microsoft.com/office/drawing/2014/main" id="{B8433315-21EE-E23F-B492-05274E825C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Kurt Kullu</a:t>
            </a:r>
          </a:p>
        </p:txBody>
      </p:sp>
      <p:sp>
        <p:nvSpPr>
          <p:cNvPr id="6" name="Slide Number Placeholder 5">
            <a:extLst>
              <a:ext uri="{FF2B5EF4-FFF2-40B4-BE49-F238E27FC236}">
                <a16:creationId xmlns:a16="http://schemas.microsoft.com/office/drawing/2014/main" id="{28354CC6-83B8-4FE1-4AE3-3D6CA1ADEC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5432482-83CB-460F-9A37-7A266B7F6DB8}" type="slidenum">
              <a:rPr lang="en-US" smtClean="0"/>
              <a:t>‹#›</a:t>
            </a:fld>
            <a:endParaRPr lang="en-US"/>
          </a:p>
        </p:txBody>
      </p:sp>
    </p:spTree>
    <p:extLst>
      <p:ext uri="{BB962C8B-B14F-4D97-AF65-F5344CB8AC3E}">
        <p14:creationId xmlns:p14="http://schemas.microsoft.com/office/powerpoint/2010/main" val="2025630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4.tmp"/><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4.tmp"/><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image" Target="../media/image4.tmp"/><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tmp"/><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tmp"/><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tmp"/><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BF2DB-2AF4-435C-BED6-70BC2609D15A}"/>
              </a:ext>
            </a:extLst>
          </p:cNvPr>
          <p:cNvSpPr>
            <a:spLocks noGrp="1"/>
          </p:cNvSpPr>
          <p:nvPr>
            <p:ph type="ctrTitle"/>
          </p:nvPr>
        </p:nvSpPr>
        <p:spPr/>
        <p:txBody>
          <a:bodyPr/>
          <a:lstStyle/>
          <a:p>
            <a:pPr>
              <a:lnSpc>
                <a:spcPct val="100000"/>
              </a:lnSpc>
              <a:spcBef>
                <a:spcPts val="0"/>
              </a:spcBef>
            </a:pPr>
            <a:r>
              <a:rPr lang="en-US" dirty="0">
                <a:latin typeface="Times New Roman" panose="02020603050405020304" pitchFamily="18" charset="0"/>
                <a:cs typeface="Times New Roman" panose="02020603050405020304" pitchFamily="18" charset="0"/>
              </a:rPr>
              <a:t>COP 3502</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Computer Science I</a:t>
            </a:r>
          </a:p>
        </p:txBody>
      </p:sp>
      <p:sp>
        <p:nvSpPr>
          <p:cNvPr id="3" name="Subtitle 2">
            <a:extLst>
              <a:ext uri="{FF2B5EF4-FFF2-40B4-BE49-F238E27FC236}">
                <a16:creationId xmlns:a16="http://schemas.microsoft.com/office/drawing/2014/main" id="{4C85312C-B7F0-3081-5CAF-D24BA6AA238D}"/>
              </a:ext>
            </a:extLst>
          </p:cNvPr>
          <p:cNvSpPr>
            <a:spLocks noGrp="1"/>
          </p:cNvSpPr>
          <p:nvPr>
            <p:ph type="subTitle" idx="1"/>
          </p:nvPr>
        </p:nvSpPr>
        <p:spPr/>
        <p:txBody>
          <a:bodyPr>
            <a:normAutofit fontScale="85000" lnSpcReduction="20000"/>
          </a:bodyPr>
          <a:lstStyle/>
          <a:p>
            <a:pPr>
              <a:lnSpc>
                <a:spcPct val="120000"/>
              </a:lnSpc>
              <a:spcBef>
                <a:spcPts val="0"/>
              </a:spcBef>
            </a:pPr>
            <a:r>
              <a:rPr lang="en-US" dirty="0">
                <a:latin typeface="Times New Roman" panose="02020603050405020304" pitchFamily="18" charset="0"/>
                <a:cs typeface="Times New Roman" panose="02020603050405020304" pitchFamily="18" charset="0"/>
              </a:rPr>
              <a:t>Order Analysis</a:t>
            </a:r>
          </a:p>
          <a:p>
            <a:pPr>
              <a:lnSpc>
                <a:spcPct val="120000"/>
              </a:lnSpc>
              <a:spcBef>
                <a:spcPts val="0"/>
              </a:spcBef>
            </a:pPr>
            <a:endParaRPr lang="en-US" dirty="0">
              <a:latin typeface="Times New Roman" panose="02020603050405020304" pitchFamily="18" charset="0"/>
              <a:cs typeface="Times New Roman" panose="02020603050405020304" pitchFamily="18" charset="0"/>
            </a:endParaRPr>
          </a:p>
          <a:p>
            <a:pPr>
              <a:lnSpc>
                <a:spcPct val="120000"/>
              </a:lnSpc>
              <a:spcBef>
                <a:spcPts val="0"/>
              </a:spcBef>
            </a:pPr>
            <a:r>
              <a:rPr lang="en-US" dirty="0">
                <a:latin typeface="Times New Roman" panose="02020603050405020304" pitchFamily="18" charset="0"/>
                <a:cs typeface="Times New Roman" panose="02020603050405020304" pitchFamily="18" charset="0"/>
              </a:rPr>
              <a:t>Kurt Kullu</a:t>
            </a:r>
          </a:p>
          <a:p>
            <a:pPr>
              <a:lnSpc>
                <a:spcPct val="120000"/>
              </a:lnSpc>
              <a:spcBef>
                <a:spcPts val="0"/>
              </a:spcBef>
            </a:pPr>
            <a:endParaRPr lang="en-US" dirty="0">
              <a:latin typeface="Times New Roman" panose="02020603050405020304" pitchFamily="18" charset="0"/>
              <a:cs typeface="Times New Roman" panose="02020603050405020304" pitchFamily="18" charset="0"/>
            </a:endParaRPr>
          </a:p>
          <a:p>
            <a:pPr>
              <a:lnSpc>
                <a:spcPct val="120000"/>
              </a:lnSpc>
              <a:spcBef>
                <a:spcPts val="0"/>
              </a:spcBef>
            </a:pPr>
            <a:r>
              <a:rPr lang="en-US" dirty="0">
                <a:latin typeface="Times New Roman" panose="02020603050405020304" pitchFamily="18" charset="0"/>
                <a:cs typeface="Times New Roman" panose="02020603050405020304" pitchFamily="18" charset="0"/>
              </a:rPr>
              <a:t>Slides mostly adapted from slides by Dr. Andrew Steinberg</a:t>
            </a:r>
          </a:p>
        </p:txBody>
      </p:sp>
      <p:sp>
        <p:nvSpPr>
          <p:cNvPr id="6" name="Slide Number Placeholder 5">
            <a:extLst>
              <a:ext uri="{FF2B5EF4-FFF2-40B4-BE49-F238E27FC236}">
                <a16:creationId xmlns:a16="http://schemas.microsoft.com/office/drawing/2014/main" id="{1CDD2B5C-8F50-DB23-9DFB-17906CD73ED5}"/>
              </a:ext>
            </a:extLst>
          </p:cNvPr>
          <p:cNvSpPr>
            <a:spLocks noGrp="1"/>
          </p:cNvSpPr>
          <p:nvPr>
            <p:ph type="sldNum" sz="quarter" idx="12"/>
          </p:nvPr>
        </p:nvSpPr>
        <p:spPr/>
        <p:txBody>
          <a:bodyPr/>
          <a:lstStyle/>
          <a:p>
            <a:fld id="{F5432482-83CB-460F-9A37-7A266B7F6DB8}" type="slidenum">
              <a:rPr lang="en-US" smtClean="0">
                <a:latin typeface="Times New Roman" panose="02020603050405020304" pitchFamily="18" charset="0"/>
                <a:cs typeface="Times New Roman" panose="02020603050405020304" pitchFamily="18" charset="0"/>
              </a:rPr>
              <a:pPr/>
              <a:t>1</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201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4" descr="Graphical user interface, text, application&#10;&#10;Description automatically generated">
            <a:extLst>
              <a:ext uri="{FF2B5EF4-FFF2-40B4-BE49-F238E27FC236}">
                <a16:creationId xmlns:a16="http://schemas.microsoft.com/office/drawing/2014/main" id="{66387057-D055-1F9F-ADD1-D0EC4585B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0688"/>
            <a:ext cx="6754168" cy="2772162"/>
          </a:xfrm>
          <a:prstGeom prst="rect">
            <a:avLst/>
          </a:prstGeom>
        </p:spPr>
      </p:pic>
      <p:sp>
        <p:nvSpPr>
          <p:cNvPr id="2" name="Title 1">
            <a:extLst>
              <a:ext uri="{FF2B5EF4-FFF2-40B4-BE49-F238E27FC236}">
                <a16:creationId xmlns:a16="http://schemas.microsoft.com/office/drawing/2014/main" id="{F2251AA7-A635-6B56-8BEC-144A3BF024A8}"/>
              </a:ext>
            </a:extLst>
          </p:cNvPr>
          <p:cNvSpPr>
            <a:spLocks noGrp="1"/>
          </p:cNvSpPr>
          <p:nvPr>
            <p:ph type="title"/>
          </p:nvPr>
        </p:nvSpPr>
        <p:spPr/>
        <p:txBody>
          <a:bodyPr/>
          <a:lstStyle/>
          <a:p>
            <a:r>
              <a:rPr lang="en-US" dirty="0"/>
              <a:t>T(n) Example</a:t>
            </a:r>
          </a:p>
        </p:txBody>
      </p:sp>
      <p:sp>
        <p:nvSpPr>
          <p:cNvPr id="6" name="Rectangle 5">
            <a:extLst>
              <a:ext uri="{FF2B5EF4-FFF2-40B4-BE49-F238E27FC236}">
                <a16:creationId xmlns:a16="http://schemas.microsoft.com/office/drawing/2014/main" id="{684FFFA3-F65B-B336-17F8-4B4AABF1B15F}"/>
              </a:ext>
            </a:extLst>
          </p:cNvPr>
          <p:cNvSpPr/>
          <p:nvPr/>
        </p:nvSpPr>
        <p:spPr>
          <a:xfrm>
            <a:off x="8156448" y="0"/>
            <a:ext cx="4035552" cy="1773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Here we have a simple user defined function with two parameters. The 1</a:t>
            </a:r>
            <a:r>
              <a:rPr lang="en-US" baseline="30000" dirty="0">
                <a:latin typeface="Arial" panose="020B0604020202020204" pitchFamily="34" charset="0"/>
                <a:cs typeface="Arial" panose="020B0604020202020204" pitchFamily="34" charset="0"/>
              </a:rPr>
              <a:t>st</a:t>
            </a:r>
            <a:r>
              <a:rPr lang="en-US" dirty="0">
                <a:latin typeface="Arial" panose="020B0604020202020204" pitchFamily="34" charset="0"/>
                <a:cs typeface="Arial" panose="020B0604020202020204" pitchFamily="34" charset="0"/>
              </a:rPr>
              <a:t> parameter represents an integer which is the size of the array, and the 2</a:t>
            </a:r>
            <a:r>
              <a:rPr lang="en-US" baseline="30000" dirty="0">
                <a:latin typeface="Arial" panose="020B0604020202020204" pitchFamily="34" charset="0"/>
                <a:cs typeface="Arial" panose="020B0604020202020204" pitchFamily="34" charset="0"/>
              </a:rPr>
              <a:t>nd</a:t>
            </a:r>
            <a:r>
              <a:rPr lang="en-US" dirty="0">
                <a:latin typeface="Arial" panose="020B0604020202020204" pitchFamily="34" charset="0"/>
                <a:cs typeface="Arial" panose="020B0604020202020204" pitchFamily="34" charset="0"/>
              </a:rPr>
              <a:t> parameter is the address of the first index of the array.</a:t>
            </a:r>
          </a:p>
        </p:txBody>
      </p:sp>
      <p:sp>
        <p:nvSpPr>
          <p:cNvPr id="4" name="Rectangle 3">
            <a:extLst>
              <a:ext uri="{FF2B5EF4-FFF2-40B4-BE49-F238E27FC236}">
                <a16:creationId xmlns:a16="http://schemas.microsoft.com/office/drawing/2014/main" id="{07F07D42-307F-E731-1480-053AAB6B1DB4}"/>
              </a:ext>
            </a:extLst>
          </p:cNvPr>
          <p:cNvSpPr/>
          <p:nvPr/>
        </p:nvSpPr>
        <p:spPr>
          <a:xfrm>
            <a:off x="7592368" y="4955992"/>
            <a:ext cx="4599632" cy="722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The final statement is only an assignment statement which is going to execute once.</a:t>
            </a:r>
          </a:p>
        </p:txBody>
      </p:sp>
      <p:cxnSp>
        <p:nvCxnSpPr>
          <p:cNvPr id="8" name="Connector: Curved 7">
            <a:extLst>
              <a:ext uri="{FF2B5EF4-FFF2-40B4-BE49-F238E27FC236}">
                <a16:creationId xmlns:a16="http://schemas.microsoft.com/office/drawing/2014/main" id="{ADEBAC8C-B535-4E79-B6D7-46E225931051}"/>
              </a:ext>
            </a:extLst>
          </p:cNvPr>
          <p:cNvCxnSpPr>
            <a:cxnSpLocks/>
            <a:stCxn id="4" idx="0"/>
            <a:endCxn id="10" idx="3"/>
          </p:cNvCxnSpPr>
          <p:nvPr/>
        </p:nvCxnSpPr>
        <p:spPr>
          <a:xfrm rot="16200000" flipV="1">
            <a:off x="5922242" y="986050"/>
            <a:ext cx="886912" cy="7052972"/>
          </a:xfrm>
          <a:prstGeom prst="curvedConnector2">
            <a:avLst/>
          </a:prstGeom>
          <a:ln w="571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4056FDA-38A6-5C43-D98B-5DFE411224D3}"/>
                  </a:ext>
                </a:extLst>
              </p:cNvPr>
              <p:cNvSpPr txBox="1"/>
              <p:nvPr/>
            </p:nvSpPr>
            <p:spPr>
              <a:xfrm>
                <a:off x="5350564" y="2680920"/>
                <a:ext cx="182270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𝑠𝑡𝑎𝑡𝑒𝑚𝑒𝑛</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𝑡</m:t>
                          </m:r>
                        </m:e>
                        <m:sub>
                          <m:r>
                            <a:rPr lang="en-US" sz="1400" b="0" i="1" dirty="0" smtClean="0">
                              <a:latin typeface="Cambria Math" panose="02040503050406030204" pitchFamily="18" charset="0"/>
                            </a:rPr>
                            <m:t>2</m:t>
                          </m:r>
                        </m:sub>
                      </m:sSub>
                      <m:r>
                        <a:rPr lang="en-US" sz="1400" b="0" i="1" dirty="0" smtClean="0">
                          <a:latin typeface="Cambria Math" panose="02040503050406030204" pitchFamily="18" charset="0"/>
                        </a:rPr>
                        <m:t>=</m:t>
                      </m:r>
                      <m:r>
                        <a:rPr lang="en-US" sz="1400" b="0" i="1" dirty="0" smtClean="0">
                          <a:latin typeface="Cambria Math" panose="02040503050406030204" pitchFamily="18" charset="0"/>
                        </a:rPr>
                        <m:t>𝑛</m:t>
                      </m:r>
                      <m:r>
                        <a:rPr lang="en-US" sz="1400" b="0" i="1" dirty="0" smtClean="0">
                          <a:latin typeface="Cambria Math" panose="02040503050406030204" pitchFamily="18" charset="0"/>
                        </a:rPr>
                        <m:t>+1</m:t>
                      </m:r>
                    </m:oMath>
                  </m:oMathPara>
                </a14:m>
                <a:endParaRPr lang="en-US" sz="1400" dirty="0"/>
              </a:p>
            </p:txBody>
          </p:sp>
        </mc:Choice>
        <mc:Fallback xmlns="">
          <p:sp>
            <p:nvSpPr>
              <p:cNvPr id="17" name="TextBox 16">
                <a:extLst>
                  <a:ext uri="{FF2B5EF4-FFF2-40B4-BE49-F238E27FC236}">
                    <a16:creationId xmlns:a16="http://schemas.microsoft.com/office/drawing/2014/main" id="{44056FDA-38A6-5C43-D98B-5DFE411224D3}"/>
                  </a:ext>
                </a:extLst>
              </p:cNvPr>
              <p:cNvSpPr txBox="1">
                <a:spLocks noRot="1" noChangeAspect="1" noMove="1" noResize="1" noEditPoints="1" noAdjustHandles="1" noChangeArrowheads="1" noChangeShapeType="1" noTextEdit="1"/>
              </p:cNvSpPr>
              <p:nvPr/>
            </p:nvSpPr>
            <p:spPr>
              <a:xfrm>
                <a:off x="5350564" y="2680920"/>
                <a:ext cx="1822704" cy="3077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214ABE0-01D8-ACE7-1751-9BB4EF81FA15}"/>
                  </a:ext>
                </a:extLst>
              </p:cNvPr>
              <p:cNvSpPr txBox="1"/>
              <p:nvPr/>
            </p:nvSpPr>
            <p:spPr>
              <a:xfrm>
                <a:off x="1883664" y="2183830"/>
                <a:ext cx="1581912" cy="307777"/>
              </a:xfrm>
              <a:prstGeom prst="rect">
                <a:avLst/>
              </a:prstGeom>
              <a:solidFill>
                <a:srgbClr val="92D05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dirty="0">
                              <a:latin typeface="Cambria Math" panose="02040503050406030204" pitchFamily="18" charset="0"/>
                            </a:rPr>
                          </m:ctrlPr>
                        </m:sSubPr>
                        <m:e>
                          <m:r>
                            <m:rPr>
                              <m:nor/>
                            </m:rPr>
                            <a:rPr lang="en-US" sz="1400" dirty="0">
                              <a:latin typeface="Cambria Math" panose="02040503050406030204" pitchFamily="18" charset="0"/>
                            </a:rPr>
                            <m:t>count</m:t>
                          </m:r>
                        </m:e>
                        <m:sub>
                          <m:r>
                            <a:rPr lang="en-US" sz="1400" i="1" dirty="0">
                              <a:latin typeface="Cambria Math" panose="02040503050406030204" pitchFamily="18" charset="0"/>
                            </a:rPr>
                            <m:t>1</m:t>
                          </m:r>
                        </m:sub>
                      </m:sSub>
                      <m:r>
                        <a:rPr lang="en-US" sz="1400" i="1" dirty="0">
                          <a:latin typeface="Cambria Math" panose="02040503050406030204" pitchFamily="18" charset="0"/>
                        </a:rPr>
                        <m:t>=1</m:t>
                      </m:r>
                    </m:oMath>
                  </m:oMathPara>
                </a14:m>
                <a:endParaRPr lang="en-US" sz="1400" dirty="0"/>
              </a:p>
            </p:txBody>
          </p:sp>
        </mc:Choice>
        <mc:Fallback xmlns="">
          <p:sp>
            <p:nvSpPr>
              <p:cNvPr id="25" name="TextBox 24">
                <a:extLst>
                  <a:ext uri="{FF2B5EF4-FFF2-40B4-BE49-F238E27FC236}">
                    <a16:creationId xmlns:a16="http://schemas.microsoft.com/office/drawing/2014/main" id="{2214ABE0-01D8-ACE7-1751-9BB4EF81FA15}"/>
                  </a:ext>
                </a:extLst>
              </p:cNvPr>
              <p:cNvSpPr txBox="1">
                <a:spLocks noRot="1" noChangeAspect="1" noMove="1" noResize="1" noEditPoints="1" noAdjustHandles="1" noChangeArrowheads="1" noChangeShapeType="1" noTextEdit="1"/>
              </p:cNvSpPr>
              <p:nvPr/>
            </p:nvSpPr>
            <p:spPr>
              <a:xfrm>
                <a:off x="1883664" y="2183830"/>
                <a:ext cx="1581912" cy="307777"/>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3FDDA16-12DB-1A17-640B-3D3A7E81C9B6}"/>
                  </a:ext>
                </a:extLst>
              </p:cNvPr>
              <p:cNvSpPr txBox="1"/>
              <p:nvPr/>
            </p:nvSpPr>
            <p:spPr>
              <a:xfrm>
                <a:off x="6626452" y="3124157"/>
                <a:ext cx="152999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𝑠𝑡𝑎𝑡𝑒𝑚𝑒𝑛</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𝑡</m:t>
                          </m:r>
                        </m:e>
                        <m:sub>
                          <m:r>
                            <a:rPr lang="en-US" sz="1400" b="0" i="1" dirty="0" smtClean="0">
                              <a:latin typeface="Cambria Math" panose="02040503050406030204" pitchFamily="18" charset="0"/>
                            </a:rPr>
                            <m:t>3</m:t>
                          </m:r>
                        </m:sub>
                      </m:sSub>
                      <m:r>
                        <a:rPr lang="en-US" sz="1400" b="0" i="1" dirty="0" smtClean="0">
                          <a:latin typeface="Cambria Math" panose="02040503050406030204" pitchFamily="18" charset="0"/>
                        </a:rPr>
                        <m:t>=</m:t>
                      </m:r>
                      <m:r>
                        <a:rPr lang="en-US" sz="1400" b="0" i="1" dirty="0" smtClean="0">
                          <a:latin typeface="Cambria Math" panose="02040503050406030204" pitchFamily="18" charset="0"/>
                        </a:rPr>
                        <m:t>𝑛</m:t>
                      </m:r>
                    </m:oMath>
                  </m:oMathPara>
                </a14:m>
                <a:endParaRPr lang="en-US" sz="1400" dirty="0"/>
              </a:p>
            </p:txBody>
          </p:sp>
        </mc:Choice>
        <mc:Fallback xmlns="">
          <p:sp>
            <p:nvSpPr>
              <p:cNvPr id="7" name="TextBox 6">
                <a:extLst>
                  <a:ext uri="{FF2B5EF4-FFF2-40B4-BE49-F238E27FC236}">
                    <a16:creationId xmlns:a16="http://schemas.microsoft.com/office/drawing/2014/main" id="{93FDDA16-12DB-1A17-640B-3D3A7E81C9B6}"/>
                  </a:ext>
                </a:extLst>
              </p:cNvPr>
              <p:cNvSpPr txBox="1">
                <a:spLocks noRot="1" noChangeAspect="1" noMove="1" noResize="1" noEditPoints="1" noAdjustHandles="1" noChangeArrowheads="1" noChangeShapeType="1" noTextEdit="1"/>
              </p:cNvSpPr>
              <p:nvPr/>
            </p:nvSpPr>
            <p:spPr>
              <a:xfrm>
                <a:off x="6626452" y="3124157"/>
                <a:ext cx="1529996"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C4A8E01-0276-AA1B-47B6-2F2AA2432937}"/>
                  </a:ext>
                </a:extLst>
              </p:cNvPr>
              <p:cNvSpPr txBox="1"/>
              <p:nvPr/>
            </p:nvSpPr>
            <p:spPr>
              <a:xfrm>
                <a:off x="1309216" y="3915191"/>
                <a:ext cx="1529996" cy="307777"/>
              </a:xfrm>
              <a:prstGeom prst="rect">
                <a:avLst/>
              </a:prstGeom>
              <a:solidFill>
                <a:srgbClr val="92D05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dirty="0">
                              <a:latin typeface="Cambria Math" panose="02040503050406030204" pitchFamily="18" charset="0"/>
                            </a:rPr>
                          </m:ctrlPr>
                        </m:sSubPr>
                        <m:e>
                          <m:r>
                            <m:rPr>
                              <m:nor/>
                            </m:rPr>
                            <a:rPr lang="en-US" sz="1400" dirty="0">
                              <a:latin typeface="Cambria Math" panose="02040503050406030204" pitchFamily="18" charset="0"/>
                            </a:rPr>
                            <m:t>count</m:t>
                          </m:r>
                        </m:e>
                        <m:sub>
                          <m:r>
                            <a:rPr lang="en-US" sz="1400" i="1" dirty="0">
                              <a:latin typeface="Cambria Math" panose="02040503050406030204" pitchFamily="18" charset="0"/>
                            </a:rPr>
                            <m:t>4</m:t>
                          </m:r>
                        </m:sub>
                      </m:sSub>
                      <m:r>
                        <a:rPr lang="en-US" sz="1400" i="1" dirty="0">
                          <a:latin typeface="Cambria Math" panose="02040503050406030204" pitchFamily="18" charset="0"/>
                        </a:rPr>
                        <m:t>=1</m:t>
                      </m:r>
                    </m:oMath>
                  </m:oMathPara>
                </a14:m>
                <a:endParaRPr lang="en-US" sz="1400" dirty="0"/>
              </a:p>
            </p:txBody>
          </p:sp>
        </mc:Choice>
        <mc:Fallback xmlns="">
          <p:sp>
            <p:nvSpPr>
              <p:cNvPr id="10" name="TextBox 9">
                <a:extLst>
                  <a:ext uri="{FF2B5EF4-FFF2-40B4-BE49-F238E27FC236}">
                    <a16:creationId xmlns:a16="http://schemas.microsoft.com/office/drawing/2014/main" id="{BC4A8E01-0276-AA1B-47B6-2F2AA2432937}"/>
                  </a:ext>
                </a:extLst>
              </p:cNvPr>
              <p:cNvSpPr txBox="1">
                <a:spLocks noRot="1" noChangeAspect="1" noMove="1" noResize="1" noEditPoints="1" noAdjustHandles="1" noChangeArrowheads="1" noChangeShapeType="1" noTextEdit="1"/>
              </p:cNvSpPr>
              <p:nvPr/>
            </p:nvSpPr>
            <p:spPr>
              <a:xfrm>
                <a:off x="1309216" y="3915191"/>
                <a:ext cx="1529996" cy="307777"/>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3" name="Rectangle 2">
            <a:extLst>
              <a:ext uri="{FF2B5EF4-FFF2-40B4-BE49-F238E27FC236}">
                <a16:creationId xmlns:a16="http://schemas.microsoft.com/office/drawing/2014/main" id="{9CDF4603-5F94-B8AB-ABED-D728640737E4}"/>
              </a:ext>
            </a:extLst>
          </p:cNvPr>
          <p:cNvSpPr/>
          <p:nvPr/>
        </p:nvSpPr>
        <p:spPr>
          <a:xfrm>
            <a:off x="3003092" y="2749331"/>
            <a:ext cx="7246720" cy="2331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panose="020B0604020202020204" pitchFamily="34" charset="0"/>
                <a:cs typeface="Arial" panose="020B0604020202020204" pitchFamily="34" charset="0"/>
              </a:rPr>
              <a:t>Now that we have observe each statement. We can properly express the overall running time T(n) of the </a:t>
            </a:r>
            <a:r>
              <a:rPr lang="en-US" sz="2800" b="1" dirty="0" err="1">
                <a:latin typeface="Arial" panose="020B0604020202020204" pitchFamily="34" charset="0"/>
                <a:cs typeface="Arial" panose="020B0604020202020204" pitchFamily="34" charset="0"/>
              </a:rPr>
              <a:t>simpleExample</a:t>
            </a:r>
            <a:r>
              <a:rPr lang="en-US" sz="2800" b="1" dirty="0">
                <a:latin typeface="Arial" panose="020B0604020202020204" pitchFamily="34" charset="0"/>
                <a:cs typeface="Arial" panose="020B0604020202020204" pitchFamily="34" charset="0"/>
              </a:rPr>
              <a:t> user defined function.</a:t>
            </a:r>
          </a:p>
        </p:txBody>
      </p:sp>
    </p:spTree>
    <p:extLst>
      <p:ext uri="{BB962C8B-B14F-4D97-AF65-F5344CB8AC3E}">
        <p14:creationId xmlns:p14="http://schemas.microsoft.com/office/powerpoint/2010/main" val="938623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4" descr="Graphical user interface, text, application&#10;&#10;Description automatically generated">
            <a:extLst>
              <a:ext uri="{FF2B5EF4-FFF2-40B4-BE49-F238E27FC236}">
                <a16:creationId xmlns:a16="http://schemas.microsoft.com/office/drawing/2014/main" id="{66387057-D055-1F9F-ADD1-D0EC4585B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0688"/>
            <a:ext cx="6754168" cy="2772162"/>
          </a:xfrm>
          <a:prstGeom prst="rect">
            <a:avLst/>
          </a:prstGeom>
        </p:spPr>
      </p:pic>
      <p:sp>
        <p:nvSpPr>
          <p:cNvPr id="2" name="Title 1">
            <a:extLst>
              <a:ext uri="{FF2B5EF4-FFF2-40B4-BE49-F238E27FC236}">
                <a16:creationId xmlns:a16="http://schemas.microsoft.com/office/drawing/2014/main" id="{F2251AA7-A635-6B56-8BEC-144A3BF024A8}"/>
              </a:ext>
            </a:extLst>
          </p:cNvPr>
          <p:cNvSpPr>
            <a:spLocks noGrp="1"/>
          </p:cNvSpPr>
          <p:nvPr>
            <p:ph type="title"/>
          </p:nvPr>
        </p:nvSpPr>
        <p:spPr/>
        <p:txBody>
          <a:bodyPr/>
          <a:lstStyle/>
          <a:p>
            <a:r>
              <a:rPr lang="en-US" dirty="0"/>
              <a:t>T(n) Example</a:t>
            </a:r>
          </a:p>
        </p:txBody>
      </p:sp>
      <p:sp>
        <p:nvSpPr>
          <p:cNvPr id="6" name="Rectangle 5">
            <a:extLst>
              <a:ext uri="{FF2B5EF4-FFF2-40B4-BE49-F238E27FC236}">
                <a16:creationId xmlns:a16="http://schemas.microsoft.com/office/drawing/2014/main" id="{684FFFA3-F65B-B336-17F8-4B4AABF1B15F}"/>
              </a:ext>
            </a:extLst>
          </p:cNvPr>
          <p:cNvSpPr/>
          <p:nvPr/>
        </p:nvSpPr>
        <p:spPr>
          <a:xfrm>
            <a:off x="8156448" y="0"/>
            <a:ext cx="4035552" cy="1773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Here we have a simple user defined function with two parameters. The 1</a:t>
            </a:r>
            <a:r>
              <a:rPr lang="en-US" baseline="30000" dirty="0">
                <a:latin typeface="Arial" panose="020B0604020202020204" pitchFamily="34" charset="0"/>
                <a:cs typeface="Arial" panose="020B0604020202020204" pitchFamily="34" charset="0"/>
              </a:rPr>
              <a:t>st</a:t>
            </a:r>
            <a:r>
              <a:rPr lang="en-US" dirty="0">
                <a:latin typeface="Arial" panose="020B0604020202020204" pitchFamily="34" charset="0"/>
                <a:cs typeface="Arial" panose="020B0604020202020204" pitchFamily="34" charset="0"/>
              </a:rPr>
              <a:t> parameter represents an integer which is the size of the array, and the 2</a:t>
            </a:r>
            <a:r>
              <a:rPr lang="en-US" baseline="30000" dirty="0">
                <a:latin typeface="Arial" panose="020B0604020202020204" pitchFamily="34" charset="0"/>
                <a:cs typeface="Arial" panose="020B0604020202020204" pitchFamily="34" charset="0"/>
              </a:rPr>
              <a:t>nd</a:t>
            </a:r>
            <a:r>
              <a:rPr lang="en-US" dirty="0">
                <a:latin typeface="Arial" panose="020B0604020202020204" pitchFamily="34" charset="0"/>
                <a:cs typeface="Arial" panose="020B0604020202020204" pitchFamily="34" charset="0"/>
              </a:rPr>
              <a:t> parameter is the address of the first index of the array.</a:t>
            </a:r>
          </a:p>
        </p:txBody>
      </p:sp>
      <p:sp>
        <p:nvSpPr>
          <p:cNvPr id="4" name="Rectangle 3">
            <a:extLst>
              <a:ext uri="{FF2B5EF4-FFF2-40B4-BE49-F238E27FC236}">
                <a16:creationId xmlns:a16="http://schemas.microsoft.com/office/drawing/2014/main" id="{07F07D42-307F-E731-1480-053AAB6B1DB4}"/>
              </a:ext>
            </a:extLst>
          </p:cNvPr>
          <p:cNvSpPr/>
          <p:nvPr/>
        </p:nvSpPr>
        <p:spPr>
          <a:xfrm>
            <a:off x="7592368" y="4955992"/>
            <a:ext cx="4599632" cy="722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The final statement is only an assignment statement which is going to execute once.</a:t>
            </a:r>
          </a:p>
        </p:txBody>
      </p:sp>
      <p:cxnSp>
        <p:nvCxnSpPr>
          <p:cNvPr id="8" name="Connector: Curved 7">
            <a:extLst>
              <a:ext uri="{FF2B5EF4-FFF2-40B4-BE49-F238E27FC236}">
                <a16:creationId xmlns:a16="http://schemas.microsoft.com/office/drawing/2014/main" id="{ADEBAC8C-B535-4E79-B6D7-46E225931051}"/>
              </a:ext>
            </a:extLst>
          </p:cNvPr>
          <p:cNvCxnSpPr>
            <a:cxnSpLocks/>
            <a:stCxn id="4" idx="0"/>
            <a:endCxn id="10" idx="3"/>
          </p:cNvCxnSpPr>
          <p:nvPr/>
        </p:nvCxnSpPr>
        <p:spPr>
          <a:xfrm rot="16200000" flipV="1">
            <a:off x="5922242" y="986050"/>
            <a:ext cx="886912" cy="7052972"/>
          </a:xfrm>
          <a:prstGeom prst="curvedConnector2">
            <a:avLst/>
          </a:prstGeom>
          <a:ln w="571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4056FDA-38A6-5C43-D98B-5DFE411224D3}"/>
                  </a:ext>
                </a:extLst>
              </p:cNvPr>
              <p:cNvSpPr txBox="1"/>
              <p:nvPr/>
            </p:nvSpPr>
            <p:spPr>
              <a:xfrm>
                <a:off x="5350564" y="2680920"/>
                <a:ext cx="182270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𝑠𝑡𝑎𝑡𝑒𝑚𝑒𝑛</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𝑡</m:t>
                          </m:r>
                        </m:e>
                        <m:sub>
                          <m:r>
                            <a:rPr lang="en-US" sz="1400" b="0" i="1" dirty="0" smtClean="0">
                              <a:latin typeface="Cambria Math" panose="02040503050406030204" pitchFamily="18" charset="0"/>
                            </a:rPr>
                            <m:t>2</m:t>
                          </m:r>
                        </m:sub>
                      </m:sSub>
                      <m:r>
                        <a:rPr lang="en-US" sz="1400" b="0" i="1" dirty="0" smtClean="0">
                          <a:latin typeface="Cambria Math" panose="02040503050406030204" pitchFamily="18" charset="0"/>
                        </a:rPr>
                        <m:t>=</m:t>
                      </m:r>
                      <m:r>
                        <a:rPr lang="en-US" sz="1400" b="0" i="1" dirty="0" smtClean="0">
                          <a:latin typeface="Cambria Math" panose="02040503050406030204" pitchFamily="18" charset="0"/>
                        </a:rPr>
                        <m:t>𝑛</m:t>
                      </m:r>
                      <m:r>
                        <a:rPr lang="en-US" sz="1400" b="0" i="1" dirty="0" smtClean="0">
                          <a:latin typeface="Cambria Math" panose="02040503050406030204" pitchFamily="18" charset="0"/>
                        </a:rPr>
                        <m:t>+1</m:t>
                      </m:r>
                    </m:oMath>
                  </m:oMathPara>
                </a14:m>
                <a:endParaRPr lang="en-US" sz="1400" dirty="0"/>
              </a:p>
            </p:txBody>
          </p:sp>
        </mc:Choice>
        <mc:Fallback xmlns="">
          <p:sp>
            <p:nvSpPr>
              <p:cNvPr id="17" name="TextBox 16">
                <a:extLst>
                  <a:ext uri="{FF2B5EF4-FFF2-40B4-BE49-F238E27FC236}">
                    <a16:creationId xmlns:a16="http://schemas.microsoft.com/office/drawing/2014/main" id="{44056FDA-38A6-5C43-D98B-5DFE411224D3}"/>
                  </a:ext>
                </a:extLst>
              </p:cNvPr>
              <p:cNvSpPr txBox="1">
                <a:spLocks noRot="1" noChangeAspect="1" noMove="1" noResize="1" noEditPoints="1" noAdjustHandles="1" noChangeArrowheads="1" noChangeShapeType="1" noTextEdit="1"/>
              </p:cNvSpPr>
              <p:nvPr/>
            </p:nvSpPr>
            <p:spPr>
              <a:xfrm>
                <a:off x="5350564" y="2680920"/>
                <a:ext cx="1822704" cy="3077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214ABE0-01D8-ACE7-1751-9BB4EF81FA15}"/>
                  </a:ext>
                </a:extLst>
              </p:cNvPr>
              <p:cNvSpPr txBox="1"/>
              <p:nvPr/>
            </p:nvSpPr>
            <p:spPr>
              <a:xfrm>
                <a:off x="1883664" y="2183830"/>
                <a:ext cx="1581912" cy="307777"/>
              </a:xfrm>
              <a:prstGeom prst="rect">
                <a:avLst/>
              </a:prstGeom>
              <a:solidFill>
                <a:srgbClr val="92D05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dirty="0">
                              <a:latin typeface="Cambria Math" panose="02040503050406030204" pitchFamily="18" charset="0"/>
                            </a:rPr>
                          </m:ctrlPr>
                        </m:sSubPr>
                        <m:e>
                          <m:r>
                            <m:rPr>
                              <m:nor/>
                            </m:rPr>
                            <a:rPr lang="en-US" sz="1400" dirty="0">
                              <a:latin typeface="Cambria Math" panose="02040503050406030204" pitchFamily="18" charset="0"/>
                            </a:rPr>
                            <m:t>count</m:t>
                          </m:r>
                        </m:e>
                        <m:sub>
                          <m:r>
                            <a:rPr lang="en-US" sz="1400" i="1" dirty="0">
                              <a:latin typeface="Cambria Math" panose="02040503050406030204" pitchFamily="18" charset="0"/>
                            </a:rPr>
                            <m:t>1</m:t>
                          </m:r>
                        </m:sub>
                      </m:sSub>
                      <m:r>
                        <a:rPr lang="en-US" sz="1400" i="1" dirty="0">
                          <a:latin typeface="Cambria Math" panose="02040503050406030204" pitchFamily="18" charset="0"/>
                        </a:rPr>
                        <m:t>=1</m:t>
                      </m:r>
                    </m:oMath>
                  </m:oMathPara>
                </a14:m>
                <a:endParaRPr lang="en-US" sz="1400" dirty="0"/>
              </a:p>
            </p:txBody>
          </p:sp>
        </mc:Choice>
        <mc:Fallback xmlns="">
          <p:sp>
            <p:nvSpPr>
              <p:cNvPr id="25" name="TextBox 24">
                <a:extLst>
                  <a:ext uri="{FF2B5EF4-FFF2-40B4-BE49-F238E27FC236}">
                    <a16:creationId xmlns:a16="http://schemas.microsoft.com/office/drawing/2014/main" id="{2214ABE0-01D8-ACE7-1751-9BB4EF81FA15}"/>
                  </a:ext>
                </a:extLst>
              </p:cNvPr>
              <p:cNvSpPr txBox="1">
                <a:spLocks noRot="1" noChangeAspect="1" noMove="1" noResize="1" noEditPoints="1" noAdjustHandles="1" noChangeArrowheads="1" noChangeShapeType="1" noTextEdit="1"/>
              </p:cNvSpPr>
              <p:nvPr/>
            </p:nvSpPr>
            <p:spPr>
              <a:xfrm>
                <a:off x="1883664" y="2183830"/>
                <a:ext cx="1581912" cy="307777"/>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3FDDA16-12DB-1A17-640B-3D3A7E81C9B6}"/>
                  </a:ext>
                </a:extLst>
              </p:cNvPr>
              <p:cNvSpPr txBox="1"/>
              <p:nvPr/>
            </p:nvSpPr>
            <p:spPr>
              <a:xfrm>
                <a:off x="6626452" y="3124157"/>
                <a:ext cx="152999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𝑠𝑡𝑎𝑡𝑒𝑚𝑒𝑛</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𝑡</m:t>
                          </m:r>
                        </m:e>
                        <m:sub>
                          <m:r>
                            <a:rPr lang="en-US" sz="1400" b="0" i="1" dirty="0" smtClean="0">
                              <a:latin typeface="Cambria Math" panose="02040503050406030204" pitchFamily="18" charset="0"/>
                            </a:rPr>
                            <m:t>3</m:t>
                          </m:r>
                        </m:sub>
                      </m:sSub>
                      <m:r>
                        <a:rPr lang="en-US" sz="1400" b="0" i="1" dirty="0" smtClean="0">
                          <a:latin typeface="Cambria Math" panose="02040503050406030204" pitchFamily="18" charset="0"/>
                        </a:rPr>
                        <m:t>=</m:t>
                      </m:r>
                      <m:r>
                        <a:rPr lang="en-US" sz="1400" b="0" i="1" dirty="0" smtClean="0">
                          <a:latin typeface="Cambria Math" panose="02040503050406030204" pitchFamily="18" charset="0"/>
                        </a:rPr>
                        <m:t>𝑛</m:t>
                      </m:r>
                    </m:oMath>
                  </m:oMathPara>
                </a14:m>
                <a:endParaRPr lang="en-US" sz="1400" dirty="0"/>
              </a:p>
            </p:txBody>
          </p:sp>
        </mc:Choice>
        <mc:Fallback xmlns="">
          <p:sp>
            <p:nvSpPr>
              <p:cNvPr id="7" name="TextBox 6">
                <a:extLst>
                  <a:ext uri="{FF2B5EF4-FFF2-40B4-BE49-F238E27FC236}">
                    <a16:creationId xmlns:a16="http://schemas.microsoft.com/office/drawing/2014/main" id="{93FDDA16-12DB-1A17-640B-3D3A7E81C9B6}"/>
                  </a:ext>
                </a:extLst>
              </p:cNvPr>
              <p:cNvSpPr txBox="1">
                <a:spLocks noRot="1" noChangeAspect="1" noMove="1" noResize="1" noEditPoints="1" noAdjustHandles="1" noChangeArrowheads="1" noChangeShapeType="1" noTextEdit="1"/>
              </p:cNvSpPr>
              <p:nvPr/>
            </p:nvSpPr>
            <p:spPr>
              <a:xfrm>
                <a:off x="6626452" y="3124157"/>
                <a:ext cx="1529996"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C4A8E01-0276-AA1B-47B6-2F2AA2432937}"/>
                  </a:ext>
                </a:extLst>
              </p:cNvPr>
              <p:cNvSpPr txBox="1"/>
              <p:nvPr/>
            </p:nvSpPr>
            <p:spPr>
              <a:xfrm>
                <a:off x="1309216" y="3915191"/>
                <a:ext cx="1529996" cy="307777"/>
              </a:xfrm>
              <a:prstGeom prst="rect">
                <a:avLst/>
              </a:prstGeom>
              <a:solidFill>
                <a:srgbClr val="92D05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dirty="0">
                              <a:latin typeface="Cambria Math" panose="02040503050406030204" pitchFamily="18" charset="0"/>
                            </a:rPr>
                          </m:ctrlPr>
                        </m:sSubPr>
                        <m:e>
                          <m:r>
                            <m:rPr>
                              <m:nor/>
                            </m:rPr>
                            <a:rPr lang="en-US" sz="1400" dirty="0">
                              <a:latin typeface="Cambria Math" panose="02040503050406030204" pitchFamily="18" charset="0"/>
                            </a:rPr>
                            <m:t>count</m:t>
                          </m:r>
                        </m:e>
                        <m:sub>
                          <m:r>
                            <a:rPr lang="en-US" sz="1400" i="1" dirty="0">
                              <a:latin typeface="Cambria Math" panose="02040503050406030204" pitchFamily="18" charset="0"/>
                            </a:rPr>
                            <m:t>4</m:t>
                          </m:r>
                        </m:sub>
                      </m:sSub>
                      <m:r>
                        <a:rPr lang="en-US" sz="1400" i="1" dirty="0">
                          <a:latin typeface="Cambria Math" panose="02040503050406030204" pitchFamily="18" charset="0"/>
                        </a:rPr>
                        <m:t>=1</m:t>
                      </m:r>
                    </m:oMath>
                  </m:oMathPara>
                </a14:m>
                <a:endParaRPr lang="en-US" sz="1400" dirty="0"/>
              </a:p>
            </p:txBody>
          </p:sp>
        </mc:Choice>
        <mc:Fallback xmlns="">
          <p:sp>
            <p:nvSpPr>
              <p:cNvPr id="10" name="TextBox 9">
                <a:extLst>
                  <a:ext uri="{FF2B5EF4-FFF2-40B4-BE49-F238E27FC236}">
                    <a16:creationId xmlns:a16="http://schemas.microsoft.com/office/drawing/2014/main" id="{BC4A8E01-0276-AA1B-47B6-2F2AA2432937}"/>
                  </a:ext>
                </a:extLst>
              </p:cNvPr>
              <p:cNvSpPr txBox="1">
                <a:spLocks noRot="1" noChangeAspect="1" noMove="1" noResize="1" noEditPoints="1" noAdjustHandles="1" noChangeArrowheads="1" noChangeShapeType="1" noTextEdit="1"/>
              </p:cNvSpPr>
              <p:nvPr/>
            </p:nvSpPr>
            <p:spPr>
              <a:xfrm>
                <a:off x="1309216" y="3915191"/>
                <a:ext cx="1529996" cy="307777"/>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3" name="Rectangle 2">
            <a:extLst>
              <a:ext uri="{FF2B5EF4-FFF2-40B4-BE49-F238E27FC236}">
                <a16:creationId xmlns:a16="http://schemas.microsoft.com/office/drawing/2014/main" id="{9CDF4603-5F94-B8AB-ABED-D728640737E4}"/>
              </a:ext>
            </a:extLst>
          </p:cNvPr>
          <p:cNvSpPr/>
          <p:nvPr/>
        </p:nvSpPr>
        <p:spPr>
          <a:xfrm>
            <a:off x="3003092" y="2749331"/>
            <a:ext cx="7246720" cy="2331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panose="020B0604020202020204" pitchFamily="34" charset="0"/>
                <a:cs typeface="Arial" panose="020B0604020202020204" pitchFamily="34" charset="0"/>
              </a:rPr>
              <a:t>We just have to take the summation of all the statements!</a:t>
            </a:r>
          </a:p>
        </p:txBody>
      </p:sp>
    </p:spTree>
    <p:extLst>
      <p:ext uri="{BB962C8B-B14F-4D97-AF65-F5344CB8AC3E}">
        <p14:creationId xmlns:p14="http://schemas.microsoft.com/office/powerpoint/2010/main" val="1483462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4" descr="Graphical user interface, text, application&#10;&#10;Description automatically generated">
            <a:extLst>
              <a:ext uri="{FF2B5EF4-FFF2-40B4-BE49-F238E27FC236}">
                <a16:creationId xmlns:a16="http://schemas.microsoft.com/office/drawing/2014/main" id="{66387057-D055-1F9F-ADD1-D0EC4585B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0688"/>
            <a:ext cx="6754168" cy="2772162"/>
          </a:xfrm>
          <a:prstGeom prst="rect">
            <a:avLst/>
          </a:prstGeom>
        </p:spPr>
      </p:pic>
      <p:sp>
        <p:nvSpPr>
          <p:cNvPr id="2" name="Title 1">
            <a:extLst>
              <a:ext uri="{FF2B5EF4-FFF2-40B4-BE49-F238E27FC236}">
                <a16:creationId xmlns:a16="http://schemas.microsoft.com/office/drawing/2014/main" id="{F2251AA7-A635-6B56-8BEC-144A3BF024A8}"/>
              </a:ext>
            </a:extLst>
          </p:cNvPr>
          <p:cNvSpPr>
            <a:spLocks noGrp="1"/>
          </p:cNvSpPr>
          <p:nvPr>
            <p:ph type="title"/>
          </p:nvPr>
        </p:nvSpPr>
        <p:spPr/>
        <p:txBody>
          <a:bodyPr/>
          <a:lstStyle/>
          <a:p>
            <a:r>
              <a:rPr lang="en-US" dirty="0"/>
              <a:t>T(n) Example</a:t>
            </a:r>
          </a:p>
        </p:txBody>
      </p:sp>
      <p:sp>
        <p:nvSpPr>
          <p:cNvPr id="6" name="Rectangle 5">
            <a:extLst>
              <a:ext uri="{FF2B5EF4-FFF2-40B4-BE49-F238E27FC236}">
                <a16:creationId xmlns:a16="http://schemas.microsoft.com/office/drawing/2014/main" id="{684FFFA3-F65B-B336-17F8-4B4AABF1B15F}"/>
              </a:ext>
            </a:extLst>
          </p:cNvPr>
          <p:cNvSpPr/>
          <p:nvPr/>
        </p:nvSpPr>
        <p:spPr>
          <a:xfrm>
            <a:off x="8156448" y="0"/>
            <a:ext cx="4035552" cy="1773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Here we have a simple user defined function with two parameters. The 1</a:t>
            </a:r>
            <a:r>
              <a:rPr lang="en-US" baseline="30000" dirty="0">
                <a:latin typeface="Arial" panose="020B0604020202020204" pitchFamily="34" charset="0"/>
                <a:cs typeface="Arial" panose="020B0604020202020204" pitchFamily="34" charset="0"/>
              </a:rPr>
              <a:t>st</a:t>
            </a:r>
            <a:r>
              <a:rPr lang="en-US" dirty="0">
                <a:latin typeface="Arial" panose="020B0604020202020204" pitchFamily="34" charset="0"/>
                <a:cs typeface="Arial" panose="020B0604020202020204" pitchFamily="34" charset="0"/>
              </a:rPr>
              <a:t> parameter represents an integer which is the size of the array, and the 2</a:t>
            </a:r>
            <a:r>
              <a:rPr lang="en-US" baseline="30000" dirty="0">
                <a:latin typeface="Arial" panose="020B0604020202020204" pitchFamily="34" charset="0"/>
                <a:cs typeface="Arial" panose="020B0604020202020204" pitchFamily="34" charset="0"/>
              </a:rPr>
              <a:t>nd</a:t>
            </a:r>
            <a:r>
              <a:rPr lang="en-US" dirty="0">
                <a:latin typeface="Arial" panose="020B0604020202020204" pitchFamily="34" charset="0"/>
                <a:cs typeface="Arial" panose="020B0604020202020204" pitchFamily="34" charset="0"/>
              </a:rPr>
              <a:t> parameter is the address of the first index of the array.</a:t>
            </a:r>
          </a:p>
        </p:txBody>
      </p:sp>
      <p:sp>
        <p:nvSpPr>
          <p:cNvPr id="4" name="Rectangle 3">
            <a:extLst>
              <a:ext uri="{FF2B5EF4-FFF2-40B4-BE49-F238E27FC236}">
                <a16:creationId xmlns:a16="http://schemas.microsoft.com/office/drawing/2014/main" id="{07F07D42-307F-E731-1480-053AAB6B1DB4}"/>
              </a:ext>
            </a:extLst>
          </p:cNvPr>
          <p:cNvSpPr/>
          <p:nvPr/>
        </p:nvSpPr>
        <p:spPr>
          <a:xfrm>
            <a:off x="7592368" y="4955992"/>
            <a:ext cx="4599632" cy="722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The final statement is only an assignment statement which is going to execute once.</a:t>
            </a:r>
          </a:p>
        </p:txBody>
      </p:sp>
      <p:cxnSp>
        <p:nvCxnSpPr>
          <p:cNvPr id="8" name="Connector: Curved 7">
            <a:extLst>
              <a:ext uri="{FF2B5EF4-FFF2-40B4-BE49-F238E27FC236}">
                <a16:creationId xmlns:a16="http://schemas.microsoft.com/office/drawing/2014/main" id="{ADEBAC8C-B535-4E79-B6D7-46E225931051}"/>
              </a:ext>
            </a:extLst>
          </p:cNvPr>
          <p:cNvCxnSpPr>
            <a:cxnSpLocks/>
            <a:stCxn id="4" idx="0"/>
            <a:endCxn id="10" idx="3"/>
          </p:cNvCxnSpPr>
          <p:nvPr/>
        </p:nvCxnSpPr>
        <p:spPr>
          <a:xfrm rot="16200000" flipV="1">
            <a:off x="5922242" y="986050"/>
            <a:ext cx="886912" cy="7052972"/>
          </a:xfrm>
          <a:prstGeom prst="curvedConnector2">
            <a:avLst/>
          </a:prstGeom>
          <a:ln w="571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214ABE0-01D8-ACE7-1751-9BB4EF81FA15}"/>
                  </a:ext>
                </a:extLst>
              </p:cNvPr>
              <p:cNvSpPr txBox="1"/>
              <p:nvPr/>
            </p:nvSpPr>
            <p:spPr>
              <a:xfrm>
                <a:off x="1883664" y="2183830"/>
                <a:ext cx="1581912" cy="307777"/>
              </a:xfrm>
              <a:prstGeom prst="rect">
                <a:avLst/>
              </a:prstGeom>
              <a:solidFill>
                <a:srgbClr val="92D05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dirty="0">
                              <a:latin typeface="Cambria Math" panose="02040503050406030204" pitchFamily="18" charset="0"/>
                            </a:rPr>
                          </m:ctrlPr>
                        </m:sSubPr>
                        <m:e>
                          <m:r>
                            <m:rPr>
                              <m:nor/>
                            </m:rPr>
                            <a:rPr lang="en-US" sz="1400" dirty="0">
                              <a:latin typeface="Cambria Math" panose="02040503050406030204" pitchFamily="18" charset="0"/>
                            </a:rPr>
                            <m:t>count</m:t>
                          </m:r>
                        </m:e>
                        <m:sub>
                          <m:r>
                            <a:rPr lang="en-US" sz="1400" i="1" dirty="0">
                              <a:latin typeface="Cambria Math" panose="02040503050406030204" pitchFamily="18" charset="0"/>
                            </a:rPr>
                            <m:t>1</m:t>
                          </m:r>
                        </m:sub>
                      </m:sSub>
                      <m:r>
                        <a:rPr lang="en-US" sz="1400" i="1" dirty="0">
                          <a:latin typeface="Cambria Math" panose="02040503050406030204" pitchFamily="18" charset="0"/>
                        </a:rPr>
                        <m:t>=1</m:t>
                      </m:r>
                    </m:oMath>
                  </m:oMathPara>
                </a14:m>
                <a:endParaRPr lang="en-US" sz="1400" dirty="0"/>
              </a:p>
            </p:txBody>
          </p:sp>
        </mc:Choice>
        <mc:Fallback xmlns="">
          <p:sp>
            <p:nvSpPr>
              <p:cNvPr id="25" name="TextBox 24">
                <a:extLst>
                  <a:ext uri="{FF2B5EF4-FFF2-40B4-BE49-F238E27FC236}">
                    <a16:creationId xmlns:a16="http://schemas.microsoft.com/office/drawing/2014/main" id="{2214ABE0-01D8-ACE7-1751-9BB4EF81FA15}"/>
                  </a:ext>
                </a:extLst>
              </p:cNvPr>
              <p:cNvSpPr txBox="1">
                <a:spLocks noRot="1" noChangeAspect="1" noMove="1" noResize="1" noEditPoints="1" noAdjustHandles="1" noChangeArrowheads="1" noChangeShapeType="1" noTextEdit="1"/>
              </p:cNvSpPr>
              <p:nvPr/>
            </p:nvSpPr>
            <p:spPr>
              <a:xfrm>
                <a:off x="1883664" y="2183830"/>
                <a:ext cx="1581912" cy="307777"/>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3FDDA16-12DB-1A17-640B-3D3A7E81C9B6}"/>
                  </a:ext>
                </a:extLst>
              </p:cNvPr>
              <p:cNvSpPr txBox="1"/>
              <p:nvPr/>
            </p:nvSpPr>
            <p:spPr>
              <a:xfrm>
                <a:off x="6626452" y="3124157"/>
                <a:ext cx="1529996" cy="307777"/>
              </a:xfrm>
              <a:prstGeom prst="rect">
                <a:avLst/>
              </a:prstGeom>
              <a:solidFill>
                <a:srgbClr val="92D05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dirty="0">
                              <a:latin typeface="Cambria Math" panose="02040503050406030204" pitchFamily="18" charset="0"/>
                            </a:rPr>
                          </m:ctrlPr>
                        </m:sSubPr>
                        <m:e>
                          <m:r>
                            <m:rPr>
                              <m:nor/>
                            </m:rPr>
                            <a:rPr lang="en-US" sz="1400" dirty="0">
                              <a:latin typeface="Cambria Math" panose="02040503050406030204" pitchFamily="18" charset="0"/>
                            </a:rPr>
                            <m:t>count</m:t>
                          </m:r>
                        </m:e>
                        <m:sub>
                          <m:r>
                            <a:rPr lang="en-US" sz="1400" i="1" dirty="0">
                              <a:latin typeface="Cambria Math" panose="02040503050406030204" pitchFamily="18" charset="0"/>
                            </a:rPr>
                            <m:t>3</m:t>
                          </m:r>
                        </m:sub>
                      </m:sSub>
                      <m:r>
                        <a:rPr lang="en-US" sz="1400" i="1" dirty="0">
                          <a:latin typeface="Cambria Math" panose="02040503050406030204" pitchFamily="18" charset="0"/>
                        </a:rPr>
                        <m:t>=</m:t>
                      </m:r>
                      <m:r>
                        <a:rPr lang="en-US" sz="1400" i="1" dirty="0">
                          <a:latin typeface="Cambria Math" panose="02040503050406030204" pitchFamily="18" charset="0"/>
                        </a:rPr>
                        <m:t>𝑛</m:t>
                      </m:r>
                    </m:oMath>
                  </m:oMathPara>
                </a14:m>
                <a:endParaRPr lang="en-US" sz="1400" dirty="0"/>
              </a:p>
            </p:txBody>
          </p:sp>
        </mc:Choice>
        <mc:Fallback xmlns="">
          <p:sp>
            <p:nvSpPr>
              <p:cNvPr id="7" name="TextBox 6">
                <a:extLst>
                  <a:ext uri="{FF2B5EF4-FFF2-40B4-BE49-F238E27FC236}">
                    <a16:creationId xmlns:a16="http://schemas.microsoft.com/office/drawing/2014/main" id="{93FDDA16-12DB-1A17-640B-3D3A7E81C9B6}"/>
                  </a:ext>
                </a:extLst>
              </p:cNvPr>
              <p:cNvSpPr txBox="1">
                <a:spLocks noRot="1" noChangeAspect="1" noMove="1" noResize="1" noEditPoints="1" noAdjustHandles="1" noChangeArrowheads="1" noChangeShapeType="1" noTextEdit="1"/>
              </p:cNvSpPr>
              <p:nvPr/>
            </p:nvSpPr>
            <p:spPr>
              <a:xfrm>
                <a:off x="6626452" y="3124157"/>
                <a:ext cx="1529996" cy="307777"/>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C4A8E01-0276-AA1B-47B6-2F2AA2432937}"/>
                  </a:ext>
                </a:extLst>
              </p:cNvPr>
              <p:cNvSpPr txBox="1"/>
              <p:nvPr/>
            </p:nvSpPr>
            <p:spPr>
              <a:xfrm>
                <a:off x="1309216" y="3915191"/>
                <a:ext cx="1529996" cy="307777"/>
              </a:xfrm>
              <a:prstGeom prst="rect">
                <a:avLst/>
              </a:prstGeom>
              <a:solidFill>
                <a:srgbClr val="92D05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dirty="0">
                              <a:latin typeface="Cambria Math" panose="02040503050406030204" pitchFamily="18" charset="0"/>
                            </a:rPr>
                          </m:ctrlPr>
                        </m:sSubPr>
                        <m:e>
                          <m:r>
                            <m:rPr>
                              <m:nor/>
                            </m:rPr>
                            <a:rPr lang="en-US" sz="1400" dirty="0">
                              <a:latin typeface="Cambria Math" panose="02040503050406030204" pitchFamily="18" charset="0"/>
                            </a:rPr>
                            <m:t>count</m:t>
                          </m:r>
                        </m:e>
                        <m:sub>
                          <m:r>
                            <a:rPr lang="en-US" sz="1400" i="1" dirty="0">
                              <a:latin typeface="Cambria Math" panose="02040503050406030204" pitchFamily="18" charset="0"/>
                            </a:rPr>
                            <m:t>4</m:t>
                          </m:r>
                        </m:sub>
                      </m:sSub>
                      <m:r>
                        <a:rPr lang="en-US" sz="1400" i="1" dirty="0">
                          <a:latin typeface="Cambria Math" panose="02040503050406030204" pitchFamily="18" charset="0"/>
                        </a:rPr>
                        <m:t>=1</m:t>
                      </m:r>
                    </m:oMath>
                  </m:oMathPara>
                </a14:m>
                <a:endParaRPr lang="en-US" sz="1400" dirty="0"/>
              </a:p>
            </p:txBody>
          </p:sp>
        </mc:Choice>
        <mc:Fallback xmlns="">
          <p:sp>
            <p:nvSpPr>
              <p:cNvPr id="10" name="TextBox 9">
                <a:extLst>
                  <a:ext uri="{FF2B5EF4-FFF2-40B4-BE49-F238E27FC236}">
                    <a16:creationId xmlns:a16="http://schemas.microsoft.com/office/drawing/2014/main" id="{BC4A8E01-0276-AA1B-47B6-2F2AA2432937}"/>
                  </a:ext>
                </a:extLst>
              </p:cNvPr>
              <p:cNvSpPr txBox="1">
                <a:spLocks noRot="1" noChangeAspect="1" noMove="1" noResize="1" noEditPoints="1" noAdjustHandles="1" noChangeArrowheads="1" noChangeShapeType="1" noTextEdit="1"/>
              </p:cNvSpPr>
              <p:nvPr/>
            </p:nvSpPr>
            <p:spPr>
              <a:xfrm>
                <a:off x="1309216" y="3915191"/>
                <a:ext cx="1529996" cy="307777"/>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758834B-297C-6B66-1C62-8D438C15D8F3}"/>
                  </a:ext>
                </a:extLst>
              </p:cNvPr>
              <p:cNvSpPr/>
              <p:nvPr/>
            </p:nvSpPr>
            <p:spPr>
              <a:xfrm>
                <a:off x="66856" y="4990210"/>
                <a:ext cx="6620456" cy="688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The overall running time is</a:t>
                </a:r>
                <a:br>
                  <a:rPr lang="en-US" dirty="0">
                    <a:latin typeface="Arial" panose="020B0604020202020204" pitchFamily="34" charset="0"/>
                    <a:cs typeface="Arial" panose="020B0604020202020204" pitchFamily="34" charset="0"/>
                  </a:rPr>
                </a:b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cs typeface="Arial" panose="020B0604020202020204" pitchFamily="34" charset="0"/>
                        </a:rPr>
                        <m:t>T</m:t>
                      </m:r>
                      <m:d>
                        <m:dPr>
                          <m:ctrlPr>
                            <a:rPr lang="en-US" b="0" i="1" smtClean="0">
                              <a:latin typeface="Cambria Math" panose="02040503050406030204" pitchFamily="18" charset="0"/>
                              <a:cs typeface="Arial" panose="020B0604020202020204" pitchFamily="34" charset="0"/>
                            </a:rPr>
                          </m:ctrlPr>
                        </m:dPr>
                        <m:e>
                          <m:r>
                            <m:rPr>
                              <m:sty m:val="p"/>
                            </m:rPr>
                            <a:rPr lang="en-US" b="0" i="0" smtClean="0">
                              <a:latin typeface="Cambria Math" panose="02040503050406030204" pitchFamily="18" charset="0"/>
                              <a:cs typeface="Arial" panose="020B0604020202020204" pitchFamily="34" charset="0"/>
                            </a:rPr>
                            <m:t>n</m:t>
                          </m:r>
                        </m:e>
                      </m:d>
                      <m:r>
                        <a:rPr lang="en-US" b="0" i="0" smtClean="0">
                          <a:latin typeface="Cambria Math" panose="02040503050406030204" pitchFamily="18" charset="0"/>
                          <a:cs typeface="Arial" panose="020B0604020202020204" pitchFamily="34" charset="0"/>
                        </a:rPr>
                        <m:t>=</m:t>
                      </m:r>
                      <m:sSub>
                        <m:sSubPr>
                          <m:ctrlPr>
                            <a:rPr lang="en-US" b="0" i="1" smtClean="0">
                              <a:latin typeface="Cambria Math" panose="02040503050406030204" pitchFamily="18" charset="0"/>
                              <a:cs typeface="Arial" panose="020B0604020202020204" pitchFamily="34" charset="0"/>
                            </a:rPr>
                          </m:ctrlPr>
                        </m:sSubPr>
                        <m:e>
                          <m:r>
                            <m:rPr>
                              <m:nor/>
                            </m:rPr>
                            <a:rPr lang="en-US" b="0" i="0" smtClean="0">
                              <a:latin typeface="Cambria Math" panose="02040503050406030204" pitchFamily="18" charset="0"/>
                              <a:cs typeface="Arial" panose="020B0604020202020204" pitchFamily="34" charset="0"/>
                            </a:rPr>
                            <m:t>cost</m:t>
                          </m:r>
                        </m:e>
                        <m:sub>
                          <m:r>
                            <a:rPr lang="en-US" b="0" i="1" smtClean="0">
                              <a:latin typeface="Cambria Math" panose="02040503050406030204" pitchFamily="18" charset="0"/>
                              <a:cs typeface="Arial" panose="020B0604020202020204" pitchFamily="34" charset="0"/>
                            </a:rPr>
                            <m:t>1</m:t>
                          </m:r>
                        </m:sub>
                      </m:sSub>
                      <m:r>
                        <a:rPr lang="en-US" b="0" i="1" smtClean="0">
                          <a:latin typeface="Cambria Math" panose="02040503050406030204" pitchFamily="18" charset="0"/>
                          <a:cs typeface="Arial" panose="020B0604020202020204" pitchFamily="34" charset="0"/>
                        </a:rPr>
                        <m:t>∗1+</m:t>
                      </m:r>
                      <m:sSub>
                        <m:sSubPr>
                          <m:ctrlPr>
                            <a:rPr lang="en-US" b="0" i="1" smtClean="0">
                              <a:latin typeface="Cambria Math" panose="02040503050406030204" pitchFamily="18" charset="0"/>
                              <a:cs typeface="Arial" panose="020B0604020202020204" pitchFamily="34" charset="0"/>
                            </a:rPr>
                          </m:ctrlPr>
                        </m:sSubPr>
                        <m:e>
                          <m:r>
                            <m:rPr>
                              <m:nor/>
                            </m:rPr>
                            <a:rPr lang="en-US" b="0" i="0" smtClean="0">
                              <a:latin typeface="Cambria Math" panose="02040503050406030204" pitchFamily="18" charset="0"/>
                              <a:cs typeface="Arial" panose="020B0604020202020204" pitchFamily="34" charset="0"/>
                            </a:rPr>
                            <m:t>cost</m:t>
                          </m:r>
                        </m:e>
                        <m:sub>
                          <m:r>
                            <a:rPr lang="en-US" b="0" i="1" smtClean="0">
                              <a:latin typeface="Cambria Math" panose="02040503050406030204" pitchFamily="18" charset="0"/>
                              <a:cs typeface="Arial" panose="020B0604020202020204" pitchFamily="34" charset="0"/>
                            </a:rPr>
                            <m:t>2</m:t>
                          </m:r>
                        </m:sub>
                      </m:sSub>
                      <m:r>
                        <a:rPr lang="en-US" b="0" i="1" smtClean="0">
                          <a:latin typeface="Cambria Math" panose="02040503050406030204" pitchFamily="18" charset="0"/>
                          <a:cs typeface="Arial" panose="020B0604020202020204" pitchFamily="34" charset="0"/>
                        </a:rPr>
                        <m:t>∗</m:t>
                      </m:r>
                      <m:d>
                        <m:dPr>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𝑛</m:t>
                          </m:r>
                          <m:r>
                            <a:rPr lang="en-US" b="0" i="1" smtClean="0">
                              <a:latin typeface="Cambria Math" panose="02040503050406030204" pitchFamily="18" charset="0"/>
                              <a:cs typeface="Arial" panose="020B0604020202020204" pitchFamily="34" charset="0"/>
                            </a:rPr>
                            <m:t>+1</m:t>
                          </m:r>
                        </m:e>
                      </m:d>
                      <m:r>
                        <a:rPr lang="en-US" b="0" i="1" smtClean="0">
                          <a:latin typeface="Cambria Math" panose="02040503050406030204" pitchFamily="18" charset="0"/>
                          <a:cs typeface="Arial" panose="020B0604020202020204" pitchFamily="34" charset="0"/>
                        </a:rPr>
                        <m:t>+</m:t>
                      </m:r>
                      <m:sSub>
                        <m:sSubPr>
                          <m:ctrlPr>
                            <a:rPr lang="en-US" b="0" i="1" smtClean="0">
                              <a:latin typeface="Cambria Math" panose="02040503050406030204" pitchFamily="18" charset="0"/>
                              <a:cs typeface="Arial" panose="020B0604020202020204" pitchFamily="34" charset="0"/>
                            </a:rPr>
                          </m:ctrlPr>
                        </m:sSubPr>
                        <m:e>
                          <m:r>
                            <m:rPr>
                              <m:nor/>
                            </m:rPr>
                            <a:rPr lang="en-US" b="0" i="0" smtClean="0">
                              <a:latin typeface="Cambria Math" panose="02040503050406030204" pitchFamily="18" charset="0"/>
                              <a:cs typeface="Arial" panose="020B0604020202020204" pitchFamily="34" charset="0"/>
                            </a:rPr>
                            <m:t>cost</m:t>
                          </m:r>
                        </m:e>
                        <m:sub>
                          <m:r>
                            <a:rPr lang="en-US" b="0" i="1" smtClean="0">
                              <a:latin typeface="Cambria Math" panose="02040503050406030204" pitchFamily="18" charset="0"/>
                              <a:cs typeface="Arial" panose="020B0604020202020204" pitchFamily="34" charset="0"/>
                            </a:rPr>
                            <m:t>3</m:t>
                          </m:r>
                        </m:sub>
                      </m:sSub>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𝑛</m:t>
                      </m:r>
                      <m:r>
                        <a:rPr lang="en-US" b="0" i="1" smtClean="0">
                          <a:latin typeface="Cambria Math" panose="02040503050406030204" pitchFamily="18" charset="0"/>
                          <a:cs typeface="Arial" panose="020B0604020202020204" pitchFamily="34" charset="0"/>
                        </a:rPr>
                        <m:t>+</m:t>
                      </m:r>
                      <m:sSub>
                        <m:sSubPr>
                          <m:ctrlPr>
                            <a:rPr lang="en-US" b="0" i="1" smtClean="0">
                              <a:latin typeface="Cambria Math" panose="02040503050406030204" pitchFamily="18" charset="0"/>
                              <a:cs typeface="Arial" panose="020B0604020202020204" pitchFamily="34" charset="0"/>
                            </a:rPr>
                          </m:ctrlPr>
                        </m:sSubPr>
                        <m:e>
                          <m:r>
                            <m:rPr>
                              <m:nor/>
                            </m:rPr>
                            <a:rPr lang="en-US" b="0" i="0" smtClean="0">
                              <a:latin typeface="Cambria Math" panose="02040503050406030204" pitchFamily="18" charset="0"/>
                              <a:cs typeface="Arial" panose="020B0604020202020204" pitchFamily="34" charset="0"/>
                            </a:rPr>
                            <m:t>cost</m:t>
                          </m:r>
                        </m:e>
                        <m:sub>
                          <m:r>
                            <a:rPr lang="en-US" b="0" i="1" smtClean="0">
                              <a:latin typeface="Cambria Math" panose="02040503050406030204" pitchFamily="18" charset="0"/>
                              <a:cs typeface="Arial" panose="020B0604020202020204" pitchFamily="34" charset="0"/>
                            </a:rPr>
                            <m:t>4</m:t>
                          </m:r>
                        </m:sub>
                      </m:sSub>
                      <m:r>
                        <a:rPr lang="en-US" b="0" i="1" smtClean="0">
                          <a:latin typeface="Cambria Math" panose="02040503050406030204" pitchFamily="18" charset="0"/>
                          <a:cs typeface="Arial" panose="020B0604020202020204" pitchFamily="34" charset="0"/>
                        </a:rPr>
                        <m:t>∗1</m:t>
                      </m:r>
                    </m:oMath>
                  </m:oMathPara>
                </a14:m>
                <a:endParaRPr lang="en-US" dirty="0">
                  <a:latin typeface="Arial" panose="020B0604020202020204" pitchFamily="34" charset="0"/>
                  <a:cs typeface="Arial" panose="020B0604020202020204" pitchFamily="34" charset="0"/>
                </a:endParaRPr>
              </a:p>
            </p:txBody>
          </p:sp>
        </mc:Choice>
        <mc:Fallback xmlns="">
          <p:sp>
            <p:nvSpPr>
              <p:cNvPr id="5" name="Rectangle 4">
                <a:extLst>
                  <a:ext uri="{FF2B5EF4-FFF2-40B4-BE49-F238E27FC236}">
                    <a16:creationId xmlns:a16="http://schemas.microsoft.com/office/drawing/2014/main" id="{4758834B-297C-6B66-1C62-8D438C15D8F3}"/>
                  </a:ext>
                </a:extLst>
              </p:cNvPr>
              <p:cNvSpPr>
                <a:spLocks noRot="1" noChangeAspect="1" noMove="1" noResize="1" noEditPoints="1" noAdjustHandles="1" noChangeArrowheads="1" noChangeShapeType="1" noTextEdit="1"/>
              </p:cNvSpPr>
              <p:nvPr/>
            </p:nvSpPr>
            <p:spPr>
              <a:xfrm>
                <a:off x="66856" y="4990210"/>
                <a:ext cx="6620456" cy="688419"/>
              </a:xfrm>
              <a:prstGeom prst="rect">
                <a:avLst/>
              </a:prstGeom>
              <a:blipFill>
                <a:blip r:embed="rId6"/>
                <a:stretch>
                  <a:fillRect t="-8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C5F1271-3FC5-C98E-2FA3-6AA737B3D344}"/>
                  </a:ext>
                </a:extLst>
              </p:cNvPr>
              <p:cNvSpPr txBox="1"/>
              <p:nvPr/>
            </p:nvSpPr>
            <p:spPr>
              <a:xfrm>
                <a:off x="5469436" y="2680920"/>
                <a:ext cx="1822704" cy="307777"/>
              </a:xfrm>
              <a:prstGeom prst="rect">
                <a:avLst/>
              </a:prstGeom>
              <a:solidFill>
                <a:srgbClr val="92D05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dirty="0">
                              <a:latin typeface="Cambria Math" panose="02040503050406030204" pitchFamily="18" charset="0"/>
                            </a:rPr>
                          </m:ctrlPr>
                        </m:sSubPr>
                        <m:e>
                          <m:r>
                            <m:rPr>
                              <m:nor/>
                            </m:rPr>
                            <a:rPr lang="en-US" sz="1400" dirty="0">
                              <a:latin typeface="Cambria Math" panose="02040503050406030204" pitchFamily="18" charset="0"/>
                            </a:rPr>
                            <m:t>count</m:t>
                          </m:r>
                        </m:e>
                        <m:sub>
                          <m:r>
                            <a:rPr lang="en-US" sz="1400" i="1" dirty="0">
                              <a:latin typeface="Cambria Math" panose="02040503050406030204" pitchFamily="18" charset="0"/>
                            </a:rPr>
                            <m:t>2</m:t>
                          </m:r>
                        </m:sub>
                      </m:sSub>
                      <m:r>
                        <a:rPr lang="en-US" sz="1400" i="1" dirty="0">
                          <a:latin typeface="Cambria Math" panose="02040503050406030204" pitchFamily="18" charset="0"/>
                        </a:rPr>
                        <m:t>=</m:t>
                      </m:r>
                      <m:r>
                        <a:rPr lang="en-US" sz="1400" i="1" dirty="0">
                          <a:latin typeface="Cambria Math" panose="02040503050406030204" pitchFamily="18" charset="0"/>
                        </a:rPr>
                        <m:t>𝑛</m:t>
                      </m:r>
                      <m:r>
                        <a:rPr lang="en-US" sz="1400" i="1" dirty="0">
                          <a:latin typeface="Cambria Math" panose="02040503050406030204" pitchFamily="18" charset="0"/>
                        </a:rPr>
                        <m:t>+1</m:t>
                      </m:r>
                    </m:oMath>
                  </m:oMathPara>
                </a14:m>
                <a:endParaRPr lang="en-US" sz="1400" dirty="0"/>
              </a:p>
            </p:txBody>
          </p:sp>
        </mc:Choice>
        <mc:Fallback xmlns="">
          <p:sp>
            <p:nvSpPr>
              <p:cNvPr id="9" name="TextBox 8">
                <a:extLst>
                  <a:ext uri="{FF2B5EF4-FFF2-40B4-BE49-F238E27FC236}">
                    <a16:creationId xmlns:a16="http://schemas.microsoft.com/office/drawing/2014/main" id="{1C5F1271-3FC5-C98E-2FA3-6AA737B3D344}"/>
                  </a:ext>
                </a:extLst>
              </p:cNvPr>
              <p:cNvSpPr txBox="1">
                <a:spLocks noRot="1" noChangeAspect="1" noMove="1" noResize="1" noEditPoints="1" noAdjustHandles="1" noChangeArrowheads="1" noChangeShapeType="1" noTextEdit="1"/>
              </p:cNvSpPr>
              <p:nvPr/>
            </p:nvSpPr>
            <p:spPr>
              <a:xfrm>
                <a:off x="5469436" y="2680920"/>
                <a:ext cx="1822704" cy="307777"/>
              </a:xfrm>
              <a:prstGeom prst="rect">
                <a:avLst/>
              </a:prstGeom>
              <a:blipFill>
                <a:blip r:embed="rId7"/>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949690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DD79-E61D-24EB-ECC7-34F1F85C955C}"/>
              </a:ext>
            </a:extLst>
          </p:cNvPr>
          <p:cNvSpPr>
            <a:spLocks noGrp="1"/>
          </p:cNvSpPr>
          <p:nvPr>
            <p:ph type="title"/>
          </p:nvPr>
        </p:nvSpPr>
        <p:spPr/>
        <p:txBody>
          <a:bodyPr/>
          <a:lstStyle/>
          <a:p>
            <a:r>
              <a:rPr lang="en-US" dirty="0"/>
              <a:t>Statement Costs and our Assumption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376599-08E7-7BFF-80BD-4EE5C96EAD81}"/>
                  </a:ext>
                </a:extLst>
              </p:cNvPr>
              <p:cNvSpPr>
                <a:spLocks noGrp="1"/>
              </p:cNvSpPr>
              <p:nvPr>
                <p:ph idx="1"/>
              </p:nvPr>
            </p:nvSpPr>
            <p:spPr>
              <a:xfrm>
                <a:off x="838200" y="1825624"/>
                <a:ext cx="10515600" cy="4895215"/>
              </a:xfrm>
            </p:spPr>
            <p:txBody>
              <a:bodyPr>
                <a:normAutofit/>
              </a:bodyPr>
              <a:lstStyle/>
              <a:p>
                <a14:m>
                  <m:oMath xmlns:m="http://schemas.openxmlformats.org/officeDocument/2006/math">
                    <m:r>
                      <m:rPr>
                        <m:sty m:val="p"/>
                      </m:rPr>
                      <a:rPr lang="en-US" b="0" i="0" smtClean="0">
                        <a:latin typeface="Cambria Math" panose="02040503050406030204" pitchFamily="18" charset="0"/>
                        <a:cs typeface="Arial" panose="020B0604020202020204" pitchFamily="34" charset="0"/>
                      </a:rPr>
                      <m:t>T</m:t>
                    </m:r>
                    <m:d>
                      <m:dPr>
                        <m:ctrlPr>
                          <a:rPr lang="en-US" b="0" i="1" smtClean="0">
                            <a:latin typeface="Cambria Math" panose="02040503050406030204" pitchFamily="18" charset="0"/>
                            <a:cs typeface="Arial" panose="020B0604020202020204" pitchFamily="34" charset="0"/>
                          </a:rPr>
                        </m:ctrlPr>
                      </m:dPr>
                      <m:e>
                        <m:r>
                          <m:rPr>
                            <m:sty m:val="p"/>
                          </m:rPr>
                          <a:rPr lang="en-US" b="0" i="0" smtClean="0">
                            <a:latin typeface="Cambria Math" panose="02040503050406030204" pitchFamily="18" charset="0"/>
                            <a:cs typeface="Arial" panose="020B0604020202020204" pitchFamily="34" charset="0"/>
                          </a:rPr>
                          <m:t>n</m:t>
                        </m:r>
                      </m:e>
                    </m:d>
                    <m:r>
                      <a:rPr lang="en-US" b="0" i="0" smtClean="0">
                        <a:latin typeface="Cambria Math" panose="02040503050406030204" pitchFamily="18" charset="0"/>
                        <a:cs typeface="Arial" panose="020B0604020202020204" pitchFamily="34" charset="0"/>
                      </a:rPr>
                      <m:t>=</m:t>
                    </m:r>
                    <m:sSub>
                      <m:sSubPr>
                        <m:ctrlPr>
                          <a:rPr lang="en-US" b="0" i="1" smtClean="0">
                            <a:latin typeface="Cambria Math" panose="02040503050406030204" pitchFamily="18" charset="0"/>
                            <a:cs typeface="Arial" panose="020B0604020202020204" pitchFamily="34" charset="0"/>
                          </a:rPr>
                        </m:ctrlPr>
                      </m:sSubPr>
                      <m:e>
                        <m:r>
                          <m:rPr>
                            <m:nor/>
                          </m:rPr>
                          <a:rPr lang="en-US" b="0" i="0" smtClean="0">
                            <a:latin typeface="Cambria Math" panose="02040503050406030204" pitchFamily="18" charset="0"/>
                            <a:cs typeface="Arial" panose="020B0604020202020204" pitchFamily="34" charset="0"/>
                          </a:rPr>
                          <m:t>cost</m:t>
                        </m:r>
                      </m:e>
                      <m:sub>
                        <m:r>
                          <a:rPr lang="en-US" b="0" i="1" smtClean="0">
                            <a:latin typeface="Cambria Math" panose="02040503050406030204" pitchFamily="18" charset="0"/>
                            <a:cs typeface="Arial" panose="020B0604020202020204" pitchFamily="34" charset="0"/>
                          </a:rPr>
                          <m:t>1</m:t>
                        </m:r>
                      </m:sub>
                    </m:sSub>
                    <m:r>
                      <a:rPr lang="en-US" b="0" i="1" smtClean="0">
                        <a:latin typeface="Cambria Math" panose="02040503050406030204" pitchFamily="18" charset="0"/>
                        <a:cs typeface="Arial" panose="020B0604020202020204" pitchFamily="34" charset="0"/>
                      </a:rPr>
                      <m:t>∗1+</m:t>
                    </m:r>
                    <m:sSub>
                      <m:sSubPr>
                        <m:ctrlPr>
                          <a:rPr lang="en-US" b="0" i="1" smtClean="0">
                            <a:latin typeface="Cambria Math" panose="02040503050406030204" pitchFamily="18" charset="0"/>
                            <a:cs typeface="Arial" panose="020B0604020202020204" pitchFamily="34" charset="0"/>
                          </a:rPr>
                        </m:ctrlPr>
                      </m:sSubPr>
                      <m:e>
                        <m:r>
                          <m:rPr>
                            <m:nor/>
                          </m:rPr>
                          <a:rPr lang="en-US" b="0" i="0" smtClean="0">
                            <a:latin typeface="Cambria Math" panose="02040503050406030204" pitchFamily="18" charset="0"/>
                            <a:cs typeface="Arial" panose="020B0604020202020204" pitchFamily="34" charset="0"/>
                          </a:rPr>
                          <m:t>cost</m:t>
                        </m:r>
                      </m:e>
                      <m:sub>
                        <m:r>
                          <a:rPr lang="en-US" b="0" i="1" smtClean="0">
                            <a:latin typeface="Cambria Math" panose="02040503050406030204" pitchFamily="18" charset="0"/>
                            <a:cs typeface="Arial" panose="020B0604020202020204" pitchFamily="34" charset="0"/>
                          </a:rPr>
                          <m:t>2</m:t>
                        </m:r>
                      </m:sub>
                    </m:sSub>
                    <m:r>
                      <a:rPr lang="en-US" b="0" i="1" smtClean="0">
                        <a:latin typeface="Cambria Math" panose="02040503050406030204" pitchFamily="18" charset="0"/>
                        <a:cs typeface="Arial" panose="020B0604020202020204" pitchFamily="34" charset="0"/>
                      </a:rPr>
                      <m:t>∗</m:t>
                    </m:r>
                    <m:d>
                      <m:dPr>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𝑛</m:t>
                        </m:r>
                        <m:r>
                          <a:rPr lang="en-US" b="0" i="1" smtClean="0">
                            <a:latin typeface="Cambria Math" panose="02040503050406030204" pitchFamily="18" charset="0"/>
                            <a:cs typeface="Arial" panose="020B0604020202020204" pitchFamily="34" charset="0"/>
                          </a:rPr>
                          <m:t>+1</m:t>
                        </m:r>
                      </m:e>
                    </m:d>
                    <m:r>
                      <a:rPr lang="en-US" b="0" i="1" smtClean="0">
                        <a:latin typeface="Cambria Math" panose="02040503050406030204" pitchFamily="18" charset="0"/>
                        <a:cs typeface="Arial" panose="020B0604020202020204" pitchFamily="34" charset="0"/>
                      </a:rPr>
                      <m:t>+</m:t>
                    </m:r>
                    <m:sSub>
                      <m:sSubPr>
                        <m:ctrlPr>
                          <a:rPr lang="en-US" b="0" i="1" smtClean="0">
                            <a:latin typeface="Cambria Math" panose="02040503050406030204" pitchFamily="18" charset="0"/>
                            <a:cs typeface="Arial" panose="020B0604020202020204" pitchFamily="34" charset="0"/>
                          </a:rPr>
                        </m:ctrlPr>
                      </m:sSubPr>
                      <m:e>
                        <m:r>
                          <m:rPr>
                            <m:nor/>
                          </m:rPr>
                          <a:rPr lang="en-US" b="0" i="0" smtClean="0">
                            <a:latin typeface="Cambria Math" panose="02040503050406030204" pitchFamily="18" charset="0"/>
                            <a:cs typeface="Arial" panose="020B0604020202020204" pitchFamily="34" charset="0"/>
                          </a:rPr>
                          <m:t>cost</m:t>
                        </m:r>
                      </m:e>
                      <m:sub>
                        <m:r>
                          <a:rPr lang="en-US" b="0" i="1" smtClean="0">
                            <a:latin typeface="Cambria Math" panose="02040503050406030204" pitchFamily="18" charset="0"/>
                            <a:cs typeface="Arial" panose="020B0604020202020204" pitchFamily="34" charset="0"/>
                          </a:rPr>
                          <m:t>3</m:t>
                        </m:r>
                      </m:sub>
                    </m:sSub>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𝑛</m:t>
                    </m:r>
                    <m:r>
                      <a:rPr lang="en-US" b="0" i="1" smtClean="0">
                        <a:latin typeface="Cambria Math" panose="02040503050406030204" pitchFamily="18" charset="0"/>
                        <a:cs typeface="Arial" panose="020B0604020202020204" pitchFamily="34" charset="0"/>
                      </a:rPr>
                      <m:t>+</m:t>
                    </m:r>
                    <m:sSub>
                      <m:sSubPr>
                        <m:ctrlPr>
                          <a:rPr lang="en-US" b="0" i="1" smtClean="0">
                            <a:latin typeface="Cambria Math" panose="02040503050406030204" pitchFamily="18" charset="0"/>
                            <a:cs typeface="Arial" panose="020B0604020202020204" pitchFamily="34" charset="0"/>
                          </a:rPr>
                        </m:ctrlPr>
                      </m:sSubPr>
                      <m:e>
                        <m:r>
                          <m:rPr>
                            <m:nor/>
                          </m:rPr>
                          <a:rPr lang="en-US" b="0" i="0" smtClean="0">
                            <a:latin typeface="Cambria Math" panose="02040503050406030204" pitchFamily="18" charset="0"/>
                            <a:cs typeface="Arial" panose="020B0604020202020204" pitchFamily="34" charset="0"/>
                          </a:rPr>
                          <m:t>cost</m:t>
                        </m:r>
                      </m:e>
                      <m:sub>
                        <m:r>
                          <a:rPr lang="en-US" b="0" i="1" smtClean="0">
                            <a:latin typeface="Cambria Math" panose="02040503050406030204" pitchFamily="18" charset="0"/>
                            <a:cs typeface="Arial" panose="020B0604020202020204" pitchFamily="34" charset="0"/>
                          </a:rPr>
                          <m:t>4</m:t>
                        </m:r>
                      </m:sub>
                    </m:sSub>
                    <m:r>
                      <a:rPr lang="en-US" b="0" i="1" smtClean="0">
                        <a:latin typeface="Cambria Math" panose="02040503050406030204" pitchFamily="18" charset="0"/>
                        <a:cs typeface="Arial" panose="020B0604020202020204" pitchFamily="34" charset="0"/>
                      </a:rPr>
                      <m:t>∗1</m:t>
                    </m:r>
                  </m:oMath>
                </a14:m>
                <a:endParaRPr lang="en-US" dirty="0"/>
              </a:p>
              <a:p>
                <a:r>
                  <a:rPr lang="en-US" dirty="0"/>
                  <a:t>If we try to properly calculate the individual costs, </a:t>
                </a:r>
                <a14:m>
                  <m:oMath xmlns:m="http://schemas.openxmlformats.org/officeDocument/2006/math">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cost</m:t>
                        </m:r>
                      </m:e>
                      <m:sub>
                        <m:r>
                          <a:rPr lang="en-US" b="0" i="1" smtClean="0">
                            <a:latin typeface="Cambria Math" panose="02040503050406030204" pitchFamily="18" charset="0"/>
                          </a:rPr>
                          <m:t>𝑖</m:t>
                        </m:r>
                      </m:sub>
                    </m:sSub>
                  </m:oMath>
                </a14:m>
                <a:r>
                  <a:rPr lang="en-US" dirty="0"/>
                  <a:t>, we realize that they are very architecture and system dependent and will change between devices and runs</a:t>
                </a:r>
              </a:p>
              <a:p>
                <a:r>
                  <a:rPr lang="en-US" dirty="0"/>
                  <a:t>What if we assume all basic operations do not take longer than some constant time: </a:t>
                </a:r>
                <a14:m>
                  <m:oMath xmlns:m="http://schemas.openxmlformats.org/officeDocument/2006/math">
                    <m:r>
                      <m:rPr>
                        <m:nor/>
                      </m:rPr>
                      <a:rPr lang="en-US" b="0" i="0" smtClean="0">
                        <a:latin typeface="Cambria Math" panose="02040503050406030204" pitchFamily="18" charset="0"/>
                      </a:rPr>
                      <m:t>cost</m:t>
                    </m:r>
                  </m:oMath>
                </a14:m>
                <a:endParaRPr lang="en-US" dirty="0"/>
              </a:p>
              <a:p>
                <a:pPr lvl="1"/>
                <a:r>
                  <a:rPr lang="en-US" dirty="0"/>
                  <a:t>That means we can rewrite our T(n) as </a:t>
                </a:r>
                <a:br>
                  <a:rPr lang="en-US" dirty="0">
                    <a:latin typeface="Arial" panose="020B0604020202020204" pitchFamily="34" charset="0"/>
                    <a:cs typeface="Arial" panose="020B0604020202020204" pitchFamily="34" charset="0"/>
                  </a:rPr>
                </a:br>
                <a:r>
                  <a:rPr lang="en-US" b="1" dirty="0"/>
                  <a:t>T(n) = </a:t>
                </a:r>
                <a14:m>
                  <m:oMath xmlns:m="http://schemas.openxmlformats.org/officeDocument/2006/math">
                    <m:r>
                      <m:rPr>
                        <m:nor/>
                      </m:rPr>
                      <a:rPr lang="en-US" b="1" i="0">
                        <a:latin typeface="Cambria Math" panose="02040503050406030204" pitchFamily="18" charset="0"/>
                      </a:rPr>
                      <m:t>cost</m:t>
                    </m:r>
                    <m:r>
                      <a:rPr lang="en-US" b="1" i="1" smtClean="0">
                        <a:latin typeface="Cambria Math" panose="02040503050406030204" pitchFamily="18" charset="0"/>
                      </a:rPr>
                      <m:t>+</m:t>
                    </m:r>
                    <m:r>
                      <m:rPr>
                        <m:nor/>
                      </m:rPr>
                      <a:rPr lang="en-US" b="1">
                        <a:latin typeface="Cambria Math" panose="02040503050406030204" pitchFamily="18" charset="0"/>
                      </a:rPr>
                      <m:t>cost</m:t>
                    </m:r>
                    <m:d>
                      <m:dPr>
                        <m:ctrlPr>
                          <a:rPr lang="en-US" b="1" i="1" smtClean="0">
                            <a:latin typeface="Cambria Math" panose="02040503050406030204" pitchFamily="18" charset="0"/>
                          </a:rPr>
                        </m:ctrlPr>
                      </m:dPr>
                      <m:e>
                        <m:r>
                          <a:rPr lang="en-US" b="1" i="1" smtClean="0">
                            <a:latin typeface="Cambria Math" panose="02040503050406030204" pitchFamily="18" charset="0"/>
                          </a:rPr>
                          <m:t>𝒏</m:t>
                        </m:r>
                        <m:r>
                          <a:rPr lang="en-US" b="1" i="1" smtClean="0">
                            <a:latin typeface="Cambria Math" panose="02040503050406030204" pitchFamily="18" charset="0"/>
                          </a:rPr>
                          <m:t>+</m:t>
                        </m:r>
                        <m:r>
                          <a:rPr lang="en-US" b="1" i="1" smtClean="0">
                            <a:latin typeface="Cambria Math" panose="02040503050406030204" pitchFamily="18" charset="0"/>
                          </a:rPr>
                          <m:t>𝟏</m:t>
                        </m:r>
                      </m:e>
                    </m:d>
                    <m:r>
                      <a:rPr lang="en-US" b="1" i="1" smtClean="0">
                        <a:latin typeface="Cambria Math" panose="02040503050406030204" pitchFamily="18" charset="0"/>
                      </a:rPr>
                      <m:t>+</m:t>
                    </m:r>
                    <m:r>
                      <m:rPr>
                        <m:nor/>
                      </m:rPr>
                      <a:rPr lang="en-US" b="1">
                        <a:latin typeface="Cambria Math" panose="02040503050406030204" pitchFamily="18" charset="0"/>
                      </a:rPr>
                      <m:t>cost</m:t>
                    </m:r>
                    <m:r>
                      <a:rPr lang="en-US" b="1" i="1" smtClean="0">
                        <a:latin typeface="Cambria Math" panose="02040503050406030204" pitchFamily="18" charset="0"/>
                      </a:rPr>
                      <m:t> </m:t>
                    </m:r>
                    <m:r>
                      <a:rPr lang="en-US" b="1" i="1" smtClean="0">
                        <a:latin typeface="Cambria Math" panose="02040503050406030204" pitchFamily="18" charset="0"/>
                      </a:rPr>
                      <m:t>𝒏</m:t>
                    </m:r>
                    <m:r>
                      <a:rPr lang="en-US" b="1" i="1" smtClean="0">
                        <a:latin typeface="Cambria Math" panose="02040503050406030204" pitchFamily="18" charset="0"/>
                      </a:rPr>
                      <m:t>+</m:t>
                    </m:r>
                    <m:r>
                      <m:rPr>
                        <m:nor/>
                      </m:rPr>
                      <a:rPr lang="en-US" b="1">
                        <a:latin typeface="Cambria Math" panose="02040503050406030204" pitchFamily="18" charset="0"/>
                      </a:rPr>
                      <m:t>cost</m:t>
                    </m:r>
                    <m:r>
                      <a:rPr lang="en-US" b="1" i="1" smtClean="0">
                        <a:latin typeface="Cambria Math" panose="02040503050406030204" pitchFamily="18" charset="0"/>
                      </a:rPr>
                      <m:t>=</m:t>
                    </m:r>
                    <m:r>
                      <a:rPr lang="en-US" b="1" i="1" smtClean="0">
                        <a:latin typeface="Cambria Math" panose="02040503050406030204" pitchFamily="18" charset="0"/>
                      </a:rPr>
                      <m:t>𝟐</m:t>
                    </m:r>
                    <m:r>
                      <a:rPr lang="en-US" b="1" i="1" smtClean="0">
                        <a:latin typeface="Cambria Math" panose="02040503050406030204" pitchFamily="18" charset="0"/>
                      </a:rPr>
                      <m:t> </m:t>
                    </m:r>
                    <m:r>
                      <a:rPr lang="en-US" b="1" i="1" smtClean="0">
                        <a:latin typeface="Cambria Math" panose="02040503050406030204" pitchFamily="18" charset="0"/>
                      </a:rPr>
                      <m:t>𝒏</m:t>
                    </m:r>
                    <m:r>
                      <a:rPr lang="en-US" b="1" i="1" smtClean="0">
                        <a:latin typeface="Cambria Math" panose="02040503050406030204" pitchFamily="18" charset="0"/>
                      </a:rPr>
                      <m:t> </m:t>
                    </m:r>
                    <m:r>
                      <m:rPr>
                        <m:nor/>
                      </m:rPr>
                      <a:rPr lang="en-US" b="1" i="0" smtClean="0">
                        <a:latin typeface="Cambria Math" panose="02040503050406030204" pitchFamily="18" charset="0"/>
                      </a:rPr>
                      <m:t>cost</m:t>
                    </m:r>
                    <m:r>
                      <a:rPr lang="en-US" b="1" i="1" smtClean="0">
                        <a:latin typeface="Cambria Math" panose="02040503050406030204" pitchFamily="18" charset="0"/>
                      </a:rPr>
                      <m:t>+</m:t>
                    </m:r>
                    <m:r>
                      <a:rPr lang="en-US" b="1" i="1" smtClean="0">
                        <a:latin typeface="Cambria Math" panose="02040503050406030204" pitchFamily="18" charset="0"/>
                      </a:rPr>
                      <m:t>𝟑</m:t>
                    </m:r>
                    <m:r>
                      <m:rPr>
                        <m:nor/>
                      </m:rPr>
                      <a:rPr lang="en-US" b="1" i="0" smtClean="0">
                        <a:latin typeface="Cambria Math" panose="02040503050406030204" pitchFamily="18" charset="0"/>
                      </a:rPr>
                      <m:t> </m:t>
                    </m:r>
                    <m:r>
                      <m:rPr>
                        <m:nor/>
                      </m:rPr>
                      <a:rPr lang="en-US" b="1" i="0" smtClean="0">
                        <a:latin typeface="Cambria Math" panose="02040503050406030204" pitchFamily="18" charset="0"/>
                      </a:rPr>
                      <m:t>cost</m:t>
                    </m:r>
                  </m:oMath>
                </a14:m>
                <a:endParaRPr lang="en-US" dirty="0"/>
              </a:p>
            </p:txBody>
          </p:sp>
        </mc:Choice>
        <mc:Fallback xmlns="">
          <p:sp>
            <p:nvSpPr>
              <p:cNvPr id="3" name="Content Placeholder 2">
                <a:extLst>
                  <a:ext uri="{FF2B5EF4-FFF2-40B4-BE49-F238E27FC236}">
                    <a16:creationId xmlns:a16="http://schemas.microsoft.com/office/drawing/2014/main" id="{3E376599-08E7-7BFF-80BD-4EE5C96EAD81}"/>
                  </a:ext>
                </a:extLst>
              </p:cNvPr>
              <p:cNvSpPr>
                <a:spLocks noGrp="1" noRot="1" noChangeAspect="1" noMove="1" noResize="1" noEditPoints="1" noAdjustHandles="1" noChangeArrowheads="1" noChangeShapeType="1" noTextEdit="1"/>
              </p:cNvSpPr>
              <p:nvPr>
                <p:ph idx="1"/>
              </p:nvPr>
            </p:nvSpPr>
            <p:spPr>
              <a:xfrm>
                <a:off x="838200" y="1825624"/>
                <a:ext cx="10515600" cy="4895215"/>
              </a:xfrm>
              <a:blipFill>
                <a:blip r:embed="rId2"/>
                <a:stretch>
                  <a:fillRect l="-1043" r="-1507"/>
                </a:stretch>
              </a:blipFill>
            </p:spPr>
            <p:txBody>
              <a:bodyPr/>
              <a:lstStyle/>
              <a:p>
                <a:r>
                  <a:rPr lang="en-US">
                    <a:noFill/>
                  </a:rPr>
                  <a:t> </a:t>
                </a:r>
              </a:p>
            </p:txBody>
          </p:sp>
        </mc:Fallback>
      </mc:AlternateContent>
    </p:spTree>
    <p:extLst>
      <p:ext uri="{BB962C8B-B14F-4D97-AF65-F5344CB8AC3E}">
        <p14:creationId xmlns:p14="http://schemas.microsoft.com/office/powerpoint/2010/main" val="47198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DD79-E61D-24EB-ECC7-34F1F85C955C}"/>
              </a:ext>
            </a:extLst>
          </p:cNvPr>
          <p:cNvSpPr>
            <a:spLocks noGrp="1"/>
          </p:cNvSpPr>
          <p:nvPr>
            <p:ph type="title"/>
          </p:nvPr>
        </p:nvSpPr>
        <p:spPr/>
        <p:txBody>
          <a:bodyPr/>
          <a:lstStyle/>
          <a:p>
            <a:r>
              <a:rPr lang="en-US" dirty="0"/>
              <a:t>Statement Costs and our Assumption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376599-08E7-7BFF-80BD-4EE5C96EAD81}"/>
                  </a:ext>
                </a:extLst>
              </p:cNvPr>
              <p:cNvSpPr>
                <a:spLocks noGrp="1"/>
              </p:cNvSpPr>
              <p:nvPr>
                <p:ph idx="1"/>
              </p:nvPr>
            </p:nvSpPr>
            <p:spPr>
              <a:xfrm>
                <a:off x="838200" y="1825624"/>
                <a:ext cx="10515600" cy="4895215"/>
              </a:xfrm>
            </p:spPr>
            <p:txBody>
              <a:bodyPr>
                <a:normAutofit/>
              </a:bodyPr>
              <a:lstStyle/>
              <a:p>
                <a14:m>
                  <m:oMath xmlns:m="http://schemas.openxmlformats.org/officeDocument/2006/math">
                    <m:r>
                      <m:rPr>
                        <m:sty m:val="p"/>
                      </m:rPr>
                      <a:rPr lang="en-US" b="0" i="0" smtClean="0">
                        <a:latin typeface="Cambria Math" panose="02040503050406030204" pitchFamily="18" charset="0"/>
                        <a:cs typeface="Arial" panose="020B0604020202020204" pitchFamily="34" charset="0"/>
                      </a:rPr>
                      <m:t>T</m:t>
                    </m:r>
                    <m:d>
                      <m:dPr>
                        <m:ctrlPr>
                          <a:rPr lang="en-US" b="0" i="1" smtClean="0">
                            <a:latin typeface="Cambria Math" panose="02040503050406030204" pitchFamily="18" charset="0"/>
                            <a:cs typeface="Arial" panose="020B0604020202020204" pitchFamily="34" charset="0"/>
                          </a:rPr>
                        </m:ctrlPr>
                      </m:dPr>
                      <m:e>
                        <m:r>
                          <m:rPr>
                            <m:sty m:val="p"/>
                          </m:rPr>
                          <a:rPr lang="en-US" b="0" i="0" smtClean="0">
                            <a:latin typeface="Cambria Math" panose="02040503050406030204" pitchFamily="18" charset="0"/>
                            <a:cs typeface="Arial" panose="020B0604020202020204" pitchFamily="34" charset="0"/>
                          </a:rPr>
                          <m:t>n</m:t>
                        </m:r>
                      </m:e>
                    </m:d>
                    <m:r>
                      <a:rPr lang="en-US" b="0" i="0" smtClean="0">
                        <a:latin typeface="Cambria Math" panose="02040503050406030204" pitchFamily="18" charset="0"/>
                        <a:cs typeface="Arial" panose="020B0604020202020204" pitchFamily="34" charset="0"/>
                      </a:rPr>
                      <m:t>=</m:t>
                    </m:r>
                    <m:sSub>
                      <m:sSubPr>
                        <m:ctrlPr>
                          <a:rPr lang="en-US" b="0" i="1" smtClean="0">
                            <a:latin typeface="Cambria Math" panose="02040503050406030204" pitchFamily="18" charset="0"/>
                            <a:cs typeface="Arial" panose="020B0604020202020204" pitchFamily="34" charset="0"/>
                          </a:rPr>
                        </m:ctrlPr>
                      </m:sSubPr>
                      <m:e>
                        <m:r>
                          <m:rPr>
                            <m:nor/>
                          </m:rPr>
                          <a:rPr lang="en-US" b="0" i="0" smtClean="0">
                            <a:latin typeface="Cambria Math" panose="02040503050406030204" pitchFamily="18" charset="0"/>
                            <a:cs typeface="Arial" panose="020B0604020202020204" pitchFamily="34" charset="0"/>
                          </a:rPr>
                          <m:t>cost</m:t>
                        </m:r>
                      </m:e>
                      <m:sub>
                        <m:r>
                          <a:rPr lang="en-US" b="0" i="1" smtClean="0">
                            <a:latin typeface="Cambria Math" panose="02040503050406030204" pitchFamily="18" charset="0"/>
                            <a:cs typeface="Arial" panose="020B0604020202020204" pitchFamily="34" charset="0"/>
                          </a:rPr>
                          <m:t>1</m:t>
                        </m:r>
                      </m:sub>
                    </m:sSub>
                    <m:r>
                      <a:rPr lang="en-US" b="0" i="1" smtClean="0">
                        <a:latin typeface="Cambria Math" panose="02040503050406030204" pitchFamily="18" charset="0"/>
                        <a:cs typeface="Arial" panose="020B0604020202020204" pitchFamily="34" charset="0"/>
                      </a:rPr>
                      <m:t>∗1+</m:t>
                    </m:r>
                    <m:sSub>
                      <m:sSubPr>
                        <m:ctrlPr>
                          <a:rPr lang="en-US" b="0" i="1" smtClean="0">
                            <a:latin typeface="Cambria Math" panose="02040503050406030204" pitchFamily="18" charset="0"/>
                            <a:cs typeface="Arial" panose="020B0604020202020204" pitchFamily="34" charset="0"/>
                          </a:rPr>
                        </m:ctrlPr>
                      </m:sSubPr>
                      <m:e>
                        <m:r>
                          <m:rPr>
                            <m:nor/>
                          </m:rPr>
                          <a:rPr lang="en-US" b="0" i="0" smtClean="0">
                            <a:latin typeface="Cambria Math" panose="02040503050406030204" pitchFamily="18" charset="0"/>
                            <a:cs typeface="Arial" panose="020B0604020202020204" pitchFamily="34" charset="0"/>
                          </a:rPr>
                          <m:t>cost</m:t>
                        </m:r>
                      </m:e>
                      <m:sub>
                        <m:r>
                          <a:rPr lang="en-US" b="0" i="1" smtClean="0">
                            <a:latin typeface="Cambria Math" panose="02040503050406030204" pitchFamily="18" charset="0"/>
                            <a:cs typeface="Arial" panose="020B0604020202020204" pitchFamily="34" charset="0"/>
                          </a:rPr>
                          <m:t>2</m:t>
                        </m:r>
                      </m:sub>
                    </m:sSub>
                    <m:r>
                      <a:rPr lang="en-US" b="0" i="1" smtClean="0">
                        <a:latin typeface="Cambria Math" panose="02040503050406030204" pitchFamily="18" charset="0"/>
                        <a:cs typeface="Arial" panose="020B0604020202020204" pitchFamily="34" charset="0"/>
                      </a:rPr>
                      <m:t>∗</m:t>
                    </m:r>
                    <m:d>
                      <m:dPr>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𝑛</m:t>
                        </m:r>
                        <m:r>
                          <a:rPr lang="en-US" b="0" i="1" smtClean="0">
                            <a:latin typeface="Cambria Math" panose="02040503050406030204" pitchFamily="18" charset="0"/>
                            <a:cs typeface="Arial" panose="020B0604020202020204" pitchFamily="34" charset="0"/>
                          </a:rPr>
                          <m:t>+1</m:t>
                        </m:r>
                      </m:e>
                    </m:d>
                    <m:r>
                      <a:rPr lang="en-US" b="0" i="1" smtClean="0">
                        <a:latin typeface="Cambria Math" panose="02040503050406030204" pitchFamily="18" charset="0"/>
                        <a:cs typeface="Arial" panose="020B0604020202020204" pitchFamily="34" charset="0"/>
                      </a:rPr>
                      <m:t>+</m:t>
                    </m:r>
                    <m:sSub>
                      <m:sSubPr>
                        <m:ctrlPr>
                          <a:rPr lang="en-US" b="0" i="1" smtClean="0">
                            <a:latin typeface="Cambria Math" panose="02040503050406030204" pitchFamily="18" charset="0"/>
                            <a:cs typeface="Arial" panose="020B0604020202020204" pitchFamily="34" charset="0"/>
                          </a:rPr>
                        </m:ctrlPr>
                      </m:sSubPr>
                      <m:e>
                        <m:r>
                          <m:rPr>
                            <m:nor/>
                          </m:rPr>
                          <a:rPr lang="en-US" b="0" i="0" smtClean="0">
                            <a:latin typeface="Cambria Math" panose="02040503050406030204" pitchFamily="18" charset="0"/>
                            <a:cs typeface="Arial" panose="020B0604020202020204" pitchFamily="34" charset="0"/>
                          </a:rPr>
                          <m:t>cost</m:t>
                        </m:r>
                      </m:e>
                      <m:sub>
                        <m:r>
                          <a:rPr lang="en-US" b="0" i="1" smtClean="0">
                            <a:latin typeface="Cambria Math" panose="02040503050406030204" pitchFamily="18" charset="0"/>
                            <a:cs typeface="Arial" panose="020B0604020202020204" pitchFamily="34" charset="0"/>
                          </a:rPr>
                          <m:t>3</m:t>
                        </m:r>
                      </m:sub>
                    </m:sSub>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𝑛</m:t>
                    </m:r>
                    <m:r>
                      <a:rPr lang="en-US" b="0" i="1" smtClean="0">
                        <a:latin typeface="Cambria Math" panose="02040503050406030204" pitchFamily="18" charset="0"/>
                        <a:cs typeface="Arial" panose="020B0604020202020204" pitchFamily="34" charset="0"/>
                      </a:rPr>
                      <m:t>+</m:t>
                    </m:r>
                    <m:sSub>
                      <m:sSubPr>
                        <m:ctrlPr>
                          <a:rPr lang="en-US" b="0" i="1" smtClean="0">
                            <a:latin typeface="Cambria Math" panose="02040503050406030204" pitchFamily="18" charset="0"/>
                            <a:cs typeface="Arial" panose="020B0604020202020204" pitchFamily="34" charset="0"/>
                          </a:rPr>
                        </m:ctrlPr>
                      </m:sSubPr>
                      <m:e>
                        <m:r>
                          <m:rPr>
                            <m:nor/>
                          </m:rPr>
                          <a:rPr lang="en-US" b="0" i="0" smtClean="0">
                            <a:latin typeface="Cambria Math" panose="02040503050406030204" pitchFamily="18" charset="0"/>
                            <a:cs typeface="Arial" panose="020B0604020202020204" pitchFamily="34" charset="0"/>
                          </a:rPr>
                          <m:t>cost</m:t>
                        </m:r>
                      </m:e>
                      <m:sub>
                        <m:r>
                          <a:rPr lang="en-US" b="0" i="1" smtClean="0">
                            <a:latin typeface="Cambria Math" panose="02040503050406030204" pitchFamily="18" charset="0"/>
                            <a:cs typeface="Arial" panose="020B0604020202020204" pitchFamily="34" charset="0"/>
                          </a:rPr>
                          <m:t>4</m:t>
                        </m:r>
                      </m:sub>
                    </m:sSub>
                    <m:r>
                      <a:rPr lang="en-US" b="0" i="1" smtClean="0">
                        <a:latin typeface="Cambria Math" panose="02040503050406030204" pitchFamily="18" charset="0"/>
                        <a:cs typeface="Arial" panose="020B0604020202020204" pitchFamily="34" charset="0"/>
                      </a:rPr>
                      <m:t>∗1</m:t>
                    </m:r>
                  </m:oMath>
                </a14:m>
                <a:endParaRPr lang="en-US" dirty="0"/>
              </a:p>
              <a:p>
                <a:r>
                  <a:rPr lang="en-US" dirty="0"/>
                  <a:t>If we try to properly calculate the individual costs, </a:t>
                </a:r>
                <a14:m>
                  <m:oMath xmlns:m="http://schemas.openxmlformats.org/officeDocument/2006/math">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cost</m:t>
                        </m:r>
                      </m:e>
                      <m:sub>
                        <m:r>
                          <a:rPr lang="en-US" b="0" i="1" smtClean="0">
                            <a:latin typeface="Cambria Math" panose="02040503050406030204" pitchFamily="18" charset="0"/>
                          </a:rPr>
                          <m:t>𝑖</m:t>
                        </m:r>
                      </m:sub>
                    </m:sSub>
                  </m:oMath>
                </a14:m>
                <a:r>
                  <a:rPr lang="en-US" dirty="0"/>
                  <a:t>, we realize that they are very architecture and system dependent and will change between devices and runs</a:t>
                </a:r>
              </a:p>
              <a:p>
                <a:r>
                  <a:rPr lang="en-US" dirty="0"/>
                  <a:t>What if we assume all basic operations do not take longer than some constant time: </a:t>
                </a:r>
                <a14:m>
                  <m:oMath xmlns:m="http://schemas.openxmlformats.org/officeDocument/2006/math">
                    <m:r>
                      <m:rPr>
                        <m:nor/>
                      </m:rPr>
                      <a:rPr lang="en-US" b="0" i="0" smtClean="0">
                        <a:latin typeface="Cambria Math" panose="02040503050406030204" pitchFamily="18" charset="0"/>
                      </a:rPr>
                      <m:t>cost</m:t>
                    </m:r>
                  </m:oMath>
                </a14:m>
                <a:endParaRPr lang="en-US" dirty="0"/>
              </a:p>
              <a:p>
                <a:pPr lvl="1"/>
                <a:r>
                  <a:rPr lang="en-US" dirty="0"/>
                  <a:t>That means we can rewrite our T(n) as </a:t>
                </a:r>
                <a:r>
                  <a:rPr lang="en-US" dirty="0">
                    <a:latin typeface="Arial" panose="020B0604020202020204" pitchFamily="34" charset="0"/>
                    <a:cs typeface="Arial" panose="020B0604020202020204" pitchFamily="34" charset="0"/>
                  </a:rPr>
                  <a:t>The overall running time is</a:t>
                </a:r>
                <a:br>
                  <a:rPr lang="en-US" dirty="0">
                    <a:latin typeface="Arial" panose="020B0604020202020204" pitchFamily="34" charset="0"/>
                    <a:cs typeface="Arial" panose="020B0604020202020204" pitchFamily="34" charset="0"/>
                  </a:rPr>
                </a:br>
                <a:r>
                  <a:rPr lang="en-US" b="1" dirty="0"/>
                  <a:t>T(n) = </a:t>
                </a:r>
                <a14:m>
                  <m:oMath xmlns:m="http://schemas.openxmlformats.org/officeDocument/2006/math">
                    <m:r>
                      <m:rPr>
                        <m:nor/>
                      </m:rPr>
                      <a:rPr lang="en-US" b="1">
                        <a:latin typeface="Cambria Math" panose="02040503050406030204" pitchFamily="18" charset="0"/>
                      </a:rPr>
                      <m:t>cost</m:t>
                    </m:r>
                    <m:r>
                      <a:rPr lang="en-US" b="1" i="1">
                        <a:latin typeface="Cambria Math" panose="02040503050406030204" pitchFamily="18" charset="0"/>
                      </a:rPr>
                      <m:t>+</m:t>
                    </m:r>
                    <m:r>
                      <m:rPr>
                        <m:nor/>
                      </m:rPr>
                      <a:rPr lang="en-US" b="1">
                        <a:latin typeface="Cambria Math" panose="02040503050406030204" pitchFamily="18" charset="0"/>
                      </a:rPr>
                      <m:t>cost</m:t>
                    </m:r>
                    <m:d>
                      <m:dPr>
                        <m:ctrlPr>
                          <a:rPr lang="en-US" b="1" i="1">
                            <a:latin typeface="Cambria Math" panose="02040503050406030204" pitchFamily="18" charset="0"/>
                          </a:rPr>
                        </m:ctrlPr>
                      </m:dPr>
                      <m:e>
                        <m:r>
                          <a:rPr lang="en-US" b="1" i="1">
                            <a:latin typeface="Cambria Math" panose="02040503050406030204" pitchFamily="18" charset="0"/>
                          </a:rPr>
                          <m:t>𝒏</m:t>
                        </m:r>
                        <m:r>
                          <a:rPr lang="en-US" b="1" i="1">
                            <a:latin typeface="Cambria Math" panose="02040503050406030204" pitchFamily="18" charset="0"/>
                          </a:rPr>
                          <m:t>+</m:t>
                        </m:r>
                        <m:r>
                          <a:rPr lang="en-US" b="1" i="1">
                            <a:latin typeface="Cambria Math" panose="02040503050406030204" pitchFamily="18" charset="0"/>
                          </a:rPr>
                          <m:t>𝟏</m:t>
                        </m:r>
                      </m:e>
                    </m:d>
                    <m:r>
                      <a:rPr lang="en-US" b="1" i="1">
                        <a:latin typeface="Cambria Math" panose="02040503050406030204" pitchFamily="18" charset="0"/>
                      </a:rPr>
                      <m:t>+</m:t>
                    </m:r>
                    <m:r>
                      <m:rPr>
                        <m:nor/>
                      </m:rPr>
                      <a:rPr lang="en-US" b="1">
                        <a:latin typeface="Cambria Math" panose="02040503050406030204" pitchFamily="18" charset="0"/>
                      </a:rPr>
                      <m:t>cost</m:t>
                    </m:r>
                    <m:r>
                      <a:rPr lang="en-US" b="1" i="1">
                        <a:latin typeface="Cambria Math" panose="02040503050406030204" pitchFamily="18" charset="0"/>
                      </a:rPr>
                      <m:t> </m:t>
                    </m:r>
                    <m:r>
                      <a:rPr lang="en-US" b="1" i="1">
                        <a:latin typeface="Cambria Math" panose="02040503050406030204" pitchFamily="18" charset="0"/>
                      </a:rPr>
                      <m:t>𝒏</m:t>
                    </m:r>
                    <m:r>
                      <a:rPr lang="en-US" b="1" i="1">
                        <a:latin typeface="Cambria Math" panose="02040503050406030204" pitchFamily="18" charset="0"/>
                      </a:rPr>
                      <m:t>+</m:t>
                    </m:r>
                    <m:r>
                      <m:rPr>
                        <m:nor/>
                      </m:rPr>
                      <a:rPr lang="en-US" b="1">
                        <a:latin typeface="Cambria Math" panose="02040503050406030204" pitchFamily="18" charset="0"/>
                      </a:rPr>
                      <m:t>cost</m:t>
                    </m:r>
                    <m:r>
                      <a:rPr lang="en-US" b="1" i="1">
                        <a:latin typeface="Cambria Math" panose="02040503050406030204" pitchFamily="18" charset="0"/>
                      </a:rPr>
                      <m:t>=</m:t>
                    </m:r>
                    <m:r>
                      <a:rPr lang="en-US" b="1" i="1">
                        <a:latin typeface="Cambria Math" panose="02040503050406030204" pitchFamily="18" charset="0"/>
                      </a:rPr>
                      <m:t>𝟐</m:t>
                    </m:r>
                    <m:r>
                      <a:rPr lang="en-US" b="1" i="1">
                        <a:latin typeface="Cambria Math" panose="02040503050406030204" pitchFamily="18" charset="0"/>
                      </a:rPr>
                      <m:t> </m:t>
                    </m:r>
                    <m:r>
                      <a:rPr lang="en-US" b="1" i="1">
                        <a:latin typeface="Cambria Math" panose="02040503050406030204" pitchFamily="18" charset="0"/>
                      </a:rPr>
                      <m:t>𝒏</m:t>
                    </m:r>
                    <m:r>
                      <a:rPr lang="en-US" b="1" i="1">
                        <a:latin typeface="Cambria Math" panose="02040503050406030204" pitchFamily="18" charset="0"/>
                      </a:rPr>
                      <m:t> </m:t>
                    </m:r>
                    <m:r>
                      <m:rPr>
                        <m:nor/>
                      </m:rPr>
                      <a:rPr lang="en-US" b="1">
                        <a:latin typeface="Cambria Math" panose="02040503050406030204" pitchFamily="18" charset="0"/>
                      </a:rPr>
                      <m:t>cost</m:t>
                    </m:r>
                    <m:r>
                      <a:rPr lang="en-US" b="1" i="1">
                        <a:latin typeface="Cambria Math" panose="02040503050406030204" pitchFamily="18" charset="0"/>
                      </a:rPr>
                      <m:t>+</m:t>
                    </m:r>
                    <m:r>
                      <a:rPr lang="en-US" b="1" i="1">
                        <a:latin typeface="Cambria Math" panose="02040503050406030204" pitchFamily="18" charset="0"/>
                      </a:rPr>
                      <m:t>𝟑</m:t>
                    </m:r>
                    <m:r>
                      <m:rPr>
                        <m:nor/>
                      </m:rPr>
                      <a:rPr lang="en-US" b="1">
                        <a:latin typeface="Cambria Math" panose="02040503050406030204" pitchFamily="18" charset="0"/>
                      </a:rPr>
                      <m:t> </m:t>
                    </m:r>
                    <m:r>
                      <m:rPr>
                        <m:nor/>
                      </m:rPr>
                      <a:rPr lang="en-US" b="1">
                        <a:latin typeface="Cambria Math" panose="02040503050406030204" pitchFamily="18" charset="0"/>
                      </a:rPr>
                      <m:t>cost</m:t>
                    </m:r>
                  </m:oMath>
                </a14:m>
                <a:endParaRPr lang="en-US" dirty="0"/>
              </a:p>
            </p:txBody>
          </p:sp>
        </mc:Choice>
        <mc:Fallback xmlns="">
          <p:sp>
            <p:nvSpPr>
              <p:cNvPr id="3" name="Content Placeholder 2">
                <a:extLst>
                  <a:ext uri="{FF2B5EF4-FFF2-40B4-BE49-F238E27FC236}">
                    <a16:creationId xmlns:a16="http://schemas.microsoft.com/office/drawing/2014/main" id="{3E376599-08E7-7BFF-80BD-4EE5C96EAD81}"/>
                  </a:ext>
                </a:extLst>
              </p:cNvPr>
              <p:cNvSpPr>
                <a:spLocks noGrp="1" noRot="1" noChangeAspect="1" noMove="1" noResize="1" noEditPoints="1" noAdjustHandles="1" noChangeArrowheads="1" noChangeShapeType="1" noTextEdit="1"/>
              </p:cNvSpPr>
              <p:nvPr>
                <p:ph idx="1"/>
              </p:nvPr>
            </p:nvSpPr>
            <p:spPr>
              <a:xfrm>
                <a:off x="838200" y="1825624"/>
                <a:ext cx="10515600" cy="4895215"/>
              </a:xfrm>
              <a:blipFill>
                <a:blip r:embed="rId2"/>
                <a:stretch>
                  <a:fillRect l="-1043" r="-1507"/>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6D9A2629-7E36-9142-9479-8C3BA5171A9D}"/>
              </a:ext>
            </a:extLst>
          </p:cNvPr>
          <p:cNvSpPr/>
          <p:nvPr/>
        </p:nvSpPr>
        <p:spPr>
          <a:xfrm>
            <a:off x="3169920" y="2121408"/>
            <a:ext cx="5852160" cy="2615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In this course (and in general when speaking about algorithms), we assume that the cost is the same for all statements, which means we can disregard the individual statement costs and just focus on the number of times the statements execute.</a:t>
            </a:r>
          </a:p>
        </p:txBody>
      </p:sp>
    </p:spTree>
    <p:extLst>
      <p:ext uri="{BB962C8B-B14F-4D97-AF65-F5344CB8AC3E}">
        <p14:creationId xmlns:p14="http://schemas.microsoft.com/office/powerpoint/2010/main" val="3993748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C7B3-9E94-47BC-8711-F92FEB725867}"/>
              </a:ext>
            </a:extLst>
          </p:cNvPr>
          <p:cNvSpPr>
            <a:spLocks noGrp="1"/>
          </p:cNvSpPr>
          <p:nvPr>
            <p:ph type="title"/>
          </p:nvPr>
        </p:nvSpPr>
        <p:spPr/>
        <p:txBody>
          <a:bodyPr/>
          <a:lstStyle/>
          <a:p>
            <a:r>
              <a:rPr lang="en-US" dirty="0"/>
              <a:t>Big-Oh Notation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8390D0-3E6A-4273-BAC8-D5128225AF85}"/>
                  </a:ext>
                </a:extLst>
              </p:cNvPr>
              <p:cNvSpPr>
                <a:spLocks noGrp="1"/>
              </p:cNvSpPr>
              <p:nvPr>
                <p:ph idx="1"/>
              </p:nvPr>
            </p:nvSpPr>
            <p:spPr/>
            <p:txBody>
              <a:bodyPr>
                <a:normAutofit fontScale="85000" lnSpcReduction="20000"/>
              </a:bodyPr>
              <a:lstStyle/>
              <a:p>
                <a:r>
                  <a:rPr lang="en-US" dirty="0"/>
                  <a:t>Asymptotic Notation is used to describe how running time changes as input size grows.</a:t>
                </a:r>
              </a:p>
              <a:p>
                <a:r>
                  <a:rPr lang="en-US" dirty="0"/>
                  <a:t>Big-Oh represents an Asymptotic Upper Bound.</a:t>
                </a:r>
              </a:p>
              <a:p>
                <a:r>
                  <a:rPr lang="en-US" dirty="0"/>
                  <a:t>We use Big-Oh Notation to give an upper bound on a function within some constant factor</a:t>
                </a:r>
              </a:p>
              <a:p>
                <a:r>
                  <a:rPr lang="en-US" dirty="0"/>
                  <a:t>We can often describe the running time of a function by observing the overall structure</a:t>
                </a:r>
              </a:p>
              <a:p>
                <a:r>
                  <a:rPr lang="en-US" dirty="0"/>
                  <a:t>Example: A loop nested in another loop and both running at most </a:t>
                </a:r>
                <a14:m>
                  <m:oMath xmlns:m="http://schemas.openxmlformats.org/officeDocument/2006/math">
                    <m:r>
                      <a:rPr lang="en-US" i="1" dirty="0" smtClean="0">
                        <a:latin typeface="Cambria Math" panose="02040503050406030204" pitchFamily="18" charset="0"/>
                      </a:rPr>
                      <m:t>𝑛</m:t>
                    </m:r>
                  </m:oMath>
                </a14:m>
                <a:r>
                  <a:rPr lang="en-US" dirty="0"/>
                  <a:t> times would result in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a14:m>
                <a:endParaRPr lang="en-US" dirty="0"/>
              </a:p>
              <a:p>
                <a:r>
                  <a:rPr lang="en-US" dirty="0"/>
                  <a:t>Simply put, find T(n) and then</a:t>
                </a:r>
              </a:p>
              <a:p>
                <a:pPr lvl="1"/>
                <a:r>
                  <a:rPr lang="en-US" dirty="0"/>
                  <a:t>Drop the lower-order terms</a:t>
                </a:r>
              </a:p>
              <a:p>
                <a:pPr lvl="1"/>
                <a:r>
                  <a:rPr lang="en-US" dirty="0"/>
                  <a:t>Ignore the constant in the leading term</a:t>
                </a:r>
              </a:p>
              <a:p>
                <a:pPr lvl="1"/>
                <a:r>
                  <a:rPr lang="en-US" dirty="0"/>
                  <a:t>Ex. </a:t>
                </a:r>
                <a14:m>
                  <m:oMath xmlns:m="http://schemas.openxmlformats.org/officeDocument/2006/math">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𝑏𝑛</m:t>
                    </m:r>
                    <m:r>
                      <a:rPr lang="en-US" b="0" i="1" smtClean="0">
                        <a:latin typeface="Cambria Math" panose="02040503050406030204" pitchFamily="18" charset="0"/>
                      </a:rPr>
                      <m:t>+</m:t>
                    </m:r>
                    <m:r>
                      <a:rPr lang="en-US" b="0" i="1" smtClean="0">
                        <a:latin typeface="Cambria Math" panose="02040503050406030204" pitchFamily="18" charset="0"/>
                      </a:rPr>
                      <m:t>𝑐</m:t>
                    </m:r>
                  </m:oMath>
                </a14:m>
                <a:r>
                  <a:rPr lang="en-US" dirty="0"/>
                  <a:t> where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a14:m>
                <a:r>
                  <a:rPr lang="en-US" dirty="0"/>
                  <a:t> are constants becomes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a14:m>
                <a:endParaRPr lang="en-US" dirty="0"/>
              </a:p>
            </p:txBody>
          </p:sp>
        </mc:Choice>
        <mc:Fallback xmlns="">
          <p:sp>
            <p:nvSpPr>
              <p:cNvPr id="3" name="Content Placeholder 2">
                <a:extLst>
                  <a:ext uri="{FF2B5EF4-FFF2-40B4-BE49-F238E27FC236}">
                    <a16:creationId xmlns:a16="http://schemas.microsoft.com/office/drawing/2014/main" id="{9B8390D0-3E6A-4273-BAC8-D5128225AF85}"/>
                  </a:ext>
                </a:extLst>
              </p:cNvPr>
              <p:cNvSpPr>
                <a:spLocks noGrp="1" noRot="1" noChangeAspect="1" noMove="1" noResize="1" noEditPoints="1" noAdjustHandles="1" noChangeArrowheads="1" noChangeShapeType="1" noTextEdit="1"/>
              </p:cNvSpPr>
              <p:nvPr>
                <p:ph idx="1"/>
              </p:nvPr>
            </p:nvSpPr>
            <p:spPr>
              <a:blipFill>
                <a:blip r:embed="rId2"/>
                <a:stretch>
                  <a:fillRect l="-812" t="-3081" r="-290"/>
                </a:stretch>
              </a:blipFill>
            </p:spPr>
            <p:txBody>
              <a:bodyPr/>
              <a:lstStyle/>
              <a:p>
                <a:r>
                  <a:rPr lang="en-US">
                    <a:noFill/>
                  </a:rPr>
                  <a:t> </a:t>
                </a:r>
              </a:p>
            </p:txBody>
          </p:sp>
        </mc:Fallback>
      </mc:AlternateContent>
    </p:spTree>
    <p:extLst>
      <p:ext uri="{BB962C8B-B14F-4D97-AF65-F5344CB8AC3E}">
        <p14:creationId xmlns:p14="http://schemas.microsoft.com/office/powerpoint/2010/main" val="686850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F2B25-4AE6-D196-A5AC-9E0FEB0E058D}"/>
              </a:ext>
            </a:extLst>
          </p:cNvPr>
          <p:cNvSpPr>
            <a:spLocks noGrp="1"/>
          </p:cNvSpPr>
          <p:nvPr>
            <p:ph type="title"/>
          </p:nvPr>
        </p:nvSpPr>
        <p:spPr/>
        <p:txBody>
          <a:bodyPr/>
          <a:lstStyle/>
          <a:p>
            <a:r>
              <a:rPr lang="en-US" dirty="0"/>
              <a:t>Informal Definition of Big-Oh</a:t>
            </a:r>
          </a:p>
        </p:txBody>
      </p:sp>
      <p:sp>
        <p:nvSpPr>
          <p:cNvPr id="3" name="Content Placeholder 2">
            <a:extLst>
              <a:ext uri="{FF2B5EF4-FFF2-40B4-BE49-F238E27FC236}">
                <a16:creationId xmlns:a16="http://schemas.microsoft.com/office/drawing/2014/main" id="{6BEE5328-E12B-A6FD-0A60-8D49026CC64E}"/>
              </a:ext>
            </a:extLst>
          </p:cNvPr>
          <p:cNvSpPr>
            <a:spLocks noGrp="1"/>
          </p:cNvSpPr>
          <p:nvPr>
            <p:ph idx="1"/>
          </p:nvPr>
        </p:nvSpPr>
        <p:spPr/>
        <p:txBody>
          <a:bodyPr/>
          <a:lstStyle/>
          <a:p>
            <a:r>
              <a:rPr lang="en-US" dirty="0"/>
              <a:t>In the CS1 course we will </a:t>
            </a:r>
            <a:r>
              <a:rPr lang="en-US" b="1" u="sng" dirty="0"/>
              <a:t>only</a:t>
            </a:r>
            <a:r>
              <a:rPr lang="en-US" dirty="0"/>
              <a:t> explore the informal definition of big-Oh.</a:t>
            </a:r>
          </a:p>
          <a:p>
            <a:r>
              <a:rPr lang="en-US" dirty="0"/>
              <a:t>We have already described in the previous slide what big-Oh means.</a:t>
            </a:r>
          </a:p>
          <a:p>
            <a:r>
              <a:rPr lang="en-US" dirty="0"/>
              <a:t>The next part is how to determine a running time in big-Oh notation.</a:t>
            </a:r>
          </a:p>
          <a:p>
            <a:pPr lvl="1"/>
            <a:r>
              <a:rPr lang="en-US" dirty="0"/>
              <a:t>All you have to do is find the leading factor (highest growth rate) and drop the constant.</a:t>
            </a:r>
          </a:p>
          <a:p>
            <a:r>
              <a:rPr lang="en-US" dirty="0"/>
              <a:t>Your future CS2 course will explore the </a:t>
            </a:r>
            <a:r>
              <a:rPr lang="en-US" b="1" u="sng" dirty="0"/>
              <a:t>formal definition</a:t>
            </a:r>
            <a:r>
              <a:rPr lang="en-US" b="1" dirty="0"/>
              <a:t> </a:t>
            </a:r>
            <a:r>
              <a:rPr lang="en-US" dirty="0"/>
              <a:t>of big-Oh.</a:t>
            </a:r>
          </a:p>
        </p:txBody>
      </p:sp>
    </p:spTree>
    <p:extLst>
      <p:ext uri="{BB962C8B-B14F-4D97-AF65-F5344CB8AC3E}">
        <p14:creationId xmlns:p14="http://schemas.microsoft.com/office/powerpoint/2010/main" val="3482106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31F3-9FD5-AB3D-D852-02C11D665D2E}"/>
              </a:ext>
            </a:extLst>
          </p:cNvPr>
          <p:cNvSpPr>
            <a:spLocks noGrp="1"/>
          </p:cNvSpPr>
          <p:nvPr>
            <p:ph type="title"/>
          </p:nvPr>
        </p:nvSpPr>
        <p:spPr/>
        <p:txBody>
          <a:bodyPr/>
          <a:lstStyle/>
          <a:p>
            <a:r>
              <a:rPr lang="en-US" dirty="0"/>
              <a:t>Previous Example</a:t>
            </a:r>
          </a:p>
        </p:txBody>
      </p:sp>
      <p:sp>
        <p:nvSpPr>
          <p:cNvPr id="5" name="Rectangle 4">
            <a:extLst>
              <a:ext uri="{FF2B5EF4-FFF2-40B4-BE49-F238E27FC236}">
                <a16:creationId xmlns:a16="http://schemas.microsoft.com/office/drawing/2014/main" id="{ACB40D3A-60A9-3AC5-6957-D44F2A5F5454}"/>
              </a:ext>
            </a:extLst>
          </p:cNvPr>
          <p:cNvSpPr/>
          <p:nvPr/>
        </p:nvSpPr>
        <p:spPr>
          <a:xfrm>
            <a:off x="7422204" y="4816664"/>
            <a:ext cx="1280366" cy="4023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E791A0-22EA-A9D0-4407-0445E5403E5F}"/>
                  </a:ext>
                </a:extLst>
              </p:cNvPr>
              <p:cNvSpPr>
                <a:spLocks noGrp="1"/>
              </p:cNvSpPr>
              <p:nvPr>
                <p:ph idx="1"/>
              </p:nvPr>
            </p:nvSpPr>
            <p:spPr>
              <a:xfrm>
                <a:off x="838200" y="1825624"/>
                <a:ext cx="10515600" cy="5032376"/>
              </a:xfrm>
            </p:spPr>
            <p:txBody>
              <a:bodyPr>
                <a:normAutofit fontScale="92500" lnSpcReduction="10000"/>
              </a:bodyPr>
              <a:lstStyle/>
              <a:p>
                <a:r>
                  <a:rPr lang="en-US" dirty="0"/>
                  <a:t>Let’s say we want to express our previous user defined function running time in big-Oh notation.</a:t>
                </a:r>
              </a:p>
              <a:p>
                <a:endParaRPr lang="en-US" dirty="0"/>
              </a:p>
              <a:p>
                <a:endParaRPr lang="en-US" dirty="0"/>
              </a:p>
              <a:p>
                <a:endParaRPr lang="en-US" dirty="0"/>
              </a:p>
              <a:p>
                <a:pPr marL="0" indent="0">
                  <a:buNone/>
                </a:pPr>
                <a:endParaRPr lang="en-US" dirty="0"/>
              </a:p>
              <a:p>
                <a:pPr marL="0" indent="0">
                  <a:buNone/>
                </a:pPr>
                <a:endParaRPr lang="en-US" dirty="0"/>
              </a:p>
              <a:p>
                <a14:m>
                  <m:oMath xmlns:m="http://schemas.openxmlformats.org/officeDocument/2006/math">
                    <m:r>
                      <a:rPr lang="en-US" b="0" i="1" dirty="0" smtClean="0">
                        <a:latin typeface="Cambria Math" panose="02040503050406030204" pitchFamily="18" charset="0"/>
                      </a:rPr>
                      <m:t>𝑇</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𝑛</m:t>
                        </m:r>
                      </m:e>
                    </m:d>
                    <m:r>
                      <a:rPr lang="en-US" b="0" i="1" dirty="0" smtClean="0">
                        <a:latin typeface="Cambria Math" panose="02040503050406030204" pitchFamily="18" charset="0"/>
                      </a:rPr>
                      <m:t>=</m:t>
                    </m:r>
                    <m:r>
                      <m:rPr>
                        <m:nor/>
                      </m:rPr>
                      <a:rPr lang="en-US" b="1">
                        <a:latin typeface="Cambria Math" panose="02040503050406030204" pitchFamily="18" charset="0"/>
                      </a:rPr>
                      <m:t>cost</m:t>
                    </m:r>
                    <m:r>
                      <a:rPr lang="en-US" b="1" i="1">
                        <a:latin typeface="Cambria Math" panose="02040503050406030204" pitchFamily="18" charset="0"/>
                      </a:rPr>
                      <m:t>+</m:t>
                    </m:r>
                    <m:r>
                      <m:rPr>
                        <m:nor/>
                      </m:rPr>
                      <a:rPr lang="en-US" b="1">
                        <a:latin typeface="Cambria Math" panose="02040503050406030204" pitchFamily="18" charset="0"/>
                      </a:rPr>
                      <m:t>cost</m:t>
                    </m:r>
                    <m:d>
                      <m:dPr>
                        <m:ctrlPr>
                          <a:rPr lang="en-US" b="1" i="1">
                            <a:latin typeface="Cambria Math" panose="02040503050406030204" pitchFamily="18" charset="0"/>
                          </a:rPr>
                        </m:ctrlPr>
                      </m:dPr>
                      <m:e>
                        <m:r>
                          <a:rPr lang="en-US" b="1" i="1">
                            <a:latin typeface="Cambria Math" panose="02040503050406030204" pitchFamily="18" charset="0"/>
                          </a:rPr>
                          <m:t>𝒏</m:t>
                        </m:r>
                        <m:r>
                          <a:rPr lang="en-US" b="1" i="1">
                            <a:latin typeface="Cambria Math" panose="02040503050406030204" pitchFamily="18" charset="0"/>
                          </a:rPr>
                          <m:t>+</m:t>
                        </m:r>
                        <m:r>
                          <a:rPr lang="en-US" b="1" i="1">
                            <a:latin typeface="Cambria Math" panose="02040503050406030204" pitchFamily="18" charset="0"/>
                          </a:rPr>
                          <m:t>𝟏</m:t>
                        </m:r>
                      </m:e>
                    </m:d>
                    <m:r>
                      <a:rPr lang="en-US" b="1" i="1">
                        <a:latin typeface="Cambria Math" panose="02040503050406030204" pitchFamily="18" charset="0"/>
                      </a:rPr>
                      <m:t>+</m:t>
                    </m:r>
                    <m:r>
                      <m:rPr>
                        <m:nor/>
                      </m:rPr>
                      <a:rPr lang="en-US" b="1">
                        <a:latin typeface="Cambria Math" panose="02040503050406030204" pitchFamily="18" charset="0"/>
                      </a:rPr>
                      <m:t>cost</m:t>
                    </m:r>
                    <m:r>
                      <a:rPr lang="en-US" b="1" i="1">
                        <a:latin typeface="Cambria Math" panose="02040503050406030204" pitchFamily="18" charset="0"/>
                      </a:rPr>
                      <m:t> </m:t>
                    </m:r>
                    <m:r>
                      <a:rPr lang="en-US" b="1" i="1">
                        <a:latin typeface="Cambria Math" panose="02040503050406030204" pitchFamily="18" charset="0"/>
                      </a:rPr>
                      <m:t>𝒏</m:t>
                    </m:r>
                    <m:r>
                      <a:rPr lang="en-US" b="1" i="1">
                        <a:latin typeface="Cambria Math" panose="02040503050406030204" pitchFamily="18" charset="0"/>
                      </a:rPr>
                      <m:t>+</m:t>
                    </m:r>
                    <m:r>
                      <m:rPr>
                        <m:nor/>
                      </m:rPr>
                      <a:rPr lang="en-US" b="1">
                        <a:latin typeface="Cambria Math" panose="02040503050406030204" pitchFamily="18" charset="0"/>
                      </a:rPr>
                      <m:t>cost</m:t>
                    </m:r>
                    <m:r>
                      <a:rPr lang="en-US" b="1" i="1">
                        <a:latin typeface="Cambria Math" panose="02040503050406030204" pitchFamily="18" charset="0"/>
                      </a:rPr>
                      <m:t>=</m:t>
                    </m:r>
                    <m:r>
                      <a:rPr lang="en-US" b="1" i="1">
                        <a:latin typeface="Cambria Math" panose="02040503050406030204" pitchFamily="18" charset="0"/>
                      </a:rPr>
                      <m:t>𝟐</m:t>
                    </m:r>
                    <m:r>
                      <a:rPr lang="en-US" b="1" i="1">
                        <a:latin typeface="Cambria Math" panose="02040503050406030204" pitchFamily="18" charset="0"/>
                      </a:rPr>
                      <m:t> </m:t>
                    </m:r>
                    <m:r>
                      <a:rPr lang="en-US" b="1" i="1">
                        <a:latin typeface="Cambria Math" panose="02040503050406030204" pitchFamily="18" charset="0"/>
                      </a:rPr>
                      <m:t>𝒏</m:t>
                    </m:r>
                    <m:r>
                      <a:rPr lang="en-US" b="1" i="1">
                        <a:latin typeface="Cambria Math" panose="02040503050406030204" pitchFamily="18" charset="0"/>
                      </a:rPr>
                      <m:t> </m:t>
                    </m:r>
                    <m:r>
                      <m:rPr>
                        <m:nor/>
                      </m:rPr>
                      <a:rPr lang="en-US" b="1">
                        <a:latin typeface="Cambria Math" panose="02040503050406030204" pitchFamily="18" charset="0"/>
                      </a:rPr>
                      <m:t>cost</m:t>
                    </m:r>
                    <m:r>
                      <a:rPr lang="en-US" b="1" i="1">
                        <a:latin typeface="Cambria Math" panose="02040503050406030204" pitchFamily="18" charset="0"/>
                      </a:rPr>
                      <m:t>+</m:t>
                    </m:r>
                    <m:r>
                      <a:rPr lang="en-US" b="1" i="1">
                        <a:latin typeface="Cambria Math" panose="02040503050406030204" pitchFamily="18" charset="0"/>
                      </a:rPr>
                      <m:t>𝟑</m:t>
                    </m:r>
                    <m:r>
                      <m:rPr>
                        <m:nor/>
                      </m:rPr>
                      <a:rPr lang="en-US" b="1">
                        <a:latin typeface="Cambria Math" panose="02040503050406030204" pitchFamily="18" charset="0"/>
                      </a:rPr>
                      <m:t> </m:t>
                    </m:r>
                    <m:r>
                      <m:rPr>
                        <m:nor/>
                      </m:rPr>
                      <a:rPr lang="en-US" b="1">
                        <a:latin typeface="Cambria Math" panose="02040503050406030204" pitchFamily="18" charset="0"/>
                      </a:rPr>
                      <m:t>cost</m:t>
                    </m:r>
                  </m:oMath>
                </a14:m>
                <a:endParaRPr lang="en-US" dirty="0"/>
              </a:p>
              <a:p>
                <a:r>
                  <a:rPr lang="en-US" dirty="0"/>
                  <a:t>Pull the leading term. In this case </a:t>
                </a:r>
                <a14:m>
                  <m:oMath xmlns:m="http://schemas.openxmlformats.org/officeDocument/2006/math">
                    <m:r>
                      <a:rPr lang="en-US" b="0" i="0" dirty="0" smtClean="0">
                        <a:latin typeface="Cambria Math" panose="02040503050406030204" pitchFamily="18" charset="0"/>
                      </a:rPr>
                      <m:t>2 </m:t>
                    </m:r>
                    <m:r>
                      <m:rPr>
                        <m:sty m:val="p"/>
                      </m:rPr>
                      <a:rPr lang="en-US" b="0" i="0" dirty="0" smtClean="0">
                        <a:latin typeface="Cambria Math" panose="02040503050406030204" pitchFamily="18" charset="0"/>
                      </a:rPr>
                      <m:t>n</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cost</m:t>
                    </m:r>
                  </m:oMath>
                </a14:m>
                <a:r>
                  <a:rPr lang="en-US" dirty="0"/>
                  <a:t> is the leading term.</a:t>
                </a:r>
              </a:p>
              <a:p>
                <a:r>
                  <a:rPr lang="en-US" dirty="0"/>
                  <a:t>Drop the constant 2 cost and we have just </a:t>
                </a:r>
                <a14:m>
                  <m:oMath xmlns:m="http://schemas.openxmlformats.org/officeDocument/2006/math">
                    <m:r>
                      <a:rPr lang="en-US" i="1" dirty="0" smtClean="0">
                        <a:latin typeface="Cambria Math" panose="02040503050406030204" pitchFamily="18" charset="0"/>
                      </a:rPr>
                      <m:t>𝑛</m:t>
                    </m:r>
                  </m:oMath>
                </a14:m>
                <a:r>
                  <a:rPr lang="en-US" dirty="0"/>
                  <a:t>.</a:t>
                </a:r>
              </a:p>
              <a:p>
                <a:r>
                  <a:rPr lang="en-US" dirty="0"/>
                  <a:t>This means that our big-Oh notation of </a:t>
                </a:r>
                <a:r>
                  <a:rPr lang="en-US" dirty="0" err="1"/>
                  <a:t>simpleExample</a:t>
                </a:r>
                <a:r>
                  <a:rPr lang="en-US" dirty="0"/>
                  <a:t> is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4AE791A0-22EA-A9D0-4407-0445E5403E5F}"/>
                  </a:ext>
                </a:extLst>
              </p:cNvPr>
              <p:cNvSpPr>
                <a:spLocks noGrp="1" noRot="1" noChangeAspect="1" noMove="1" noResize="1" noEditPoints="1" noAdjustHandles="1" noChangeArrowheads="1" noChangeShapeType="1" noTextEdit="1"/>
              </p:cNvSpPr>
              <p:nvPr>
                <p:ph idx="1"/>
              </p:nvPr>
            </p:nvSpPr>
            <p:spPr>
              <a:xfrm>
                <a:off x="838200" y="1825624"/>
                <a:ext cx="10515600" cy="5032376"/>
              </a:xfrm>
              <a:blipFill>
                <a:blip r:embed="rId2"/>
                <a:stretch>
                  <a:fillRect l="-928" t="-2421" r="-1449"/>
                </a:stretch>
              </a:blipFill>
            </p:spPr>
            <p:txBody>
              <a:bodyPr/>
              <a:lstStyle/>
              <a:p>
                <a:r>
                  <a:rPr lang="en-US">
                    <a:noFill/>
                  </a:rPr>
                  <a:t> </a:t>
                </a:r>
              </a:p>
            </p:txBody>
          </p:sp>
        </mc:Fallback>
      </mc:AlternateContent>
      <p:pic>
        <p:nvPicPr>
          <p:cNvPr id="4" name="Content Placeholder 4" descr="Graphical user interface, text, application&#10;&#10;Description automatically generated">
            <a:extLst>
              <a:ext uri="{FF2B5EF4-FFF2-40B4-BE49-F238E27FC236}">
                <a16:creationId xmlns:a16="http://schemas.microsoft.com/office/drawing/2014/main" id="{9ECDE588-6942-BBE4-A49C-873407CC70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9429" y="2542061"/>
            <a:ext cx="5213141" cy="2139667"/>
          </a:xfrm>
          <a:prstGeom prst="rect">
            <a:avLst/>
          </a:prstGeom>
        </p:spPr>
      </p:pic>
    </p:spTree>
    <p:extLst>
      <p:ext uri="{BB962C8B-B14F-4D97-AF65-F5344CB8AC3E}">
        <p14:creationId xmlns:p14="http://schemas.microsoft.com/office/powerpoint/2010/main" val="1106594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BB69E-30D1-729E-22C5-149C153511CF}"/>
              </a:ext>
            </a:extLst>
          </p:cNvPr>
          <p:cNvSpPr>
            <a:spLocks noGrp="1"/>
          </p:cNvSpPr>
          <p:nvPr>
            <p:ph type="title"/>
          </p:nvPr>
        </p:nvSpPr>
        <p:spPr/>
        <p:txBody>
          <a:bodyPr/>
          <a:lstStyle/>
          <a:p>
            <a:r>
              <a:rPr lang="en-US" dirty="0"/>
              <a:t>Loops and Running Times</a:t>
            </a:r>
          </a:p>
        </p:txBody>
      </p:sp>
      <p:sp>
        <p:nvSpPr>
          <p:cNvPr id="3" name="Content Placeholder 2">
            <a:extLst>
              <a:ext uri="{FF2B5EF4-FFF2-40B4-BE49-F238E27FC236}">
                <a16:creationId xmlns:a16="http://schemas.microsoft.com/office/drawing/2014/main" id="{31F34B28-64E7-2A31-FED8-17035E4E0E7A}"/>
              </a:ext>
            </a:extLst>
          </p:cNvPr>
          <p:cNvSpPr>
            <a:spLocks noGrp="1"/>
          </p:cNvSpPr>
          <p:nvPr>
            <p:ph idx="1"/>
          </p:nvPr>
        </p:nvSpPr>
        <p:spPr>
          <a:xfrm>
            <a:off x="838200" y="1825624"/>
            <a:ext cx="10515600" cy="4940935"/>
          </a:xfrm>
        </p:spPr>
        <p:txBody>
          <a:bodyPr>
            <a:normAutofit/>
          </a:bodyPr>
          <a:lstStyle/>
          <a:p>
            <a:r>
              <a:rPr lang="en-US" dirty="0"/>
              <a:t>A lot of code we are going to see in this course and beyond will have more than just one for loop.</a:t>
            </a:r>
          </a:p>
          <a:p>
            <a:r>
              <a:rPr lang="en-US" dirty="0"/>
              <a:t>You should remember we have certain types of loops from your C language course!</a:t>
            </a:r>
          </a:p>
          <a:p>
            <a:pPr lvl="1"/>
            <a:r>
              <a:rPr lang="en-US" dirty="0"/>
              <a:t>for loops</a:t>
            </a:r>
          </a:p>
          <a:p>
            <a:pPr lvl="2"/>
            <a:r>
              <a:rPr lang="en-US" dirty="0"/>
              <a:t>Counter-based loops. I.e., we count how many times we want to execute a group of statements. They involve an increment statement (usually by 1).</a:t>
            </a:r>
          </a:p>
          <a:p>
            <a:pPr lvl="1"/>
            <a:r>
              <a:rPr lang="en-US" dirty="0"/>
              <a:t>while loops</a:t>
            </a:r>
          </a:p>
          <a:p>
            <a:pPr lvl="2"/>
            <a:r>
              <a:rPr lang="en-US" dirty="0"/>
              <a:t>Also used to repeatedly execute a group of statements. Generally, a bit more challenging than for loops since they don’t always increment or decrement by 1. Usually need more thinking to evaluate.</a:t>
            </a:r>
          </a:p>
          <a:p>
            <a:pPr lvl="1"/>
            <a:r>
              <a:rPr lang="en-US" dirty="0"/>
              <a:t>do-while loops</a:t>
            </a:r>
          </a:p>
          <a:p>
            <a:pPr lvl="2"/>
            <a:r>
              <a:rPr lang="en-US" dirty="0"/>
              <a:t>Same as while loop but guaranteed 1 iteration.</a:t>
            </a:r>
          </a:p>
        </p:txBody>
      </p:sp>
    </p:spTree>
    <p:extLst>
      <p:ext uri="{BB962C8B-B14F-4D97-AF65-F5344CB8AC3E}">
        <p14:creationId xmlns:p14="http://schemas.microsoft.com/office/powerpoint/2010/main" val="4216199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F879B-102A-4E55-9B3B-4CB5BEF04AF0}"/>
              </a:ext>
            </a:extLst>
          </p:cNvPr>
          <p:cNvSpPr>
            <a:spLocks noGrp="1"/>
          </p:cNvSpPr>
          <p:nvPr>
            <p:ph type="title"/>
          </p:nvPr>
        </p:nvSpPr>
        <p:spPr/>
        <p:txBody>
          <a:bodyPr/>
          <a:lstStyle/>
          <a:p>
            <a:r>
              <a:rPr lang="en-US" dirty="0"/>
              <a:t>Running Time with Multiple Variables</a:t>
            </a:r>
          </a:p>
        </p:txBody>
      </p:sp>
      <p:sp>
        <p:nvSpPr>
          <p:cNvPr id="3" name="Content Placeholder 2">
            <a:extLst>
              <a:ext uri="{FF2B5EF4-FFF2-40B4-BE49-F238E27FC236}">
                <a16:creationId xmlns:a16="http://schemas.microsoft.com/office/drawing/2014/main" id="{3AAC4A9C-AAAF-4D2E-8C20-A107DD1F7BD0}"/>
              </a:ext>
            </a:extLst>
          </p:cNvPr>
          <p:cNvSpPr>
            <a:spLocks noGrp="1"/>
          </p:cNvSpPr>
          <p:nvPr>
            <p:ph idx="1"/>
          </p:nvPr>
        </p:nvSpPr>
        <p:spPr>
          <a:xfrm>
            <a:off x="838200" y="1825624"/>
            <a:ext cx="10515600" cy="4931791"/>
          </a:xfrm>
        </p:spPr>
        <p:txBody>
          <a:bodyPr>
            <a:normAutofit/>
          </a:bodyPr>
          <a:lstStyle/>
          <a:p>
            <a:r>
              <a:rPr lang="en-US" dirty="0"/>
              <a:t>The previous example only showed one variable to observe. </a:t>
            </a:r>
          </a:p>
          <a:p>
            <a:r>
              <a:rPr lang="en-US" dirty="0"/>
              <a:t>It is possible that there are multiple variables that will determine an overall running time if </a:t>
            </a:r>
            <a:r>
              <a:rPr lang="en-US" b="1" dirty="0"/>
              <a:t>repetition</a:t>
            </a:r>
            <a:r>
              <a:rPr lang="en-US" dirty="0"/>
              <a:t> rely on different variables.</a:t>
            </a:r>
          </a:p>
          <a:p>
            <a:r>
              <a:rPr lang="en-US" dirty="0"/>
              <a:t>Example</a:t>
            </a:r>
          </a:p>
          <a:p>
            <a:endParaRPr lang="en-US" dirty="0"/>
          </a:p>
          <a:p>
            <a:endParaRPr lang="en-US" dirty="0"/>
          </a:p>
          <a:p>
            <a:endParaRPr lang="en-US" dirty="0"/>
          </a:p>
          <a:p>
            <a:endParaRPr lang="en-US" dirty="0"/>
          </a:p>
          <a:p>
            <a:r>
              <a:rPr lang="en-US" dirty="0"/>
              <a:t> anotherSimpleExample running time in big-Oh would be</a:t>
            </a:r>
          </a:p>
        </p:txBody>
      </p:sp>
      <p:pic>
        <p:nvPicPr>
          <p:cNvPr id="5" name="Picture 4" descr="Text&#10;&#10;Description automatically generated">
            <a:extLst>
              <a:ext uri="{FF2B5EF4-FFF2-40B4-BE49-F238E27FC236}">
                <a16:creationId xmlns:a16="http://schemas.microsoft.com/office/drawing/2014/main" id="{360B1573-790E-186B-CBE6-F46F5A469A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520" y="3429000"/>
            <a:ext cx="5564959" cy="2178657"/>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2FDF615-9258-557D-6BE1-097BBAE80ACE}"/>
                  </a:ext>
                </a:extLst>
              </p:cNvPr>
              <p:cNvSpPr txBox="1"/>
              <p:nvPr/>
            </p:nvSpPr>
            <p:spPr>
              <a:xfrm>
                <a:off x="9807913" y="5754070"/>
                <a:ext cx="106761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a:latin typeface="Cambria Math" panose="02040503050406030204" pitchFamily="18" charset="0"/>
                        </a:rPr>
                        <m:t>𝑂</m:t>
                      </m:r>
                      <m:d>
                        <m:dPr>
                          <m:ctrlPr>
                            <a:rPr lang="en-US" sz="2800" i="1">
                              <a:latin typeface="Cambria Math" panose="02040503050406030204" pitchFamily="18" charset="0"/>
                            </a:rPr>
                          </m:ctrlPr>
                        </m:dPr>
                        <m:e>
                          <m:r>
                            <a:rPr lang="en-US" sz="2800">
                              <a:latin typeface="Cambria Math" panose="02040503050406030204" pitchFamily="18" charset="0"/>
                            </a:rPr>
                            <m:t>𝑚𝑛</m:t>
                          </m:r>
                        </m:e>
                      </m:d>
                    </m:oMath>
                  </m:oMathPara>
                </a14:m>
                <a:endParaRPr lang="en-US" sz="2800" dirty="0"/>
              </a:p>
            </p:txBody>
          </p:sp>
        </mc:Choice>
        <mc:Fallback xmlns="">
          <p:sp>
            <p:nvSpPr>
              <p:cNvPr id="6" name="TextBox 5">
                <a:extLst>
                  <a:ext uri="{FF2B5EF4-FFF2-40B4-BE49-F238E27FC236}">
                    <a16:creationId xmlns:a16="http://schemas.microsoft.com/office/drawing/2014/main" id="{52FDF615-9258-557D-6BE1-097BBAE80ACE}"/>
                  </a:ext>
                </a:extLst>
              </p:cNvPr>
              <p:cNvSpPr txBox="1">
                <a:spLocks noRot="1" noChangeAspect="1" noMove="1" noResize="1" noEditPoints="1" noAdjustHandles="1" noChangeArrowheads="1" noChangeShapeType="1" noTextEdit="1"/>
              </p:cNvSpPr>
              <p:nvPr/>
            </p:nvSpPr>
            <p:spPr>
              <a:xfrm>
                <a:off x="9807913" y="5754070"/>
                <a:ext cx="1067612" cy="523220"/>
              </a:xfrm>
              <a:prstGeom prst="rect">
                <a:avLst/>
              </a:prstGeom>
              <a:blipFill>
                <a:blip r:embed="rId3"/>
                <a:stretch>
                  <a:fillRect r="-4000"/>
                </a:stretch>
              </a:blipFill>
            </p:spPr>
            <p:txBody>
              <a:bodyPr/>
              <a:lstStyle/>
              <a:p>
                <a:r>
                  <a:rPr lang="en-US">
                    <a:noFill/>
                  </a:rPr>
                  <a:t> </a:t>
                </a:r>
              </a:p>
            </p:txBody>
          </p:sp>
        </mc:Fallback>
      </mc:AlternateContent>
    </p:spTree>
    <p:extLst>
      <p:ext uri="{BB962C8B-B14F-4D97-AF65-F5344CB8AC3E}">
        <p14:creationId xmlns:p14="http://schemas.microsoft.com/office/powerpoint/2010/main" val="376061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CB611-0BD5-9BA4-BC9C-9218E47E21AF}"/>
              </a:ext>
            </a:extLst>
          </p:cNvPr>
          <p:cNvSpPr>
            <a:spLocks noGrp="1"/>
          </p:cNvSpPr>
          <p:nvPr>
            <p:ph type="title"/>
          </p:nvPr>
        </p:nvSpPr>
        <p:spPr/>
        <p:txBody>
          <a:bodyPr/>
          <a:lstStyle/>
          <a:p>
            <a:r>
              <a:rPr lang="en-US" dirty="0"/>
              <a:t>Reminding Our Discussions From Week 1</a:t>
            </a:r>
          </a:p>
        </p:txBody>
      </p:sp>
      <p:sp>
        <p:nvSpPr>
          <p:cNvPr id="5" name="Text Placeholder 4">
            <a:extLst>
              <a:ext uri="{FF2B5EF4-FFF2-40B4-BE49-F238E27FC236}">
                <a16:creationId xmlns:a16="http://schemas.microsoft.com/office/drawing/2014/main" id="{0C41D9AA-C79A-0605-095E-97130FDF9497}"/>
              </a:ext>
            </a:extLst>
          </p:cNvPr>
          <p:cNvSpPr>
            <a:spLocks noGrp="1"/>
          </p:cNvSpPr>
          <p:nvPr>
            <p:ph type="body" idx="1"/>
          </p:nvPr>
        </p:nvSpPr>
        <p:spPr/>
        <p:txBody>
          <a:bodyPr/>
          <a:lstStyle/>
          <a:p>
            <a:r>
              <a:rPr lang="en-US" dirty="0"/>
              <a:t>Linear Search</a:t>
            </a:r>
          </a:p>
        </p:txBody>
      </p:sp>
      <p:sp>
        <p:nvSpPr>
          <p:cNvPr id="6" name="Text Placeholder 5">
            <a:extLst>
              <a:ext uri="{FF2B5EF4-FFF2-40B4-BE49-F238E27FC236}">
                <a16:creationId xmlns:a16="http://schemas.microsoft.com/office/drawing/2014/main" id="{E4385058-58CE-17BA-062C-5C5DB9AF2177}"/>
              </a:ext>
            </a:extLst>
          </p:cNvPr>
          <p:cNvSpPr>
            <a:spLocks noGrp="1"/>
          </p:cNvSpPr>
          <p:nvPr>
            <p:ph type="body" sz="quarter" idx="3"/>
          </p:nvPr>
        </p:nvSpPr>
        <p:spPr/>
        <p:txBody>
          <a:bodyPr/>
          <a:lstStyle/>
          <a:p>
            <a:r>
              <a:rPr lang="en-US" dirty="0"/>
              <a:t>Binary Search</a:t>
            </a:r>
          </a:p>
        </p:txBody>
      </p:sp>
      <p:sp>
        <p:nvSpPr>
          <p:cNvPr id="4" name="Slide Number Placeholder 3">
            <a:extLst>
              <a:ext uri="{FF2B5EF4-FFF2-40B4-BE49-F238E27FC236}">
                <a16:creationId xmlns:a16="http://schemas.microsoft.com/office/drawing/2014/main" id="{C5F62879-A08B-9834-4B75-B4000A58D70E}"/>
              </a:ext>
            </a:extLst>
          </p:cNvPr>
          <p:cNvSpPr>
            <a:spLocks noGrp="1"/>
          </p:cNvSpPr>
          <p:nvPr>
            <p:ph type="sldNum" sz="quarter" idx="12"/>
          </p:nvPr>
        </p:nvSpPr>
        <p:spPr/>
        <p:txBody>
          <a:bodyPr/>
          <a:lstStyle/>
          <a:p>
            <a:fld id="{F5432482-83CB-460F-9A37-7A266B7F6DB8}" type="slidenum">
              <a:rPr lang="en-US" smtClean="0"/>
              <a:t>2</a:t>
            </a:fld>
            <a:endParaRPr lang="en-US"/>
          </a:p>
        </p:txBody>
      </p:sp>
      <p:pic>
        <p:nvPicPr>
          <p:cNvPr id="8" name="Picture 4" descr="Binary Search Step by Step">
            <a:extLst>
              <a:ext uri="{FF2B5EF4-FFF2-40B4-BE49-F238E27FC236}">
                <a16:creationId xmlns:a16="http://schemas.microsoft.com/office/drawing/2014/main" id="{44F43520-E067-6AE7-0ABC-5BEBAFCC16D6}"/>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668294" y="2551906"/>
            <a:ext cx="4191000" cy="35909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3171043-6715-BDB2-2F72-2C4FA9693EBB}"/>
              </a:ext>
            </a:extLst>
          </p:cNvPr>
          <p:cNvSpPr txBox="1"/>
          <p:nvPr/>
        </p:nvSpPr>
        <p:spPr>
          <a:xfrm>
            <a:off x="693095" y="2614524"/>
            <a:ext cx="6094378" cy="646331"/>
          </a:xfrm>
          <a:prstGeom prst="rect">
            <a:avLst/>
          </a:prstGeom>
          <a:noFill/>
        </p:spPr>
        <p:txBody>
          <a:bodyPr wrap="square">
            <a:spAutoFit/>
          </a:bodyPr>
          <a:lstStyle/>
          <a:p>
            <a:r>
              <a:rPr lang="en-US" dirty="0"/>
              <a:t>These were two alternative search algorithms and codes we’ve discussed the first week</a:t>
            </a:r>
          </a:p>
        </p:txBody>
      </p:sp>
      <p:pic>
        <p:nvPicPr>
          <p:cNvPr id="11" name="Picture 2" descr="Lightbox">
            <a:extLst>
              <a:ext uri="{FF2B5EF4-FFF2-40B4-BE49-F238E27FC236}">
                <a16:creationId xmlns:a16="http://schemas.microsoft.com/office/drawing/2014/main" id="{ACB22719-D854-44E9-7A73-75E591DDFB35}"/>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6666" t="19130" r="5446" b="15099"/>
          <a:stretch/>
        </p:blipFill>
        <p:spPr bwMode="auto">
          <a:xfrm>
            <a:off x="839788" y="3333191"/>
            <a:ext cx="5157787" cy="8541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Lightbox">
            <a:extLst>
              <a:ext uri="{FF2B5EF4-FFF2-40B4-BE49-F238E27FC236}">
                <a16:creationId xmlns:a16="http://schemas.microsoft.com/office/drawing/2014/main" id="{6FFD7B67-4430-0DE0-EEAE-FD1625CFD6E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72" t="4997" r="6401" b="9543"/>
          <a:stretch/>
        </p:blipFill>
        <p:spPr bwMode="auto">
          <a:xfrm>
            <a:off x="838200" y="4968133"/>
            <a:ext cx="5157787" cy="142272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2" name="Arrow: Right 11">
            <a:extLst>
              <a:ext uri="{FF2B5EF4-FFF2-40B4-BE49-F238E27FC236}">
                <a16:creationId xmlns:a16="http://schemas.microsoft.com/office/drawing/2014/main" id="{55E72CA2-4B84-E2F4-34AA-98E6FFC06275}"/>
              </a:ext>
            </a:extLst>
          </p:cNvPr>
          <p:cNvSpPr/>
          <p:nvPr/>
        </p:nvSpPr>
        <p:spPr>
          <a:xfrm>
            <a:off x="6096000" y="5176837"/>
            <a:ext cx="421532" cy="6463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D2E2C50-9DD3-3EB0-935C-B92E40340F0B}"/>
              </a:ext>
            </a:extLst>
          </p:cNvPr>
          <p:cNvSpPr txBox="1"/>
          <p:nvPr/>
        </p:nvSpPr>
        <p:spPr>
          <a:xfrm>
            <a:off x="2891875" y="2279347"/>
            <a:ext cx="2024913" cy="369332"/>
          </a:xfrm>
          <a:prstGeom prst="rect">
            <a:avLst/>
          </a:prstGeom>
          <a:noFill/>
        </p:spPr>
        <p:txBody>
          <a:bodyPr wrap="none" rtlCol="0">
            <a:spAutoFit/>
          </a:bodyPr>
          <a:lstStyle/>
          <a:p>
            <a:r>
              <a:rPr lang="en-US" dirty="0">
                <a:solidFill>
                  <a:srgbClr val="FF0000"/>
                </a:solidFill>
              </a:rPr>
              <a:t>Linear time or O(n)</a:t>
            </a:r>
          </a:p>
        </p:txBody>
      </p:sp>
      <p:sp>
        <p:nvSpPr>
          <p:cNvPr id="14" name="TextBox 13">
            <a:extLst>
              <a:ext uri="{FF2B5EF4-FFF2-40B4-BE49-F238E27FC236}">
                <a16:creationId xmlns:a16="http://schemas.microsoft.com/office/drawing/2014/main" id="{B5EF33CA-BAA8-4CE3-6918-50AF0133C9F9}"/>
              </a:ext>
            </a:extLst>
          </p:cNvPr>
          <p:cNvSpPr txBox="1"/>
          <p:nvPr/>
        </p:nvSpPr>
        <p:spPr>
          <a:xfrm>
            <a:off x="8287668" y="2153721"/>
            <a:ext cx="2934329" cy="369332"/>
          </a:xfrm>
          <a:prstGeom prst="rect">
            <a:avLst/>
          </a:prstGeom>
          <a:noFill/>
        </p:spPr>
        <p:txBody>
          <a:bodyPr wrap="none" rtlCol="0">
            <a:spAutoFit/>
          </a:bodyPr>
          <a:lstStyle/>
          <a:p>
            <a:r>
              <a:rPr lang="en-US" dirty="0">
                <a:solidFill>
                  <a:srgbClr val="FF0000"/>
                </a:solidFill>
              </a:rPr>
              <a:t>Logarithmic time or O(log n)</a:t>
            </a:r>
          </a:p>
        </p:txBody>
      </p:sp>
    </p:spTree>
    <p:extLst>
      <p:ext uri="{BB962C8B-B14F-4D97-AF65-F5344CB8AC3E}">
        <p14:creationId xmlns:p14="http://schemas.microsoft.com/office/powerpoint/2010/main" val="117304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174B4-0C36-4FB0-AC0A-04006756AFEE}"/>
              </a:ext>
            </a:extLst>
          </p:cNvPr>
          <p:cNvSpPr>
            <a:spLocks noGrp="1"/>
          </p:cNvSpPr>
          <p:nvPr>
            <p:ph type="title"/>
          </p:nvPr>
        </p:nvSpPr>
        <p:spPr/>
        <p:txBody>
          <a:bodyPr/>
          <a:lstStyle/>
          <a:p>
            <a:r>
              <a:rPr lang="en-US" dirty="0"/>
              <a:t>Common Orders You will see in CS1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193B9BC-E031-48C8-92D4-7ED8E4896884}"/>
                  </a:ext>
                </a:extLst>
              </p:cNvPr>
              <p:cNvSpPr>
                <a:spLocks noGrp="1"/>
              </p:cNvSpPr>
              <p:nvPr>
                <p:ph idx="1"/>
              </p:nvPr>
            </p:nvSpPr>
            <p:spPr/>
            <p:txBody>
              <a:bodyPr/>
              <a:lstStyle/>
              <a:p>
                <a:r>
                  <a:rPr lang="en-US" dirty="0"/>
                  <a:t>Constant Time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oMath>
                </a14:m>
                <a:endParaRPr lang="en-US" dirty="0"/>
              </a:p>
              <a:p>
                <a:r>
                  <a:rPr lang="en-US" dirty="0"/>
                  <a:t>Logarithmic Time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e>
                    </m:d>
                  </m:oMath>
                </a14:m>
                <a:endParaRPr lang="en-US" dirty="0"/>
              </a:p>
              <a:p>
                <a:r>
                  <a:rPr lang="en-US" dirty="0"/>
                  <a:t>Linear Time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r>
                          <a:rPr lang="en-US" i="1">
                            <a:latin typeface="Cambria Math" panose="02040503050406030204" pitchFamily="18" charset="0"/>
                          </a:rPr>
                          <m:t>𝑛</m:t>
                        </m:r>
                      </m:e>
                    </m:d>
                  </m:oMath>
                </a14:m>
                <a:endParaRPr lang="en-US" dirty="0"/>
              </a:p>
              <a:p>
                <a:r>
                  <a:rPr lang="en-US" dirty="0" err="1"/>
                  <a:t>Linearithmic</a:t>
                </a:r>
                <a:r>
                  <a:rPr lang="en-US" dirty="0"/>
                  <a:t> Time</a:t>
                </a:r>
                <a:r>
                  <a:rPr lang="en-US" b="0" dirty="0"/>
                  <a:t>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e>
                    </m:d>
                  </m:oMath>
                </a14:m>
                <a:endParaRPr lang="en-US" dirty="0"/>
              </a:p>
              <a:p>
                <a:r>
                  <a:rPr lang="en-US" dirty="0"/>
                  <a:t>Polynomial Time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𝑘</m:t>
                            </m:r>
                          </m:sup>
                        </m:sSup>
                      </m:e>
                    </m:d>
                  </m:oMath>
                </a14:m>
                <a:endParaRPr lang="en-US" dirty="0"/>
              </a:p>
              <a:p>
                <a:r>
                  <a:rPr lang="en-US" dirty="0"/>
                  <a:t>Exponential Time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e>
                    </m:d>
                  </m:oMath>
                </a14:m>
                <a:endParaRPr lang="en-US" dirty="0"/>
              </a:p>
              <a:p>
                <a:r>
                  <a:rPr lang="en-US" dirty="0"/>
                  <a:t>Factorial time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e>
                    </m:d>
                  </m:oMath>
                </a14:m>
                <a:endParaRPr lang="en-US" dirty="0"/>
              </a:p>
            </p:txBody>
          </p:sp>
        </mc:Choice>
        <mc:Fallback>
          <p:sp>
            <p:nvSpPr>
              <p:cNvPr id="3" name="Content Placeholder 2">
                <a:extLst>
                  <a:ext uri="{FF2B5EF4-FFF2-40B4-BE49-F238E27FC236}">
                    <a16:creationId xmlns:a16="http://schemas.microsoft.com/office/drawing/2014/main" id="{3193B9BC-E031-48C8-92D4-7ED8E4896884}"/>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EA52B57-6717-40A9-8A77-EBE772A275DF}"/>
              </a:ext>
            </a:extLst>
          </p:cNvPr>
          <p:cNvPicPr>
            <a:picLocks noChangeAspect="1"/>
          </p:cNvPicPr>
          <p:nvPr/>
        </p:nvPicPr>
        <p:blipFill>
          <a:blip r:embed="rId3"/>
          <a:stretch>
            <a:fillRect/>
          </a:stretch>
        </p:blipFill>
        <p:spPr>
          <a:xfrm>
            <a:off x="6770255" y="1690688"/>
            <a:ext cx="4461537" cy="4706202"/>
          </a:xfrm>
          <a:prstGeom prst="rect">
            <a:avLst/>
          </a:prstGeom>
        </p:spPr>
      </p:pic>
      <p:sp>
        <p:nvSpPr>
          <p:cNvPr id="5" name="TextBox 4">
            <a:extLst>
              <a:ext uri="{FF2B5EF4-FFF2-40B4-BE49-F238E27FC236}">
                <a16:creationId xmlns:a16="http://schemas.microsoft.com/office/drawing/2014/main" id="{8756F2D7-8BAA-2B28-ACE7-7B4D3A7F5643}"/>
              </a:ext>
            </a:extLst>
          </p:cNvPr>
          <p:cNvSpPr txBox="1"/>
          <p:nvPr/>
        </p:nvSpPr>
        <p:spPr>
          <a:xfrm>
            <a:off x="7091463" y="1321356"/>
            <a:ext cx="3959545" cy="369332"/>
          </a:xfrm>
          <a:prstGeom prst="rect">
            <a:avLst/>
          </a:prstGeom>
          <a:noFill/>
        </p:spPr>
        <p:txBody>
          <a:bodyPr wrap="none" rtlCol="0">
            <a:spAutoFit/>
          </a:bodyPr>
          <a:lstStyle/>
          <a:p>
            <a:r>
              <a:rPr lang="en-US" dirty="0"/>
              <a:t>Replace x’s with n’s in the figure below</a:t>
            </a:r>
          </a:p>
        </p:txBody>
      </p:sp>
      <p:cxnSp>
        <p:nvCxnSpPr>
          <p:cNvPr id="7" name="Straight Arrow Connector 6">
            <a:extLst>
              <a:ext uri="{FF2B5EF4-FFF2-40B4-BE49-F238E27FC236}">
                <a16:creationId xmlns:a16="http://schemas.microsoft.com/office/drawing/2014/main" id="{AC2B0002-4C6E-8323-2601-2939F8D17C19}"/>
              </a:ext>
            </a:extLst>
          </p:cNvPr>
          <p:cNvCxnSpPr/>
          <p:nvPr/>
        </p:nvCxnSpPr>
        <p:spPr>
          <a:xfrm>
            <a:off x="447675" y="2009775"/>
            <a:ext cx="0" cy="321945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F705A9C1-70BF-4B7A-E874-84588ADD7334}"/>
              </a:ext>
            </a:extLst>
          </p:cNvPr>
          <p:cNvSpPr txBox="1"/>
          <p:nvPr/>
        </p:nvSpPr>
        <p:spPr>
          <a:xfrm>
            <a:off x="137923" y="5364162"/>
            <a:ext cx="819455" cy="369332"/>
          </a:xfrm>
          <a:prstGeom prst="rect">
            <a:avLst/>
          </a:prstGeom>
          <a:noFill/>
        </p:spPr>
        <p:txBody>
          <a:bodyPr wrap="none" rtlCol="0">
            <a:spAutoFit/>
          </a:bodyPr>
          <a:lstStyle/>
          <a:p>
            <a:r>
              <a:rPr lang="en-US" dirty="0"/>
              <a:t>Worse</a:t>
            </a:r>
          </a:p>
        </p:txBody>
      </p:sp>
      <p:sp>
        <p:nvSpPr>
          <p:cNvPr id="9" name="TextBox 8">
            <a:extLst>
              <a:ext uri="{FF2B5EF4-FFF2-40B4-BE49-F238E27FC236}">
                <a16:creationId xmlns:a16="http://schemas.microsoft.com/office/drawing/2014/main" id="{B90091D5-D365-C230-9E69-1E026ECCB395}"/>
              </a:ext>
            </a:extLst>
          </p:cNvPr>
          <p:cNvSpPr txBox="1"/>
          <p:nvPr/>
        </p:nvSpPr>
        <p:spPr>
          <a:xfrm>
            <a:off x="137922" y="1654430"/>
            <a:ext cx="794256" cy="369332"/>
          </a:xfrm>
          <a:prstGeom prst="rect">
            <a:avLst/>
          </a:prstGeom>
          <a:noFill/>
        </p:spPr>
        <p:txBody>
          <a:bodyPr wrap="none" rtlCol="0">
            <a:spAutoFit/>
          </a:bodyPr>
          <a:lstStyle/>
          <a:p>
            <a:r>
              <a:rPr lang="en-US" dirty="0"/>
              <a:t>Better</a:t>
            </a:r>
          </a:p>
        </p:txBody>
      </p:sp>
    </p:spTree>
    <p:extLst>
      <p:ext uri="{BB962C8B-B14F-4D97-AF65-F5344CB8AC3E}">
        <p14:creationId xmlns:p14="http://schemas.microsoft.com/office/powerpoint/2010/main" val="3718515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784BF-B78F-56A4-F2A3-69E56A204F61}"/>
              </a:ext>
            </a:extLst>
          </p:cNvPr>
          <p:cNvSpPr>
            <a:spLocks noGrp="1"/>
          </p:cNvSpPr>
          <p:nvPr>
            <p:ph type="title"/>
          </p:nvPr>
        </p:nvSpPr>
        <p:spPr/>
        <p:txBody>
          <a:bodyPr/>
          <a:lstStyle/>
          <a:p>
            <a:r>
              <a:rPr lang="en-US" dirty="0"/>
              <a:t>Summation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90FCC2-9164-0CEF-A52D-C436769ACF4B}"/>
                  </a:ext>
                </a:extLst>
              </p:cNvPr>
              <p:cNvSpPr>
                <a:spLocks noGrp="1"/>
              </p:cNvSpPr>
              <p:nvPr>
                <p:ph idx="1"/>
              </p:nvPr>
            </p:nvSpPr>
            <p:spPr/>
            <p:txBody>
              <a:bodyPr>
                <a:normAutofit/>
              </a:bodyPr>
              <a:lstStyle/>
              <a:p>
                <a:r>
                  <a:rPr lang="en-US" dirty="0"/>
                  <a:t>Summations are heavily used computer science </a:t>
                </a:r>
              </a:p>
              <a:p>
                <a:r>
                  <a:rPr lang="en-US" dirty="0"/>
                  <a:t>They appear often when we are trying to do order analysis</a:t>
                </a:r>
              </a:p>
              <a:p>
                <a:r>
                  <a:rPr lang="en-US" dirty="0"/>
                  <a:t>Often shortly denoted using the Capital Greek Letter Sigma</a:t>
                </a:r>
                <a:endParaRPr lang="en-US" sz="9600"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sz="9600" b="0" i="0" smtClean="0">
                          <a:latin typeface="Cambria Math" panose="02040503050406030204" pitchFamily="18" charset="0"/>
                        </a:rPr>
                        <m:t>Σ</m:t>
                      </m:r>
                    </m:oMath>
                  </m:oMathPara>
                </a14:m>
                <a:endParaRPr lang="en-US" sz="9600" dirty="0"/>
              </a:p>
            </p:txBody>
          </p:sp>
        </mc:Choice>
        <mc:Fallback xmlns="">
          <p:sp>
            <p:nvSpPr>
              <p:cNvPr id="3" name="Content Placeholder 2">
                <a:extLst>
                  <a:ext uri="{FF2B5EF4-FFF2-40B4-BE49-F238E27FC236}">
                    <a16:creationId xmlns:a16="http://schemas.microsoft.com/office/drawing/2014/main" id="{CC90FCC2-9164-0CEF-A52D-C436769ACF4B}"/>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1570040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852E6-3842-BDF2-7385-A89D50840CDB}"/>
              </a:ext>
            </a:extLst>
          </p:cNvPr>
          <p:cNvSpPr>
            <a:spLocks noGrp="1"/>
          </p:cNvSpPr>
          <p:nvPr>
            <p:ph type="title"/>
          </p:nvPr>
        </p:nvSpPr>
        <p:spPr/>
        <p:txBody>
          <a:bodyPr/>
          <a:lstStyle/>
          <a:p>
            <a:r>
              <a:rPr lang="en-US" dirty="0"/>
              <a:t>Understanding Summations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DF9C66-BCF8-D2BD-C8A4-AD09CB90D2C5}"/>
                  </a:ext>
                </a:extLst>
              </p:cNvPr>
              <p:cNvSpPr>
                <a:spLocks noGrp="1"/>
              </p:cNvSpPr>
              <p:nvPr>
                <p:ph idx="1"/>
              </p:nvPr>
            </p:nvSpPr>
            <p:spPr/>
            <p:txBody>
              <a:bodyPr>
                <a:normAutofit fontScale="92500"/>
              </a:bodyPr>
              <a:lstStyle/>
              <a:p>
                <a:r>
                  <a:rPr lang="en-US" dirty="0"/>
                  <a:t>You may have seen summations in your math class. </a:t>
                </a:r>
              </a:p>
              <a:p>
                <a:r>
                  <a:rPr lang="en-US" dirty="0"/>
                  <a:t>If not, there are some important things to go over about summations.</a:t>
                </a:r>
              </a:p>
              <a:p>
                <a:r>
                  <a:rPr lang="en-US" dirty="0"/>
                  <a:t>To figure out summations, we need to know how many times we need to add the given pattern. </a:t>
                </a:r>
                <a:r>
                  <a:rPr lang="en-US" b="1" dirty="0"/>
                  <a:t>Think of it as a counting loop!</a:t>
                </a:r>
              </a:p>
              <a:p>
                <a:r>
                  <a:rPr lang="en-US" dirty="0"/>
                  <a:t>The below example shows a summation that will add the value 2 three times.</a:t>
                </a:r>
              </a:p>
              <a:p>
                <a:endParaRPr lang="en-US" dirty="0"/>
              </a:p>
              <a:p>
                <a:pPr marL="0" indent="0">
                  <a:buNone/>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3</m:t>
                          </m:r>
                        </m:sup>
                        <m:e>
                          <m:r>
                            <a:rPr lang="en-US" b="0" i="1" smtClean="0">
                              <a:latin typeface="Cambria Math" panose="02040503050406030204" pitchFamily="18" charset="0"/>
                            </a:rPr>
                            <m:t>2</m:t>
                          </m:r>
                        </m:e>
                      </m:nary>
                      <m:r>
                        <a:rPr lang="en-US" b="0" i="1" smtClean="0">
                          <a:latin typeface="Cambria Math" panose="02040503050406030204" pitchFamily="18" charset="0"/>
                        </a:rPr>
                        <m:t>=2+2+2=6</m:t>
                      </m:r>
                    </m:oMath>
                  </m:oMathPara>
                </a14:m>
                <a:endParaRPr lang="en-US" dirty="0"/>
              </a:p>
            </p:txBody>
          </p:sp>
        </mc:Choice>
        <mc:Fallback xmlns="">
          <p:sp>
            <p:nvSpPr>
              <p:cNvPr id="3" name="Content Placeholder 2">
                <a:extLst>
                  <a:ext uri="{FF2B5EF4-FFF2-40B4-BE49-F238E27FC236}">
                    <a16:creationId xmlns:a16="http://schemas.microsoft.com/office/drawing/2014/main" id="{1EDF9C66-BCF8-D2BD-C8A4-AD09CB90D2C5}"/>
                  </a:ext>
                </a:extLst>
              </p:cNvPr>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A669C072-B6B7-D7C6-2674-9091A8AE9328}"/>
              </a:ext>
            </a:extLst>
          </p:cNvPr>
          <p:cNvSpPr/>
          <p:nvPr/>
        </p:nvSpPr>
        <p:spPr>
          <a:xfrm>
            <a:off x="1418665" y="5511330"/>
            <a:ext cx="1741394" cy="356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Iteration</a:t>
            </a:r>
          </a:p>
        </p:txBody>
      </p:sp>
      <p:sp>
        <p:nvSpPr>
          <p:cNvPr id="7" name="Rectangle 6">
            <a:extLst>
              <a:ext uri="{FF2B5EF4-FFF2-40B4-BE49-F238E27FC236}">
                <a16:creationId xmlns:a16="http://schemas.microsoft.com/office/drawing/2014/main" id="{D2C113A1-CFCF-3096-A1EF-DC669066F15D}"/>
              </a:ext>
            </a:extLst>
          </p:cNvPr>
          <p:cNvSpPr/>
          <p:nvPr/>
        </p:nvSpPr>
        <p:spPr>
          <a:xfrm>
            <a:off x="1418665" y="4614857"/>
            <a:ext cx="1741394" cy="356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Last Iteration</a:t>
            </a:r>
          </a:p>
        </p:txBody>
      </p:sp>
      <p:cxnSp>
        <p:nvCxnSpPr>
          <p:cNvPr id="9" name="Straight Arrow Connector 8">
            <a:extLst>
              <a:ext uri="{FF2B5EF4-FFF2-40B4-BE49-F238E27FC236}">
                <a16:creationId xmlns:a16="http://schemas.microsoft.com/office/drawing/2014/main" id="{B9E9BEDD-D9B6-825B-0D6D-2430693D7B87}"/>
              </a:ext>
            </a:extLst>
          </p:cNvPr>
          <p:cNvCxnSpPr>
            <a:cxnSpLocks/>
            <a:stCxn id="7" idx="3"/>
          </p:cNvCxnSpPr>
          <p:nvPr/>
        </p:nvCxnSpPr>
        <p:spPr>
          <a:xfrm flipV="1">
            <a:off x="3160059" y="4793030"/>
            <a:ext cx="1398494"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9C161214-1748-CE5F-917E-65BBE6B750DE}"/>
              </a:ext>
            </a:extLst>
          </p:cNvPr>
          <p:cNvCxnSpPr>
            <a:cxnSpLocks/>
            <a:stCxn id="6" idx="3"/>
          </p:cNvCxnSpPr>
          <p:nvPr/>
        </p:nvCxnSpPr>
        <p:spPr>
          <a:xfrm>
            <a:off x="3160059" y="5689504"/>
            <a:ext cx="123040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7A8E3B4F-8984-5A5D-4373-26F09BE4CBE3}"/>
              </a:ext>
            </a:extLst>
          </p:cNvPr>
          <p:cNvSpPr/>
          <p:nvPr/>
        </p:nvSpPr>
        <p:spPr>
          <a:xfrm>
            <a:off x="8404411" y="4536329"/>
            <a:ext cx="3341594" cy="1949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Here, we are taking the summation of the value 2. We start at iteration 1 and increment </a:t>
            </a:r>
            <a:r>
              <a:rPr lang="en-US" i="1" dirty="0" err="1">
                <a:latin typeface="Arial" panose="020B0604020202020204" pitchFamily="34" charset="0"/>
                <a:cs typeface="Arial" panose="020B0604020202020204" pitchFamily="34" charset="0"/>
              </a:rPr>
              <a:t>i</a:t>
            </a:r>
            <a:r>
              <a:rPr lang="en-US"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by 1 while performing the sum. The last iteration will be when </a:t>
            </a:r>
            <a:r>
              <a:rPr lang="en-US" i="1"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is 3.</a:t>
            </a:r>
            <a:endParaRPr lang="en-US" i="1"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C9C8AF39-0CA2-7110-AE8B-F86709852D76}"/>
              </a:ext>
            </a:extLst>
          </p:cNvPr>
          <p:cNvSpPr/>
          <p:nvPr/>
        </p:nvSpPr>
        <p:spPr>
          <a:xfrm>
            <a:off x="5667375" y="5086350"/>
            <a:ext cx="2076450" cy="6031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6083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9E5E5-FFE7-C02D-2576-7233BFE990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A80165-F199-DBDE-F9C3-09BB01711615}"/>
              </a:ext>
            </a:extLst>
          </p:cNvPr>
          <p:cNvSpPr>
            <a:spLocks noGrp="1"/>
          </p:cNvSpPr>
          <p:nvPr>
            <p:ph type="title"/>
          </p:nvPr>
        </p:nvSpPr>
        <p:spPr/>
        <p:txBody>
          <a:bodyPr/>
          <a:lstStyle/>
          <a:p>
            <a:r>
              <a:rPr lang="en-US" dirty="0"/>
              <a:t>Understanding Summations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A70762-8937-46F0-DAB9-4CDF3ECFA3A0}"/>
                  </a:ext>
                </a:extLst>
              </p:cNvPr>
              <p:cNvSpPr>
                <a:spLocks noGrp="1"/>
              </p:cNvSpPr>
              <p:nvPr>
                <p:ph idx="1"/>
              </p:nvPr>
            </p:nvSpPr>
            <p:spPr/>
            <p:txBody>
              <a:bodyPr>
                <a:normAutofit fontScale="92500"/>
              </a:bodyPr>
              <a:lstStyle/>
              <a:p>
                <a:r>
                  <a:rPr lang="en-US" dirty="0"/>
                  <a:t>You may have seen summations in your math class. </a:t>
                </a:r>
              </a:p>
              <a:p>
                <a:r>
                  <a:rPr lang="en-US" dirty="0"/>
                  <a:t>If not, there are some important things to go over about summations.</a:t>
                </a:r>
              </a:p>
              <a:p>
                <a:r>
                  <a:rPr lang="en-US" dirty="0"/>
                  <a:t>To figure out summations, we need to know how many times we need to add the given pattern. </a:t>
                </a:r>
                <a:r>
                  <a:rPr lang="en-US" b="1" dirty="0"/>
                  <a:t>Think of it as a counting loop!</a:t>
                </a:r>
              </a:p>
              <a:p>
                <a:r>
                  <a:rPr lang="en-US" dirty="0"/>
                  <a:t>The below example shows a summation that will add the value 2 three times.</a:t>
                </a:r>
              </a:p>
              <a:p>
                <a:endParaRPr lang="en-US" dirty="0"/>
              </a:p>
              <a:p>
                <a:pPr marL="0" indent="0">
                  <a:buNone/>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3</m:t>
                          </m:r>
                        </m:sup>
                        <m:e>
                          <m:r>
                            <a:rPr lang="en-US" b="0" i="1" smtClean="0">
                              <a:latin typeface="Cambria Math" panose="02040503050406030204" pitchFamily="18" charset="0"/>
                            </a:rPr>
                            <m:t>2</m:t>
                          </m:r>
                        </m:e>
                      </m:nary>
                      <m:r>
                        <a:rPr lang="en-US" b="0" i="1" smtClean="0">
                          <a:latin typeface="Cambria Math" panose="02040503050406030204" pitchFamily="18" charset="0"/>
                        </a:rPr>
                        <m:t>=2+2+2=6</m:t>
                      </m:r>
                    </m:oMath>
                  </m:oMathPara>
                </a14:m>
                <a:endParaRPr lang="en-US" dirty="0"/>
              </a:p>
            </p:txBody>
          </p:sp>
        </mc:Choice>
        <mc:Fallback xmlns="">
          <p:sp>
            <p:nvSpPr>
              <p:cNvPr id="3" name="Content Placeholder 2">
                <a:extLst>
                  <a:ext uri="{FF2B5EF4-FFF2-40B4-BE49-F238E27FC236}">
                    <a16:creationId xmlns:a16="http://schemas.microsoft.com/office/drawing/2014/main" id="{44A70762-8937-46F0-DAB9-4CDF3ECFA3A0}"/>
                  </a:ext>
                </a:extLst>
              </p:cNvPr>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C08D429C-4F22-6F0C-E2BB-55219C6DFE25}"/>
              </a:ext>
            </a:extLst>
          </p:cNvPr>
          <p:cNvSpPr/>
          <p:nvPr/>
        </p:nvSpPr>
        <p:spPr>
          <a:xfrm>
            <a:off x="1418665" y="5511330"/>
            <a:ext cx="1741394" cy="356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Iteration</a:t>
            </a:r>
          </a:p>
        </p:txBody>
      </p:sp>
      <p:sp>
        <p:nvSpPr>
          <p:cNvPr id="7" name="Rectangle 6">
            <a:extLst>
              <a:ext uri="{FF2B5EF4-FFF2-40B4-BE49-F238E27FC236}">
                <a16:creationId xmlns:a16="http://schemas.microsoft.com/office/drawing/2014/main" id="{1EA6B413-4148-FA76-1467-A7A10B88E7CF}"/>
              </a:ext>
            </a:extLst>
          </p:cNvPr>
          <p:cNvSpPr/>
          <p:nvPr/>
        </p:nvSpPr>
        <p:spPr>
          <a:xfrm>
            <a:off x="1418665" y="4614857"/>
            <a:ext cx="1741394" cy="356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Last Iteration</a:t>
            </a:r>
          </a:p>
        </p:txBody>
      </p:sp>
      <p:cxnSp>
        <p:nvCxnSpPr>
          <p:cNvPr id="9" name="Straight Arrow Connector 8">
            <a:extLst>
              <a:ext uri="{FF2B5EF4-FFF2-40B4-BE49-F238E27FC236}">
                <a16:creationId xmlns:a16="http://schemas.microsoft.com/office/drawing/2014/main" id="{FA0AF4A7-49C6-9400-FC79-0F7A8874E17B}"/>
              </a:ext>
            </a:extLst>
          </p:cNvPr>
          <p:cNvCxnSpPr>
            <a:cxnSpLocks/>
            <a:stCxn id="7" idx="3"/>
          </p:cNvCxnSpPr>
          <p:nvPr/>
        </p:nvCxnSpPr>
        <p:spPr>
          <a:xfrm flipV="1">
            <a:off x="3160059" y="4793030"/>
            <a:ext cx="1398494"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BAF640ED-078F-6364-AD6A-686C86704A5E}"/>
              </a:ext>
            </a:extLst>
          </p:cNvPr>
          <p:cNvCxnSpPr>
            <a:cxnSpLocks/>
            <a:stCxn id="6" idx="3"/>
          </p:cNvCxnSpPr>
          <p:nvPr/>
        </p:nvCxnSpPr>
        <p:spPr>
          <a:xfrm>
            <a:off x="3160059" y="5689504"/>
            <a:ext cx="123040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774427F5-3C27-A682-FE09-11B1C6928F85}"/>
              </a:ext>
            </a:extLst>
          </p:cNvPr>
          <p:cNvSpPr/>
          <p:nvPr/>
        </p:nvSpPr>
        <p:spPr>
          <a:xfrm>
            <a:off x="8404411" y="4536329"/>
            <a:ext cx="3341594" cy="1949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Here, we are taking the summation of the value 2. We start at iteration 1 and increment </a:t>
            </a:r>
            <a:r>
              <a:rPr lang="en-US" i="1" dirty="0" err="1">
                <a:latin typeface="Arial" panose="020B0604020202020204" pitchFamily="34" charset="0"/>
                <a:cs typeface="Arial" panose="020B0604020202020204" pitchFamily="34" charset="0"/>
              </a:rPr>
              <a:t>i</a:t>
            </a:r>
            <a:r>
              <a:rPr lang="en-US"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by 1 while performing the sum. The last iteration will be when </a:t>
            </a:r>
            <a:r>
              <a:rPr lang="en-US" i="1"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is 3.</a:t>
            </a:r>
            <a:endParaRPr 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3855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DA57D-A94C-8C19-CB51-6D8AC890AD3C}"/>
              </a:ext>
            </a:extLst>
          </p:cNvPr>
          <p:cNvSpPr>
            <a:spLocks noGrp="1"/>
          </p:cNvSpPr>
          <p:nvPr>
            <p:ph type="title"/>
          </p:nvPr>
        </p:nvSpPr>
        <p:spPr/>
        <p:txBody>
          <a:bodyPr/>
          <a:lstStyle/>
          <a:p>
            <a:r>
              <a:rPr lang="en-US" dirty="0"/>
              <a:t>Loops and Summations</a:t>
            </a:r>
          </a:p>
        </p:txBody>
      </p:sp>
      <p:sp>
        <p:nvSpPr>
          <p:cNvPr id="3" name="Content Placeholder 2">
            <a:extLst>
              <a:ext uri="{FF2B5EF4-FFF2-40B4-BE49-F238E27FC236}">
                <a16:creationId xmlns:a16="http://schemas.microsoft.com/office/drawing/2014/main" id="{380BDDA2-F30A-1469-8D27-162E5059B6A0}"/>
              </a:ext>
            </a:extLst>
          </p:cNvPr>
          <p:cNvSpPr>
            <a:spLocks noGrp="1"/>
          </p:cNvSpPr>
          <p:nvPr>
            <p:ph idx="1"/>
          </p:nvPr>
        </p:nvSpPr>
        <p:spPr/>
        <p:txBody>
          <a:bodyPr/>
          <a:lstStyle/>
          <a:p>
            <a:r>
              <a:rPr lang="en-US" dirty="0"/>
              <a:t>In our previous function running time example, we were able to derive how many times a statement would execute in some loop.</a:t>
            </a:r>
          </a:p>
          <a:p>
            <a:r>
              <a:rPr lang="en-US" dirty="0"/>
              <a:t>However, when we face more complex cases, it will help us a lot if we understand how counting statements in loops can be written mathematically. And that will involve a SUMMATION!!!</a:t>
            </a:r>
          </a:p>
          <a:p>
            <a:r>
              <a:rPr lang="en-US" dirty="0"/>
              <a:t>Let’s understand how a summation can express the count with a very simple example.</a:t>
            </a:r>
          </a:p>
        </p:txBody>
      </p:sp>
      <p:pic>
        <p:nvPicPr>
          <p:cNvPr id="5" name="Picture 4" descr="A screenshot of a computer&#10;&#10;Description automatically generated with low confidence">
            <a:extLst>
              <a:ext uri="{FF2B5EF4-FFF2-40B4-BE49-F238E27FC236}">
                <a16:creationId xmlns:a16="http://schemas.microsoft.com/office/drawing/2014/main" id="{0E43638E-AC82-5827-9B32-05D6188BF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0359" y="5100630"/>
            <a:ext cx="6091282" cy="1076333"/>
          </a:xfrm>
          <a:prstGeom prst="rect">
            <a:avLst/>
          </a:prstGeom>
        </p:spPr>
      </p:pic>
    </p:spTree>
    <p:extLst>
      <p:ext uri="{BB962C8B-B14F-4D97-AF65-F5344CB8AC3E}">
        <p14:creationId xmlns:p14="http://schemas.microsoft.com/office/powerpoint/2010/main" val="2960138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DA57D-A94C-8C19-CB51-6D8AC890AD3C}"/>
              </a:ext>
            </a:extLst>
          </p:cNvPr>
          <p:cNvSpPr>
            <a:spLocks noGrp="1"/>
          </p:cNvSpPr>
          <p:nvPr>
            <p:ph type="title"/>
          </p:nvPr>
        </p:nvSpPr>
        <p:spPr/>
        <p:txBody>
          <a:bodyPr/>
          <a:lstStyle/>
          <a:p>
            <a:r>
              <a:rPr lang="en-US" dirty="0"/>
              <a:t>Loops and Summations</a:t>
            </a:r>
          </a:p>
        </p:txBody>
      </p:sp>
      <p:sp>
        <p:nvSpPr>
          <p:cNvPr id="3" name="Content Placeholder 2">
            <a:extLst>
              <a:ext uri="{FF2B5EF4-FFF2-40B4-BE49-F238E27FC236}">
                <a16:creationId xmlns:a16="http://schemas.microsoft.com/office/drawing/2014/main" id="{380BDDA2-F30A-1469-8D27-162E5059B6A0}"/>
              </a:ext>
            </a:extLst>
          </p:cNvPr>
          <p:cNvSpPr>
            <a:spLocks noGrp="1"/>
          </p:cNvSpPr>
          <p:nvPr>
            <p:ph idx="1"/>
          </p:nvPr>
        </p:nvSpPr>
        <p:spPr/>
        <p:txBody>
          <a:bodyPr/>
          <a:lstStyle/>
          <a:p>
            <a:endParaRPr lang="en-US" dirty="0"/>
          </a:p>
          <a:p>
            <a:endParaRPr lang="en-US" dirty="0"/>
          </a:p>
          <a:p>
            <a:r>
              <a:rPr lang="en-US" dirty="0"/>
              <a:t>Using our super duper knowledge from our C Language course, here are some observations.</a:t>
            </a:r>
          </a:p>
          <a:p>
            <a:pPr lvl="1"/>
            <a:r>
              <a:rPr lang="en-US" dirty="0"/>
              <a:t>The starting iteration starts at the value 0</a:t>
            </a:r>
          </a:p>
          <a:p>
            <a:pPr lvl="1"/>
            <a:r>
              <a:rPr lang="en-US" dirty="0"/>
              <a:t>The condition is true as long as </a:t>
            </a:r>
            <a:r>
              <a:rPr lang="en-US" i="1" dirty="0" err="1"/>
              <a:t>i</a:t>
            </a:r>
            <a:r>
              <a:rPr lang="en-US" dirty="0"/>
              <a:t> is less than 5.</a:t>
            </a:r>
          </a:p>
          <a:p>
            <a:pPr lvl="1"/>
            <a:r>
              <a:rPr lang="en-US" dirty="0"/>
              <a:t>The variable </a:t>
            </a:r>
            <a:r>
              <a:rPr lang="en-US" i="1" dirty="0" err="1"/>
              <a:t>i</a:t>
            </a:r>
            <a:r>
              <a:rPr lang="en-US" dirty="0"/>
              <a:t> increments by 1 for each iteration.</a:t>
            </a:r>
          </a:p>
        </p:txBody>
      </p:sp>
      <p:pic>
        <p:nvPicPr>
          <p:cNvPr id="5" name="Picture 4" descr="A screenshot of a computer&#10;&#10;Description automatically generated with low confidence">
            <a:extLst>
              <a:ext uri="{FF2B5EF4-FFF2-40B4-BE49-F238E27FC236}">
                <a16:creationId xmlns:a16="http://schemas.microsoft.com/office/drawing/2014/main" id="{0E43638E-AC82-5827-9B32-05D6188BF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0359" y="1690688"/>
            <a:ext cx="6091282" cy="1076333"/>
          </a:xfrm>
          <a:prstGeom prst="rect">
            <a:avLst/>
          </a:prstGeom>
        </p:spPr>
      </p:pic>
      <p:sp>
        <p:nvSpPr>
          <p:cNvPr id="4" name="Rectangle 3">
            <a:extLst>
              <a:ext uri="{FF2B5EF4-FFF2-40B4-BE49-F238E27FC236}">
                <a16:creationId xmlns:a16="http://schemas.microsoft.com/office/drawing/2014/main" id="{FB03396D-00EA-7B8D-9EED-FD98B7C8ED46}"/>
              </a:ext>
            </a:extLst>
          </p:cNvPr>
          <p:cNvSpPr/>
          <p:nvPr/>
        </p:nvSpPr>
        <p:spPr>
          <a:xfrm>
            <a:off x="1181100" y="4972890"/>
            <a:ext cx="9829799" cy="1382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The first question is how many iterations are going to occur for the body loop to execute?</a:t>
            </a:r>
            <a:endParaRPr lang="en-US" sz="32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711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DA57D-A94C-8C19-CB51-6D8AC890AD3C}"/>
              </a:ext>
            </a:extLst>
          </p:cNvPr>
          <p:cNvSpPr>
            <a:spLocks noGrp="1"/>
          </p:cNvSpPr>
          <p:nvPr>
            <p:ph type="title"/>
          </p:nvPr>
        </p:nvSpPr>
        <p:spPr/>
        <p:txBody>
          <a:bodyPr/>
          <a:lstStyle/>
          <a:p>
            <a:r>
              <a:rPr lang="en-US" dirty="0"/>
              <a:t>Loops and Summations</a:t>
            </a:r>
          </a:p>
        </p:txBody>
      </p:sp>
      <p:sp>
        <p:nvSpPr>
          <p:cNvPr id="3" name="Content Placeholder 2">
            <a:extLst>
              <a:ext uri="{FF2B5EF4-FFF2-40B4-BE49-F238E27FC236}">
                <a16:creationId xmlns:a16="http://schemas.microsoft.com/office/drawing/2014/main" id="{380BDDA2-F30A-1469-8D27-162E5059B6A0}"/>
              </a:ext>
            </a:extLst>
          </p:cNvPr>
          <p:cNvSpPr>
            <a:spLocks noGrp="1"/>
          </p:cNvSpPr>
          <p:nvPr>
            <p:ph idx="1"/>
          </p:nvPr>
        </p:nvSpPr>
        <p:spPr/>
        <p:txBody>
          <a:bodyPr/>
          <a:lstStyle/>
          <a:p>
            <a:endParaRPr lang="en-US" dirty="0"/>
          </a:p>
          <a:p>
            <a:endParaRPr lang="en-US" dirty="0"/>
          </a:p>
          <a:p>
            <a:r>
              <a:rPr lang="en-US" dirty="0"/>
              <a:t>Using our super duper knowledge from our C Language course, here are some observations.</a:t>
            </a:r>
          </a:p>
          <a:p>
            <a:pPr lvl="1"/>
            <a:r>
              <a:rPr lang="en-US" dirty="0"/>
              <a:t>The starting iteration starts at the value 0</a:t>
            </a:r>
          </a:p>
          <a:p>
            <a:pPr lvl="1"/>
            <a:r>
              <a:rPr lang="en-US" dirty="0"/>
              <a:t>The condition is true as long as </a:t>
            </a:r>
            <a:r>
              <a:rPr lang="en-US" i="1" dirty="0" err="1"/>
              <a:t>i</a:t>
            </a:r>
            <a:r>
              <a:rPr lang="en-US" dirty="0"/>
              <a:t> is less than 5.</a:t>
            </a:r>
          </a:p>
          <a:p>
            <a:pPr lvl="1"/>
            <a:r>
              <a:rPr lang="en-US" dirty="0"/>
              <a:t>The variable </a:t>
            </a:r>
            <a:r>
              <a:rPr lang="en-US" i="1" dirty="0" err="1"/>
              <a:t>i</a:t>
            </a:r>
            <a:r>
              <a:rPr lang="en-US" dirty="0"/>
              <a:t> increments by 1 for each iteration.</a:t>
            </a:r>
          </a:p>
        </p:txBody>
      </p:sp>
      <p:pic>
        <p:nvPicPr>
          <p:cNvPr id="5" name="Picture 4" descr="A screenshot of a computer&#10;&#10;Description automatically generated with low confidence">
            <a:extLst>
              <a:ext uri="{FF2B5EF4-FFF2-40B4-BE49-F238E27FC236}">
                <a16:creationId xmlns:a16="http://schemas.microsoft.com/office/drawing/2014/main" id="{0E43638E-AC82-5827-9B32-05D6188BF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0359" y="1690688"/>
            <a:ext cx="6091282" cy="1076333"/>
          </a:xfrm>
          <a:prstGeom prst="rect">
            <a:avLst/>
          </a:prstGeom>
        </p:spPr>
      </p:pic>
      <p:sp>
        <p:nvSpPr>
          <p:cNvPr id="4" name="Rectangle 3">
            <a:extLst>
              <a:ext uri="{FF2B5EF4-FFF2-40B4-BE49-F238E27FC236}">
                <a16:creationId xmlns:a16="http://schemas.microsoft.com/office/drawing/2014/main" id="{FB03396D-00EA-7B8D-9EED-FD98B7C8ED46}"/>
              </a:ext>
            </a:extLst>
          </p:cNvPr>
          <p:cNvSpPr/>
          <p:nvPr/>
        </p:nvSpPr>
        <p:spPr>
          <a:xfrm>
            <a:off x="1181100" y="5235567"/>
            <a:ext cx="9829799" cy="1076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That is right! Only 5 iterations will occur inside the body of the for loop. </a:t>
            </a:r>
            <a:endParaRPr lang="en-US" sz="32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2777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DA57D-A94C-8C19-CB51-6D8AC890AD3C}"/>
              </a:ext>
            </a:extLst>
          </p:cNvPr>
          <p:cNvSpPr>
            <a:spLocks noGrp="1"/>
          </p:cNvSpPr>
          <p:nvPr>
            <p:ph type="title"/>
          </p:nvPr>
        </p:nvSpPr>
        <p:spPr/>
        <p:txBody>
          <a:bodyPr/>
          <a:lstStyle/>
          <a:p>
            <a:r>
              <a:rPr lang="en-US" dirty="0"/>
              <a:t>Loops and Summations</a:t>
            </a:r>
          </a:p>
        </p:txBody>
      </p:sp>
      <p:sp>
        <p:nvSpPr>
          <p:cNvPr id="3" name="Content Placeholder 2">
            <a:extLst>
              <a:ext uri="{FF2B5EF4-FFF2-40B4-BE49-F238E27FC236}">
                <a16:creationId xmlns:a16="http://schemas.microsoft.com/office/drawing/2014/main" id="{380BDDA2-F30A-1469-8D27-162E5059B6A0}"/>
              </a:ext>
            </a:extLst>
          </p:cNvPr>
          <p:cNvSpPr>
            <a:spLocks noGrp="1"/>
          </p:cNvSpPr>
          <p:nvPr>
            <p:ph idx="1"/>
          </p:nvPr>
        </p:nvSpPr>
        <p:spPr/>
        <p:txBody>
          <a:bodyPr/>
          <a:lstStyle/>
          <a:p>
            <a:endParaRPr lang="en-US" dirty="0"/>
          </a:p>
          <a:p>
            <a:endParaRPr lang="en-US" dirty="0"/>
          </a:p>
          <a:p>
            <a:r>
              <a:rPr lang="en-US" dirty="0"/>
              <a:t>Using our super duper knowledge from our C Language course, here are some observations.</a:t>
            </a:r>
          </a:p>
          <a:p>
            <a:pPr lvl="1"/>
            <a:r>
              <a:rPr lang="en-US" dirty="0"/>
              <a:t>The starting iteration starts at the value 0</a:t>
            </a:r>
          </a:p>
          <a:p>
            <a:pPr lvl="1"/>
            <a:r>
              <a:rPr lang="en-US" dirty="0"/>
              <a:t>The condition is true as long as </a:t>
            </a:r>
            <a:r>
              <a:rPr lang="en-US" i="1" dirty="0" err="1"/>
              <a:t>i</a:t>
            </a:r>
            <a:r>
              <a:rPr lang="en-US" dirty="0"/>
              <a:t> is less than 5.</a:t>
            </a:r>
          </a:p>
          <a:p>
            <a:pPr lvl="1"/>
            <a:r>
              <a:rPr lang="en-US" dirty="0"/>
              <a:t>The variable </a:t>
            </a:r>
            <a:r>
              <a:rPr lang="en-US" i="1" dirty="0" err="1"/>
              <a:t>i</a:t>
            </a:r>
            <a:r>
              <a:rPr lang="en-US" dirty="0"/>
              <a:t> increments by 1 for each iteration.</a:t>
            </a:r>
          </a:p>
        </p:txBody>
      </p:sp>
      <p:pic>
        <p:nvPicPr>
          <p:cNvPr id="5" name="Picture 4" descr="A screenshot of a computer&#10;&#10;Description automatically generated with low confidence">
            <a:extLst>
              <a:ext uri="{FF2B5EF4-FFF2-40B4-BE49-F238E27FC236}">
                <a16:creationId xmlns:a16="http://schemas.microsoft.com/office/drawing/2014/main" id="{0E43638E-AC82-5827-9B32-05D6188BFC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359" y="1690688"/>
            <a:ext cx="6091282" cy="1076333"/>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C003C5F-D910-B789-89BD-D3C109B4FEED}"/>
                  </a:ext>
                </a:extLst>
              </p:cNvPr>
              <p:cNvSpPr txBox="1"/>
              <p:nvPr/>
            </p:nvSpPr>
            <p:spPr>
              <a:xfrm>
                <a:off x="174812" y="5008623"/>
                <a:ext cx="11665323" cy="14842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sz="3200" i="1" smtClean="0">
                              <a:latin typeface="Cambria Math" panose="02040503050406030204" pitchFamily="18" charset="0"/>
                            </a:rPr>
                          </m:ctrlPr>
                        </m:naryPr>
                        <m:sub>
                          <m:r>
                            <m:rPr>
                              <m:brk m:alnAt="23"/>
                            </m:rPr>
                            <a:rPr lang="en-US" sz="3200" i="1">
                              <a:latin typeface="Cambria Math" panose="02040503050406030204" pitchFamily="18" charset="0"/>
                            </a:rPr>
                            <m:t>𝑖</m:t>
                          </m:r>
                          <m:r>
                            <a:rPr lang="en-US" sz="3200" i="1">
                              <a:latin typeface="Cambria Math" panose="02040503050406030204" pitchFamily="18" charset="0"/>
                            </a:rPr>
                            <m:t>=0</m:t>
                          </m:r>
                        </m:sub>
                        <m:sup>
                          <m:r>
                            <a:rPr lang="en-US" sz="3200" b="0" i="1" smtClean="0">
                              <a:latin typeface="Cambria Math" panose="02040503050406030204" pitchFamily="18" charset="0"/>
                            </a:rPr>
                            <m:t>4</m:t>
                          </m:r>
                        </m:sup>
                        <m:e>
                          <m:r>
                            <a:rPr lang="en-US" sz="3200" i="1">
                              <a:latin typeface="Cambria Math" panose="02040503050406030204" pitchFamily="18" charset="0"/>
                            </a:rPr>
                            <m:t>1</m:t>
                          </m:r>
                        </m:e>
                      </m:nary>
                      <m:r>
                        <a:rPr lang="en-US" sz="3200" i="1">
                          <a:latin typeface="Cambria Math" panose="02040503050406030204" pitchFamily="18" charset="0"/>
                        </a:rPr>
                        <m:t> </m:t>
                      </m:r>
                      <m:r>
                        <a:rPr lang="en-US" sz="3200" b="0" i="1" smtClean="0">
                          <a:latin typeface="Cambria Math" panose="02040503050406030204" pitchFamily="18" charset="0"/>
                        </a:rPr>
                        <m:t>=5 </m:t>
                      </m:r>
                      <m:r>
                        <m:rPr>
                          <m:sty m:val="p"/>
                        </m:rPr>
                        <a:rPr lang="en-US" sz="3200" b="0" i="0" smtClean="0">
                          <a:latin typeface="Cambria Math" panose="02040503050406030204" pitchFamily="18" charset="0"/>
                        </a:rPr>
                        <m:t>times</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printf</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will</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execute</m:t>
                      </m:r>
                    </m:oMath>
                  </m:oMathPara>
                </a14:m>
                <a:endParaRPr lang="en-US" sz="3200" dirty="0"/>
              </a:p>
            </p:txBody>
          </p:sp>
        </mc:Choice>
        <mc:Fallback xmlns="">
          <p:sp>
            <p:nvSpPr>
              <p:cNvPr id="7" name="TextBox 6">
                <a:extLst>
                  <a:ext uri="{FF2B5EF4-FFF2-40B4-BE49-F238E27FC236}">
                    <a16:creationId xmlns:a16="http://schemas.microsoft.com/office/drawing/2014/main" id="{4C003C5F-D910-B789-89BD-D3C109B4FEED}"/>
                  </a:ext>
                </a:extLst>
              </p:cNvPr>
              <p:cNvSpPr txBox="1">
                <a:spLocks noRot="1" noChangeAspect="1" noMove="1" noResize="1" noEditPoints="1" noAdjustHandles="1" noChangeArrowheads="1" noChangeShapeType="1" noTextEdit="1"/>
              </p:cNvSpPr>
              <p:nvPr/>
            </p:nvSpPr>
            <p:spPr>
              <a:xfrm>
                <a:off x="174812" y="5008623"/>
                <a:ext cx="11665323" cy="1484252"/>
              </a:xfrm>
              <a:prstGeom prst="rect">
                <a:avLst/>
              </a:prstGeom>
              <a:blipFill>
                <a:blip r:embed="rId4"/>
                <a:stretch>
                  <a:fillRect/>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E1BA4A82-946F-A727-5878-5DF9C536C7CD}"/>
              </a:ext>
            </a:extLst>
          </p:cNvPr>
          <p:cNvSpPr/>
          <p:nvPr/>
        </p:nvSpPr>
        <p:spPr>
          <a:xfrm>
            <a:off x="67235" y="6173554"/>
            <a:ext cx="1875864" cy="322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iteration</a:t>
            </a:r>
          </a:p>
        </p:txBody>
      </p:sp>
      <p:sp>
        <p:nvSpPr>
          <p:cNvPr id="9" name="Rectangle 8">
            <a:extLst>
              <a:ext uri="{FF2B5EF4-FFF2-40B4-BE49-F238E27FC236}">
                <a16:creationId xmlns:a16="http://schemas.microsoft.com/office/drawing/2014/main" id="{448F3A9A-05CE-C104-8636-D233A7636B97}"/>
              </a:ext>
            </a:extLst>
          </p:cNvPr>
          <p:cNvSpPr/>
          <p:nvPr/>
        </p:nvSpPr>
        <p:spPr>
          <a:xfrm>
            <a:off x="67235" y="4873686"/>
            <a:ext cx="1875864" cy="807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 iteration that will be true for condition</a:t>
            </a:r>
          </a:p>
        </p:txBody>
      </p:sp>
      <p:cxnSp>
        <p:nvCxnSpPr>
          <p:cNvPr id="10" name="Straight Arrow Connector 9">
            <a:extLst>
              <a:ext uri="{FF2B5EF4-FFF2-40B4-BE49-F238E27FC236}">
                <a16:creationId xmlns:a16="http://schemas.microsoft.com/office/drawing/2014/main" id="{F6F0137F-90F7-8DCF-8B9A-046E232D8564}"/>
              </a:ext>
            </a:extLst>
          </p:cNvPr>
          <p:cNvCxnSpPr>
            <a:cxnSpLocks/>
            <a:stCxn id="9" idx="3"/>
          </p:cNvCxnSpPr>
          <p:nvPr/>
        </p:nvCxnSpPr>
        <p:spPr>
          <a:xfrm>
            <a:off x="1943099" y="5277534"/>
            <a:ext cx="11072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A3E254F7-9654-D024-5525-551BACED70E6}"/>
              </a:ext>
            </a:extLst>
          </p:cNvPr>
          <p:cNvCxnSpPr>
            <a:cxnSpLocks/>
            <a:stCxn id="8" idx="3"/>
          </p:cNvCxnSpPr>
          <p:nvPr/>
        </p:nvCxnSpPr>
        <p:spPr>
          <a:xfrm>
            <a:off x="1943099" y="6334919"/>
            <a:ext cx="100853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890A9F11-CADC-22C4-83D0-075220426333}"/>
              </a:ext>
            </a:extLst>
          </p:cNvPr>
          <p:cNvSpPr/>
          <p:nvPr/>
        </p:nvSpPr>
        <p:spPr>
          <a:xfrm>
            <a:off x="8498541" y="3483974"/>
            <a:ext cx="3198158" cy="1683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Remember! We are assuming here that the print statements are executed in constant time O(1).</a:t>
            </a:r>
          </a:p>
        </p:txBody>
      </p:sp>
    </p:spTree>
    <p:extLst>
      <p:ext uri="{BB962C8B-B14F-4D97-AF65-F5344CB8AC3E}">
        <p14:creationId xmlns:p14="http://schemas.microsoft.com/office/powerpoint/2010/main" val="2164226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DA57D-A94C-8C19-CB51-6D8AC890AD3C}"/>
              </a:ext>
            </a:extLst>
          </p:cNvPr>
          <p:cNvSpPr>
            <a:spLocks noGrp="1"/>
          </p:cNvSpPr>
          <p:nvPr>
            <p:ph type="title"/>
          </p:nvPr>
        </p:nvSpPr>
        <p:spPr/>
        <p:txBody>
          <a:bodyPr/>
          <a:lstStyle/>
          <a:p>
            <a:r>
              <a:rPr lang="en-US" dirty="0"/>
              <a:t>Loops and Summations Another Example</a:t>
            </a:r>
          </a:p>
        </p:txBody>
      </p:sp>
      <p:sp>
        <p:nvSpPr>
          <p:cNvPr id="3" name="Content Placeholder 2">
            <a:extLst>
              <a:ext uri="{FF2B5EF4-FFF2-40B4-BE49-F238E27FC236}">
                <a16:creationId xmlns:a16="http://schemas.microsoft.com/office/drawing/2014/main" id="{380BDDA2-F30A-1469-8D27-162E5059B6A0}"/>
              </a:ext>
            </a:extLst>
          </p:cNvPr>
          <p:cNvSpPr>
            <a:spLocks noGrp="1"/>
          </p:cNvSpPr>
          <p:nvPr>
            <p:ph idx="1"/>
          </p:nvPr>
        </p:nvSpPr>
        <p:spPr/>
        <p:txBody>
          <a:bodyPr/>
          <a:lstStyle/>
          <a:p>
            <a:endParaRPr lang="en-US" dirty="0"/>
          </a:p>
          <a:p>
            <a:endParaRPr lang="en-US" dirty="0"/>
          </a:p>
          <a:p>
            <a:r>
              <a:rPr lang="en-US" dirty="0"/>
              <a:t>Using our super duper knowledge from our C Language course, here are some observations.</a:t>
            </a:r>
          </a:p>
          <a:p>
            <a:pPr lvl="1"/>
            <a:r>
              <a:rPr lang="en-US" dirty="0"/>
              <a:t>The starting iteration starts at the value 1</a:t>
            </a:r>
          </a:p>
          <a:p>
            <a:pPr lvl="1"/>
            <a:r>
              <a:rPr lang="en-US" dirty="0"/>
              <a:t>The condition is true as long as </a:t>
            </a:r>
            <a:r>
              <a:rPr lang="en-US" i="1" dirty="0" err="1"/>
              <a:t>i</a:t>
            </a:r>
            <a:r>
              <a:rPr lang="en-US" dirty="0"/>
              <a:t> is less or equal than n.</a:t>
            </a:r>
          </a:p>
          <a:p>
            <a:pPr lvl="1"/>
            <a:r>
              <a:rPr lang="en-US" dirty="0"/>
              <a:t>The variable </a:t>
            </a:r>
            <a:r>
              <a:rPr lang="en-US" i="1" dirty="0" err="1"/>
              <a:t>i</a:t>
            </a:r>
            <a:r>
              <a:rPr lang="en-US" dirty="0"/>
              <a:t> increments by 1 for each iteration.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C003C5F-D910-B789-89BD-D3C109B4FEED}"/>
                  </a:ext>
                </a:extLst>
              </p:cNvPr>
              <p:cNvSpPr txBox="1"/>
              <p:nvPr/>
            </p:nvSpPr>
            <p:spPr>
              <a:xfrm>
                <a:off x="174812" y="5008623"/>
                <a:ext cx="11665323" cy="14842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sz="3200" i="1" smtClean="0">
                              <a:latin typeface="Cambria Math" panose="02040503050406030204" pitchFamily="18" charset="0"/>
                            </a:rPr>
                          </m:ctrlPr>
                        </m:naryPr>
                        <m:sub>
                          <m:r>
                            <m:rPr>
                              <m:brk m:alnAt="23"/>
                            </m:rPr>
                            <a:rPr lang="en-US" sz="3200" i="1">
                              <a:latin typeface="Cambria Math" panose="02040503050406030204" pitchFamily="18" charset="0"/>
                            </a:rPr>
                            <m:t>𝑖</m:t>
                          </m:r>
                          <m:r>
                            <a:rPr lang="en-US" sz="3200" i="1">
                              <a:latin typeface="Cambria Math" panose="02040503050406030204" pitchFamily="18" charset="0"/>
                            </a:rPr>
                            <m:t>=</m:t>
                          </m:r>
                          <m:r>
                            <a:rPr lang="en-US" sz="3200" b="0" i="1" smtClean="0">
                              <a:latin typeface="Cambria Math" panose="02040503050406030204" pitchFamily="18" charset="0"/>
                            </a:rPr>
                            <m:t>1</m:t>
                          </m:r>
                        </m:sub>
                        <m:sup>
                          <m:r>
                            <a:rPr lang="en-US" sz="3200" b="0" i="1" smtClean="0">
                              <a:latin typeface="Cambria Math" panose="02040503050406030204" pitchFamily="18" charset="0"/>
                            </a:rPr>
                            <m:t>𝑛</m:t>
                          </m:r>
                        </m:sup>
                        <m:e>
                          <m:r>
                            <a:rPr lang="en-US" sz="3200" i="1">
                              <a:latin typeface="Cambria Math" panose="02040503050406030204" pitchFamily="18" charset="0"/>
                            </a:rPr>
                            <m:t>1</m:t>
                          </m:r>
                        </m:e>
                      </m:nary>
                      <m:r>
                        <a:rPr lang="en-US" sz="3200" i="1">
                          <a:latin typeface="Cambria Math" panose="02040503050406030204" pitchFamily="18" charset="0"/>
                        </a:rPr>
                        <m:t> </m:t>
                      </m:r>
                      <m:r>
                        <a:rPr lang="en-US" sz="3200" b="0" i="1" smtClean="0">
                          <a:latin typeface="Cambria Math" panose="02040503050406030204" pitchFamily="18" charset="0"/>
                        </a:rPr>
                        <m:t>= ? </m:t>
                      </m:r>
                      <m:r>
                        <m:rPr>
                          <m:sty m:val="p"/>
                        </m:rPr>
                        <a:rPr lang="en-US" sz="3200" b="0" i="0" smtClean="0">
                          <a:latin typeface="Cambria Math" panose="02040503050406030204" pitchFamily="18" charset="0"/>
                        </a:rPr>
                        <m:t>times</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printf</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will</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execute</m:t>
                      </m:r>
                    </m:oMath>
                  </m:oMathPara>
                </a14:m>
                <a:endParaRPr lang="en-US" sz="3200" dirty="0"/>
              </a:p>
            </p:txBody>
          </p:sp>
        </mc:Choice>
        <mc:Fallback xmlns="">
          <p:sp>
            <p:nvSpPr>
              <p:cNvPr id="7" name="TextBox 6">
                <a:extLst>
                  <a:ext uri="{FF2B5EF4-FFF2-40B4-BE49-F238E27FC236}">
                    <a16:creationId xmlns:a16="http://schemas.microsoft.com/office/drawing/2014/main" id="{4C003C5F-D910-B789-89BD-D3C109B4FEED}"/>
                  </a:ext>
                </a:extLst>
              </p:cNvPr>
              <p:cNvSpPr txBox="1">
                <a:spLocks noRot="1" noChangeAspect="1" noMove="1" noResize="1" noEditPoints="1" noAdjustHandles="1" noChangeArrowheads="1" noChangeShapeType="1" noTextEdit="1"/>
              </p:cNvSpPr>
              <p:nvPr/>
            </p:nvSpPr>
            <p:spPr>
              <a:xfrm>
                <a:off x="174812" y="5008623"/>
                <a:ext cx="11665323" cy="1484252"/>
              </a:xfrm>
              <a:prstGeom prst="rect">
                <a:avLst/>
              </a:prstGeom>
              <a:blipFill>
                <a:blip r:embed="rId3"/>
                <a:stretch>
                  <a:fillRect/>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E1BA4A82-946F-A727-5878-5DF9C536C7CD}"/>
              </a:ext>
            </a:extLst>
          </p:cNvPr>
          <p:cNvSpPr/>
          <p:nvPr/>
        </p:nvSpPr>
        <p:spPr>
          <a:xfrm>
            <a:off x="67235" y="6173554"/>
            <a:ext cx="1875864" cy="322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iteration</a:t>
            </a:r>
          </a:p>
        </p:txBody>
      </p:sp>
      <p:sp>
        <p:nvSpPr>
          <p:cNvPr id="9" name="Rectangle 8">
            <a:extLst>
              <a:ext uri="{FF2B5EF4-FFF2-40B4-BE49-F238E27FC236}">
                <a16:creationId xmlns:a16="http://schemas.microsoft.com/office/drawing/2014/main" id="{448F3A9A-05CE-C104-8636-D233A7636B97}"/>
              </a:ext>
            </a:extLst>
          </p:cNvPr>
          <p:cNvSpPr/>
          <p:nvPr/>
        </p:nvSpPr>
        <p:spPr>
          <a:xfrm>
            <a:off x="67235" y="4873686"/>
            <a:ext cx="1875864" cy="807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 iteration that will be true for condition</a:t>
            </a:r>
          </a:p>
        </p:txBody>
      </p:sp>
      <p:cxnSp>
        <p:nvCxnSpPr>
          <p:cNvPr id="10" name="Straight Arrow Connector 9">
            <a:extLst>
              <a:ext uri="{FF2B5EF4-FFF2-40B4-BE49-F238E27FC236}">
                <a16:creationId xmlns:a16="http://schemas.microsoft.com/office/drawing/2014/main" id="{F6F0137F-90F7-8DCF-8B9A-046E232D8564}"/>
              </a:ext>
            </a:extLst>
          </p:cNvPr>
          <p:cNvCxnSpPr>
            <a:cxnSpLocks/>
            <a:stCxn id="9" idx="3"/>
          </p:cNvCxnSpPr>
          <p:nvPr/>
        </p:nvCxnSpPr>
        <p:spPr>
          <a:xfrm>
            <a:off x="1943099" y="5277534"/>
            <a:ext cx="11072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A3E254F7-9654-D024-5525-551BACED70E6}"/>
              </a:ext>
            </a:extLst>
          </p:cNvPr>
          <p:cNvCxnSpPr>
            <a:cxnSpLocks/>
            <a:stCxn id="8" idx="3"/>
          </p:cNvCxnSpPr>
          <p:nvPr/>
        </p:nvCxnSpPr>
        <p:spPr>
          <a:xfrm>
            <a:off x="1943099" y="6334919"/>
            <a:ext cx="100853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BBB5B2BF-D6F4-5874-2ECD-1236709DD63B}"/>
              </a:ext>
            </a:extLst>
          </p:cNvPr>
          <p:cNvPicPr>
            <a:picLocks noChangeAspect="1"/>
          </p:cNvPicPr>
          <p:nvPr/>
        </p:nvPicPr>
        <p:blipFill>
          <a:blip r:embed="rId4"/>
          <a:srcRect t="13093" b="-1"/>
          <a:stretch/>
        </p:blipFill>
        <p:spPr>
          <a:xfrm>
            <a:off x="2960383" y="1832451"/>
            <a:ext cx="6271234" cy="820737"/>
          </a:xfrm>
          <a:prstGeom prst="rect">
            <a:avLst/>
          </a:prstGeom>
        </p:spPr>
      </p:pic>
    </p:spTree>
    <p:extLst>
      <p:ext uri="{BB962C8B-B14F-4D97-AF65-F5344CB8AC3E}">
        <p14:creationId xmlns:p14="http://schemas.microsoft.com/office/powerpoint/2010/main" val="2007908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92868E-34B7-011D-6BBD-2AEDB31082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A7DB54-DE5F-A95F-8A25-E24344A70FE9}"/>
              </a:ext>
            </a:extLst>
          </p:cNvPr>
          <p:cNvSpPr>
            <a:spLocks noGrp="1"/>
          </p:cNvSpPr>
          <p:nvPr>
            <p:ph type="title"/>
          </p:nvPr>
        </p:nvSpPr>
        <p:spPr/>
        <p:txBody>
          <a:bodyPr/>
          <a:lstStyle/>
          <a:p>
            <a:r>
              <a:rPr lang="en-US" dirty="0"/>
              <a:t>Loops and Summations Another Example</a:t>
            </a:r>
          </a:p>
        </p:txBody>
      </p:sp>
      <p:sp>
        <p:nvSpPr>
          <p:cNvPr id="3" name="Content Placeholder 2">
            <a:extLst>
              <a:ext uri="{FF2B5EF4-FFF2-40B4-BE49-F238E27FC236}">
                <a16:creationId xmlns:a16="http://schemas.microsoft.com/office/drawing/2014/main" id="{7342FD8B-4A8C-AB8E-91B4-B30395689E0C}"/>
              </a:ext>
            </a:extLst>
          </p:cNvPr>
          <p:cNvSpPr>
            <a:spLocks noGrp="1"/>
          </p:cNvSpPr>
          <p:nvPr>
            <p:ph idx="1"/>
          </p:nvPr>
        </p:nvSpPr>
        <p:spPr/>
        <p:txBody>
          <a:bodyPr/>
          <a:lstStyle/>
          <a:p>
            <a:endParaRPr lang="en-US" dirty="0"/>
          </a:p>
          <a:p>
            <a:endParaRPr lang="en-US" dirty="0"/>
          </a:p>
          <a:p>
            <a:r>
              <a:rPr lang="en-US" dirty="0"/>
              <a:t>Using our super duper knowledge from our C Language course, here are some observations.</a:t>
            </a:r>
          </a:p>
          <a:p>
            <a:pPr lvl="1"/>
            <a:r>
              <a:rPr lang="en-US" dirty="0"/>
              <a:t>The starting iteration starts at the value 1</a:t>
            </a:r>
          </a:p>
          <a:p>
            <a:pPr lvl="1"/>
            <a:r>
              <a:rPr lang="en-US" dirty="0"/>
              <a:t>The condition is true as long as </a:t>
            </a:r>
            <a:r>
              <a:rPr lang="en-US" i="1" dirty="0" err="1"/>
              <a:t>i</a:t>
            </a:r>
            <a:r>
              <a:rPr lang="en-US" dirty="0"/>
              <a:t> is less or equal than n.</a:t>
            </a:r>
          </a:p>
          <a:p>
            <a:pPr lvl="1"/>
            <a:r>
              <a:rPr lang="en-US" dirty="0"/>
              <a:t>The variable </a:t>
            </a:r>
            <a:r>
              <a:rPr lang="en-US" i="1" dirty="0" err="1"/>
              <a:t>i</a:t>
            </a:r>
            <a:r>
              <a:rPr lang="en-US" dirty="0"/>
              <a:t> increments by 1 for each iteration.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567A9C6-8D42-E018-6F5A-909EF920EBAA}"/>
                  </a:ext>
                </a:extLst>
              </p:cNvPr>
              <p:cNvSpPr txBox="1"/>
              <p:nvPr/>
            </p:nvSpPr>
            <p:spPr>
              <a:xfrm>
                <a:off x="174812" y="5008623"/>
                <a:ext cx="11665323" cy="14842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sz="3200" i="1" smtClean="0">
                              <a:latin typeface="Cambria Math" panose="02040503050406030204" pitchFamily="18" charset="0"/>
                            </a:rPr>
                          </m:ctrlPr>
                        </m:naryPr>
                        <m:sub>
                          <m:r>
                            <m:rPr>
                              <m:brk m:alnAt="23"/>
                            </m:rPr>
                            <a:rPr lang="en-US" sz="3200" i="1">
                              <a:latin typeface="Cambria Math" panose="02040503050406030204" pitchFamily="18" charset="0"/>
                            </a:rPr>
                            <m:t>𝑖</m:t>
                          </m:r>
                          <m:r>
                            <a:rPr lang="en-US" sz="3200" i="1">
                              <a:latin typeface="Cambria Math" panose="02040503050406030204" pitchFamily="18" charset="0"/>
                            </a:rPr>
                            <m:t>=</m:t>
                          </m:r>
                          <m:r>
                            <a:rPr lang="en-US" sz="3200" b="0" i="1" smtClean="0">
                              <a:latin typeface="Cambria Math" panose="02040503050406030204" pitchFamily="18" charset="0"/>
                            </a:rPr>
                            <m:t>1</m:t>
                          </m:r>
                        </m:sub>
                        <m:sup>
                          <m:r>
                            <a:rPr lang="en-US" sz="3200" b="0" i="1" smtClean="0">
                              <a:latin typeface="Cambria Math" panose="02040503050406030204" pitchFamily="18" charset="0"/>
                            </a:rPr>
                            <m:t>𝑛</m:t>
                          </m:r>
                        </m:sup>
                        <m:e>
                          <m:r>
                            <a:rPr lang="en-US" sz="3200" i="1">
                              <a:latin typeface="Cambria Math" panose="02040503050406030204" pitchFamily="18" charset="0"/>
                            </a:rPr>
                            <m:t>1</m:t>
                          </m:r>
                        </m:e>
                      </m:nary>
                      <m:r>
                        <a:rPr lang="en-US" sz="3200" i="1">
                          <a:latin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𝑛</m:t>
                      </m:r>
                      <m:r>
                        <a:rPr lang="en-US" sz="3200" b="0" i="1" smtClean="0">
                          <a:latin typeface="Cambria Math" panose="02040503050406030204" pitchFamily="18" charset="0"/>
                        </a:rPr>
                        <m:t> </m:t>
                      </m:r>
                      <m:r>
                        <m:rPr>
                          <m:sty m:val="p"/>
                        </m:rPr>
                        <a:rPr lang="en-US" sz="3200" b="0" i="0" smtClean="0">
                          <a:latin typeface="Cambria Math" panose="02040503050406030204" pitchFamily="18" charset="0"/>
                        </a:rPr>
                        <m:t>times</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printf</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will</m:t>
                      </m:r>
                      <m:r>
                        <a:rPr lang="en-US" sz="3200" b="0" i="0" smtClean="0">
                          <a:latin typeface="Cambria Math" panose="02040503050406030204" pitchFamily="18" charset="0"/>
                        </a:rPr>
                        <m:t> </m:t>
                      </m:r>
                      <m:r>
                        <m:rPr>
                          <m:sty m:val="p"/>
                        </m:rPr>
                        <a:rPr lang="en-US" sz="3200" b="0" i="0" smtClean="0">
                          <a:latin typeface="Cambria Math" panose="02040503050406030204" pitchFamily="18" charset="0"/>
                        </a:rPr>
                        <m:t>execute</m:t>
                      </m:r>
                    </m:oMath>
                  </m:oMathPara>
                </a14:m>
                <a:endParaRPr lang="en-US" sz="3200" dirty="0"/>
              </a:p>
            </p:txBody>
          </p:sp>
        </mc:Choice>
        <mc:Fallback xmlns="">
          <p:sp>
            <p:nvSpPr>
              <p:cNvPr id="7" name="TextBox 6">
                <a:extLst>
                  <a:ext uri="{FF2B5EF4-FFF2-40B4-BE49-F238E27FC236}">
                    <a16:creationId xmlns:a16="http://schemas.microsoft.com/office/drawing/2014/main" id="{5567A9C6-8D42-E018-6F5A-909EF920EBAA}"/>
                  </a:ext>
                </a:extLst>
              </p:cNvPr>
              <p:cNvSpPr txBox="1">
                <a:spLocks noRot="1" noChangeAspect="1" noMove="1" noResize="1" noEditPoints="1" noAdjustHandles="1" noChangeArrowheads="1" noChangeShapeType="1" noTextEdit="1"/>
              </p:cNvSpPr>
              <p:nvPr/>
            </p:nvSpPr>
            <p:spPr>
              <a:xfrm>
                <a:off x="174812" y="5008623"/>
                <a:ext cx="11665323" cy="1484252"/>
              </a:xfrm>
              <a:prstGeom prst="rect">
                <a:avLst/>
              </a:prstGeom>
              <a:blipFill>
                <a:blip r:embed="rId3"/>
                <a:stretch>
                  <a:fillRect/>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46E05590-BFF4-7122-D708-514F9937339E}"/>
              </a:ext>
            </a:extLst>
          </p:cNvPr>
          <p:cNvSpPr/>
          <p:nvPr/>
        </p:nvSpPr>
        <p:spPr>
          <a:xfrm>
            <a:off x="67235" y="6173554"/>
            <a:ext cx="1875864" cy="322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iteration</a:t>
            </a:r>
          </a:p>
        </p:txBody>
      </p:sp>
      <p:sp>
        <p:nvSpPr>
          <p:cNvPr id="9" name="Rectangle 8">
            <a:extLst>
              <a:ext uri="{FF2B5EF4-FFF2-40B4-BE49-F238E27FC236}">
                <a16:creationId xmlns:a16="http://schemas.microsoft.com/office/drawing/2014/main" id="{83C4F208-C004-D18C-AF7F-7547D85EC8B3}"/>
              </a:ext>
            </a:extLst>
          </p:cNvPr>
          <p:cNvSpPr/>
          <p:nvPr/>
        </p:nvSpPr>
        <p:spPr>
          <a:xfrm>
            <a:off x="67235" y="4873686"/>
            <a:ext cx="1875864" cy="807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 iteration that will be true for condition</a:t>
            </a:r>
          </a:p>
        </p:txBody>
      </p:sp>
      <p:cxnSp>
        <p:nvCxnSpPr>
          <p:cNvPr id="10" name="Straight Arrow Connector 9">
            <a:extLst>
              <a:ext uri="{FF2B5EF4-FFF2-40B4-BE49-F238E27FC236}">
                <a16:creationId xmlns:a16="http://schemas.microsoft.com/office/drawing/2014/main" id="{530247E0-550A-FE5C-8573-9B5359EFFCD5}"/>
              </a:ext>
            </a:extLst>
          </p:cNvPr>
          <p:cNvCxnSpPr>
            <a:cxnSpLocks/>
            <a:stCxn id="9" idx="3"/>
          </p:cNvCxnSpPr>
          <p:nvPr/>
        </p:nvCxnSpPr>
        <p:spPr>
          <a:xfrm>
            <a:off x="1943099" y="5277534"/>
            <a:ext cx="11072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A0EAC729-A829-C934-EF25-3879E4A757FE}"/>
              </a:ext>
            </a:extLst>
          </p:cNvPr>
          <p:cNvCxnSpPr>
            <a:cxnSpLocks/>
            <a:stCxn id="8" idx="3"/>
          </p:cNvCxnSpPr>
          <p:nvPr/>
        </p:nvCxnSpPr>
        <p:spPr>
          <a:xfrm>
            <a:off x="1943099" y="6334919"/>
            <a:ext cx="100853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E94DCC92-033F-6DC5-EDAF-98C3FDB00D53}"/>
              </a:ext>
            </a:extLst>
          </p:cNvPr>
          <p:cNvPicPr>
            <a:picLocks noChangeAspect="1"/>
          </p:cNvPicPr>
          <p:nvPr/>
        </p:nvPicPr>
        <p:blipFill>
          <a:blip r:embed="rId4"/>
          <a:srcRect t="13093" b="-1"/>
          <a:stretch/>
        </p:blipFill>
        <p:spPr>
          <a:xfrm>
            <a:off x="2960383" y="1832451"/>
            <a:ext cx="6271234" cy="820737"/>
          </a:xfrm>
          <a:prstGeom prst="rect">
            <a:avLst/>
          </a:prstGeom>
        </p:spPr>
      </p:pic>
    </p:spTree>
    <p:extLst>
      <p:ext uri="{BB962C8B-B14F-4D97-AF65-F5344CB8AC3E}">
        <p14:creationId xmlns:p14="http://schemas.microsoft.com/office/powerpoint/2010/main" val="1911392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3C21-225E-D493-9FA7-F26C65A5CBAF}"/>
              </a:ext>
            </a:extLst>
          </p:cNvPr>
          <p:cNvSpPr>
            <a:spLocks noGrp="1"/>
          </p:cNvSpPr>
          <p:nvPr>
            <p:ph type="title"/>
          </p:nvPr>
        </p:nvSpPr>
        <p:spPr/>
        <p:txBody>
          <a:bodyPr/>
          <a:lstStyle/>
          <a:p>
            <a:r>
              <a:rPr lang="en-US" dirty="0">
                <a:latin typeface="Century" panose="02040604050505020304" pitchFamily="18" charset="0"/>
              </a:rPr>
              <a:t>Comparing Growth of Two Functions</a:t>
            </a:r>
            <a:endParaRPr lang="en-US" dirty="0"/>
          </a:p>
        </p:txBody>
      </p:sp>
      <p:sp>
        <p:nvSpPr>
          <p:cNvPr id="3" name="Content Placeholder 2">
            <a:extLst>
              <a:ext uri="{FF2B5EF4-FFF2-40B4-BE49-F238E27FC236}">
                <a16:creationId xmlns:a16="http://schemas.microsoft.com/office/drawing/2014/main" id="{6EFDDE4C-EE38-FD1C-E7EE-F9885F035569}"/>
              </a:ext>
            </a:extLst>
          </p:cNvPr>
          <p:cNvSpPr>
            <a:spLocks noGrp="1"/>
          </p:cNvSpPr>
          <p:nvPr>
            <p:ph idx="1"/>
          </p:nvPr>
        </p:nvSpPr>
        <p:spPr/>
        <p:txBody>
          <a:bodyPr>
            <a:normAutofit fontScale="92500"/>
          </a:bodyPr>
          <a:lstStyle/>
          <a:p>
            <a:r>
              <a:rPr lang="en-US" dirty="0"/>
              <a:t>Let’s plot these two functions, n and log n</a:t>
            </a:r>
          </a:p>
          <a:p>
            <a:endParaRPr lang="en-US" dirty="0"/>
          </a:p>
          <a:p>
            <a:r>
              <a:rPr lang="en-US" dirty="0"/>
              <a:t>How did we conclude that linear search had O(n) running time? </a:t>
            </a:r>
          </a:p>
          <a:p>
            <a:pPr lvl="1"/>
            <a:r>
              <a:rPr lang="en-US" dirty="0"/>
              <a:t>Figured out that we aren’t interested in many details (processor speed, programming language, etc.) that affect the actual running time in seconds for one run</a:t>
            </a:r>
          </a:p>
          <a:p>
            <a:pPr lvl="1"/>
            <a:r>
              <a:rPr lang="en-US" dirty="0"/>
              <a:t>We focused on counting basic operations and how they change with input size</a:t>
            </a:r>
          </a:p>
          <a:p>
            <a:pPr lvl="1"/>
            <a:r>
              <a:rPr lang="en-US" dirty="0"/>
              <a:t>Even for a specific input size, we can have best or worst-case scenarios, or any scenario in between</a:t>
            </a:r>
          </a:p>
          <a:p>
            <a:pPr lvl="2"/>
            <a:r>
              <a:rPr lang="en-US" dirty="0"/>
              <a:t>We said that best-case is generally not interesting</a:t>
            </a:r>
          </a:p>
          <a:p>
            <a:r>
              <a:rPr lang="en-US" dirty="0"/>
              <a:t>We will not look at all this in a bit more detail</a:t>
            </a:r>
          </a:p>
        </p:txBody>
      </p:sp>
    </p:spTree>
    <p:extLst>
      <p:ext uri="{BB962C8B-B14F-4D97-AF65-F5344CB8AC3E}">
        <p14:creationId xmlns:p14="http://schemas.microsoft.com/office/powerpoint/2010/main" val="3958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C54AD-AE75-3C16-8742-D542FAC6F9AA}"/>
              </a:ext>
            </a:extLst>
          </p:cNvPr>
          <p:cNvSpPr>
            <a:spLocks noGrp="1"/>
          </p:cNvSpPr>
          <p:nvPr>
            <p:ph type="title"/>
          </p:nvPr>
        </p:nvSpPr>
        <p:spPr/>
        <p:txBody>
          <a:bodyPr/>
          <a:lstStyle/>
          <a:p>
            <a:r>
              <a:rPr lang="en-US" dirty="0"/>
              <a:t>Not All Summations are Simple</a:t>
            </a:r>
          </a:p>
        </p:txBody>
      </p:sp>
      <p:sp>
        <p:nvSpPr>
          <p:cNvPr id="3" name="Content Placeholder 2">
            <a:extLst>
              <a:ext uri="{FF2B5EF4-FFF2-40B4-BE49-F238E27FC236}">
                <a16:creationId xmlns:a16="http://schemas.microsoft.com/office/drawing/2014/main" id="{FCFFCA68-8DCA-D8EB-D692-0F5980EAE91F}"/>
              </a:ext>
            </a:extLst>
          </p:cNvPr>
          <p:cNvSpPr>
            <a:spLocks noGrp="1"/>
          </p:cNvSpPr>
          <p:nvPr>
            <p:ph idx="1"/>
          </p:nvPr>
        </p:nvSpPr>
        <p:spPr/>
        <p:txBody>
          <a:bodyPr>
            <a:normAutofit/>
          </a:bodyPr>
          <a:lstStyle/>
          <a:p>
            <a:r>
              <a:rPr lang="en-US" dirty="0"/>
              <a:t>The previous example only showed 2 simple summations.</a:t>
            </a:r>
          </a:p>
          <a:p>
            <a:pPr lvl="1"/>
            <a:r>
              <a:rPr lang="en-US" dirty="0"/>
              <a:t>Plus we only looked at for loops. What about while loops?</a:t>
            </a:r>
          </a:p>
          <a:p>
            <a:r>
              <a:rPr lang="en-US" dirty="0"/>
              <a:t>We are going to be exploring more rigorous summations that may need further manipulation to simplify in allowing us to determine the appropriate run time in big-Oh.</a:t>
            </a:r>
          </a:p>
          <a:p>
            <a:r>
              <a:rPr lang="en-US" dirty="0"/>
              <a:t>We generally want to convert our summation into some expression where the informal definition of big-Oh can be applied. This is known as </a:t>
            </a:r>
            <a:r>
              <a:rPr lang="en-US" b="1" u="sng" dirty="0"/>
              <a:t>closed form</a:t>
            </a:r>
            <a:r>
              <a:rPr lang="en-US" dirty="0"/>
              <a:t>.</a:t>
            </a:r>
          </a:p>
          <a:p>
            <a:r>
              <a:rPr lang="en-US" dirty="0"/>
              <a:t>Next, we look at some common summations and their closed forms.</a:t>
            </a:r>
          </a:p>
        </p:txBody>
      </p:sp>
    </p:spTree>
    <p:extLst>
      <p:ext uri="{BB962C8B-B14F-4D97-AF65-F5344CB8AC3E}">
        <p14:creationId xmlns:p14="http://schemas.microsoft.com/office/powerpoint/2010/main" val="3456789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B7E0-8AB3-457F-98D8-4E88BD3D4697}"/>
              </a:ext>
            </a:extLst>
          </p:cNvPr>
          <p:cNvSpPr>
            <a:spLocks noGrp="1"/>
          </p:cNvSpPr>
          <p:nvPr>
            <p:ph type="title"/>
          </p:nvPr>
        </p:nvSpPr>
        <p:spPr/>
        <p:txBody>
          <a:bodyPr/>
          <a:lstStyle/>
          <a:p>
            <a:r>
              <a:rPr lang="en-US" dirty="0"/>
              <a:t>Closed Form Summations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D4A5D0-F441-4D53-9A59-F853258A8B47}"/>
                  </a:ext>
                </a:extLst>
              </p:cNvPr>
              <p:cNvSpPr>
                <a:spLocks noGrp="1"/>
              </p:cNvSpPr>
              <p:nvPr>
                <p:ph idx="1"/>
              </p:nvPr>
            </p:nvSpPr>
            <p:spPr>
              <a:xfrm>
                <a:off x="838200" y="1825625"/>
                <a:ext cx="10515600" cy="4938246"/>
              </a:xfrm>
            </p:spPr>
            <p:txBody>
              <a:bodyPr>
                <a:normAutofit/>
              </a:bodyPr>
              <a:lstStyle/>
              <a:p>
                <a:r>
                  <a:rPr lang="en-US" dirty="0"/>
                  <a:t>Basic Summation (assume c and m to be constants)</a:t>
                </a:r>
              </a:p>
              <a:p>
                <a:pPr lvl="1"/>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sub>
                      <m:sup>
                        <m:r>
                          <a:rPr lang="en-US" b="0" i="1" smtClean="0">
                            <a:latin typeface="Cambria Math" panose="02040503050406030204" pitchFamily="18" charset="0"/>
                          </a:rPr>
                          <m:t>𝑛</m:t>
                        </m:r>
                      </m:sup>
                      <m:e>
                        <m:r>
                          <a:rPr lang="en-US" b="0" i="1" smtClean="0">
                            <a:latin typeface="Cambria Math" panose="02040503050406030204" pitchFamily="18" charset="0"/>
                          </a:rPr>
                          <m:t>𝑐</m:t>
                        </m:r>
                      </m:e>
                    </m:nary>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66D4A5D0-F441-4D53-9A59-F853258A8B47}"/>
                  </a:ext>
                </a:extLst>
              </p:cNvPr>
              <p:cNvSpPr>
                <a:spLocks noGrp="1" noRot="1" noChangeAspect="1" noMove="1" noResize="1" noEditPoints="1" noAdjustHandles="1" noChangeArrowheads="1" noChangeShapeType="1" noTextEdit="1"/>
              </p:cNvSpPr>
              <p:nvPr>
                <p:ph idx="1"/>
              </p:nvPr>
            </p:nvSpPr>
            <p:spPr>
              <a:xfrm>
                <a:off x="838200" y="1825625"/>
                <a:ext cx="10515600" cy="4938246"/>
              </a:xfrm>
              <a:blipFill>
                <a:blip r:embed="rId2"/>
                <a:stretch>
                  <a:fillRect l="-1043" t="-3946"/>
                </a:stretch>
              </a:blipFill>
            </p:spPr>
            <p:txBody>
              <a:bodyPr/>
              <a:lstStyle/>
              <a:p>
                <a:r>
                  <a:rPr lang="en-US">
                    <a:noFill/>
                  </a:rPr>
                  <a:t> </a:t>
                </a:r>
              </a:p>
            </p:txBody>
          </p:sp>
        </mc:Fallback>
      </mc:AlternateContent>
    </p:spTree>
    <p:extLst>
      <p:ext uri="{BB962C8B-B14F-4D97-AF65-F5344CB8AC3E}">
        <p14:creationId xmlns:p14="http://schemas.microsoft.com/office/powerpoint/2010/main" val="21831379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1D1283-D6E2-9184-A1F2-7E03F967A5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6A4B1B-026D-F407-2C3C-43592BBC0ACA}"/>
              </a:ext>
            </a:extLst>
          </p:cNvPr>
          <p:cNvSpPr>
            <a:spLocks noGrp="1"/>
          </p:cNvSpPr>
          <p:nvPr>
            <p:ph type="title"/>
          </p:nvPr>
        </p:nvSpPr>
        <p:spPr/>
        <p:txBody>
          <a:bodyPr/>
          <a:lstStyle/>
          <a:p>
            <a:r>
              <a:rPr lang="en-US" dirty="0"/>
              <a:t>Closed Form Summations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F9D731-55D3-90AA-5574-AA4FDB94A0E9}"/>
                  </a:ext>
                </a:extLst>
              </p:cNvPr>
              <p:cNvSpPr>
                <a:spLocks noGrp="1"/>
              </p:cNvSpPr>
              <p:nvPr>
                <p:ph idx="1"/>
              </p:nvPr>
            </p:nvSpPr>
            <p:spPr>
              <a:xfrm>
                <a:off x="838200" y="1825625"/>
                <a:ext cx="10515600" cy="4938246"/>
              </a:xfrm>
            </p:spPr>
            <p:txBody>
              <a:bodyPr>
                <a:normAutofit/>
              </a:bodyPr>
              <a:lstStyle/>
              <a:p>
                <a:r>
                  <a:rPr lang="en-US" dirty="0"/>
                  <a:t>Basic Summation</a:t>
                </a:r>
              </a:p>
              <a:p>
                <a:pPr lvl="1"/>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sub>
                      <m:sup>
                        <m:r>
                          <a:rPr lang="en-US" b="0" i="1" smtClean="0">
                            <a:latin typeface="Cambria Math" panose="02040503050406030204" pitchFamily="18" charset="0"/>
                          </a:rPr>
                          <m:t>𝑛</m:t>
                        </m:r>
                      </m:sup>
                      <m:e>
                        <m:r>
                          <a:rPr lang="en-US" b="0" i="1" smtClean="0">
                            <a:latin typeface="Cambria Math" panose="02040503050406030204" pitchFamily="18" charset="0"/>
                          </a:rPr>
                          <m:t>𝑐</m:t>
                        </m:r>
                      </m:e>
                    </m:nary>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+1</m:t>
                        </m:r>
                      </m:e>
                    </m:d>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a:p>
                <a:r>
                  <a:rPr lang="en-US" dirty="0"/>
                  <a:t>Arithmetic Series</a:t>
                </a:r>
              </a:p>
              <a:p>
                <a:pPr lvl="1"/>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𝑘</m:t>
                        </m:r>
                        <m:r>
                          <a:rPr lang="en-US" b="0" i="1" smtClean="0">
                            <a:latin typeface="Cambria Math" panose="02040503050406030204" pitchFamily="18" charset="0"/>
                          </a:rPr>
                          <m:t>=</m:t>
                        </m:r>
                      </m:e>
                    </m:nary>
                  </m:oMath>
                </a14:m>
                <a:endParaRPr lang="en-US" dirty="0"/>
              </a:p>
            </p:txBody>
          </p:sp>
        </mc:Choice>
        <mc:Fallback xmlns="">
          <p:sp>
            <p:nvSpPr>
              <p:cNvPr id="3" name="Content Placeholder 2">
                <a:extLst>
                  <a:ext uri="{FF2B5EF4-FFF2-40B4-BE49-F238E27FC236}">
                    <a16:creationId xmlns:a16="http://schemas.microsoft.com/office/drawing/2014/main" id="{A2F9D731-55D3-90AA-5574-AA4FDB94A0E9}"/>
                  </a:ext>
                </a:extLst>
              </p:cNvPr>
              <p:cNvSpPr>
                <a:spLocks noGrp="1" noRot="1" noChangeAspect="1" noMove="1" noResize="1" noEditPoints="1" noAdjustHandles="1" noChangeArrowheads="1" noChangeShapeType="1" noTextEdit="1"/>
              </p:cNvSpPr>
              <p:nvPr>
                <p:ph idx="1"/>
              </p:nvPr>
            </p:nvSpPr>
            <p:spPr>
              <a:xfrm>
                <a:off x="838200" y="1825625"/>
                <a:ext cx="10515600" cy="4938246"/>
              </a:xfrm>
              <a:blipFill>
                <a:blip r:embed="rId2"/>
                <a:stretch>
                  <a:fillRect l="-1043" t="-3946"/>
                </a:stretch>
              </a:blipFill>
            </p:spPr>
            <p:txBody>
              <a:bodyPr/>
              <a:lstStyle/>
              <a:p>
                <a:r>
                  <a:rPr lang="en-US">
                    <a:noFill/>
                  </a:rPr>
                  <a:t> </a:t>
                </a:r>
              </a:p>
            </p:txBody>
          </p:sp>
        </mc:Fallback>
      </mc:AlternateContent>
    </p:spTree>
    <p:extLst>
      <p:ext uri="{BB962C8B-B14F-4D97-AF65-F5344CB8AC3E}">
        <p14:creationId xmlns:p14="http://schemas.microsoft.com/office/powerpoint/2010/main" val="54510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4C73F-3671-EF66-D2B6-A414D82593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570DA7-D031-CB43-F93C-A3344A365DAE}"/>
              </a:ext>
            </a:extLst>
          </p:cNvPr>
          <p:cNvSpPr>
            <a:spLocks noGrp="1"/>
          </p:cNvSpPr>
          <p:nvPr>
            <p:ph type="title"/>
          </p:nvPr>
        </p:nvSpPr>
        <p:spPr/>
        <p:txBody>
          <a:bodyPr/>
          <a:lstStyle/>
          <a:p>
            <a:r>
              <a:rPr lang="en-US" dirty="0"/>
              <a:t>Closed Form Summations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3E4041-A2B4-9FE3-4B86-FC3497339176}"/>
                  </a:ext>
                </a:extLst>
              </p:cNvPr>
              <p:cNvSpPr>
                <a:spLocks noGrp="1"/>
              </p:cNvSpPr>
              <p:nvPr>
                <p:ph idx="1"/>
              </p:nvPr>
            </p:nvSpPr>
            <p:spPr>
              <a:xfrm>
                <a:off x="838200" y="1825625"/>
                <a:ext cx="10515600" cy="4938246"/>
              </a:xfrm>
            </p:spPr>
            <p:txBody>
              <a:bodyPr>
                <a:normAutofit fontScale="85000" lnSpcReduction="20000"/>
              </a:bodyPr>
              <a:lstStyle/>
              <a:p>
                <a:r>
                  <a:rPr lang="en-US" dirty="0"/>
                  <a:t>Basic Summation</a:t>
                </a:r>
              </a:p>
              <a:p>
                <a:pPr lvl="1"/>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sub>
                      <m:sup>
                        <m:r>
                          <a:rPr lang="en-US" b="0" i="1" smtClean="0">
                            <a:latin typeface="Cambria Math" panose="02040503050406030204" pitchFamily="18" charset="0"/>
                          </a:rPr>
                          <m:t>𝑛</m:t>
                        </m:r>
                      </m:sup>
                      <m:e>
                        <m:r>
                          <a:rPr lang="en-US" b="0" i="1" smtClean="0">
                            <a:latin typeface="Cambria Math" panose="02040503050406030204" pitchFamily="18" charset="0"/>
                          </a:rPr>
                          <m:t>𝑐</m:t>
                        </m:r>
                      </m:e>
                    </m:nary>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+1</m:t>
                        </m:r>
                      </m:e>
                    </m:d>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a:p>
                <a:r>
                  <a:rPr lang="en-US" dirty="0"/>
                  <a:t>Arithmetic Series</a:t>
                </a:r>
              </a:p>
              <a:p>
                <a:pPr lvl="1"/>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𝑘</m:t>
                        </m:r>
                        <m:r>
                          <a:rPr lang="en-US" b="0" i="1" smtClean="0">
                            <a:latin typeface="Cambria Math" panose="02040503050406030204" pitchFamily="18" charset="0"/>
                          </a:rPr>
                          <m:t>=1+2+3+…+</m:t>
                        </m:r>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e>
                    </m:nary>
                  </m:oMath>
                </a14:m>
                <a:endParaRPr lang="en-US" dirty="0"/>
              </a:p>
              <a:p>
                <a:r>
                  <a:rPr lang="en-US" dirty="0"/>
                  <a:t>Sum of Squares</a:t>
                </a:r>
              </a:p>
              <a:p>
                <a:pPr lvl="1"/>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6</m:t>
                            </m:r>
                          </m:den>
                        </m:f>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m:t>
                        </m:r>
                      </m:e>
                    </m:nary>
                  </m:oMath>
                </a14:m>
                <a:endParaRPr lang="en-US" dirty="0"/>
              </a:p>
              <a:p>
                <a:r>
                  <a:rPr lang="en-US" dirty="0"/>
                  <a:t>Sum of Cubes</a:t>
                </a:r>
              </a:p>
              <a:p>
                <a:pPr lvl="1"/>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3</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3</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3</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e>
                              <m:sup>
                                <m:r>
                                  <a:rPr lang="en-US" b="0" i="1" smtClean="0">
                                    <a:latin typeface="Cambria Math" panose="02040503050406030204" pitchFamily="18" charset="0"/>
                                  </a:rPr>
                                  <m:t>2</m:t>
                                </m:r>
                              </m:sup>
                            </m:sSup>
                          </m:num>
                          <m:den>
                            <m:r>
                              <a:rPr lang="en-US" b="0" i="1" smtClean="0">
                                <a:latin typeface="Cambria Math" panose="02040503050406030204" pitchFamily="18" charset="0"/>
                              </a:rPr>
                              <m:t>4</m:t>
                            </m:r>
                          </m:den>
                        </m:f>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4</m:t>
                            </m:r>
                          </m:sup>
                        </m:sSup>
                        <m:r>
                          <a:rPr lang="en-US" b="0" i="1" smtClean="0">
                            <a:latin typeface="Cambria Math" panose="02040503050406030204" pitchFamily="18" charset="0"/>
                          </a:rPr>
                          <m:t>)</m:t>
                        </m:r>
                      </m:e>
                    </m:nary>
                  </m:oMath>
                </a14:m>
                <a:endParaRPr lang="en-US" dirty="0"/>
              </a:p>
              <a:p>
                <a:r>
                  <a:rPr lang="en-US" dirty="0"/>
                  <a:t>Geometric Series</a:t>
                </a:r>
              </a:p>
              <a:p>
                <a:pPr lvl="1"/>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𝑘</m:t>
                            </m:r>
                          </m:sup>
                        </m:sSup>
                        <m:r>
                          <a:rPr lang="en-US" b="0" i="1" smtClean="0">
                            <a:latin typeface="Cambria Math" panose="02040503050406030204" pitchFamily="18" charset="0"/>
                          </a:rPr>
                          <m:t>=1+</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𝑛</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𝑛</m:t>
                                </m:r>
                                <m:r>
                                  <a:rPr lang="en-US" b="0" i="1" smtClean="0">
                                    <a:latin typeface="Cambria Math" panose="02040503050406030204" pitchFamily="18" charset="0"/>
                                  </a:rPr>
                                  <m:t>+1</m:t>
                                </m:r>
                              </m:sup>
                            </m:sSup>
                            <m:r>
                              <a:rPr lang="en-US" b="0" i="1" smtClean="0">
                                <a:latin typeface="Cambria Math" panose="02040503050406030204" pitchFamily="18" charset="0"/>
                              </a:rPr>
                              <m:t>−1</m:t>
                            </m:r>
                          </m:num>
                          <m:den>
                            <m:r>
                              <a:rPr lang="en-US" b="0" i="1" smtClean="0">
                                <a:latin typeface="Cambria Math" panose="02040503050406030204" pitchFamily="18" charset="0"/>
                              </a:rPr>
                              <m:t>𝑥</m:t>
                            </m:r>
                            <m:r>
                              <a:rPr lang="en-US" b="0" i="1" smtClean="0">
                                <a:latin typeface="Cambria Math" panose="02040503050406030204" pitchFamily="18" charset="0"/>
                              </a:rPr>
                              <m:t>−1</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0" smtClean="0">
                                <a:latin typeface="Cambria Math" panose="02040503050406030204" pitchFamily="18" charset="0"/>
                              </a:rPr>
                              <m:t>1−</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1" smtClean="0">
                                    <a:latin typeface="Cambria Math" panose="02040503050406030204" pitchFamily="18" charset="0"/>
                                  </a:rPr>
                                  <m:t>𝑛</m:t>
                                </m:r>
                                <m:r>
                                  <a:rPr lang="en-US" b="0" i="1" smtClean="0">
                                    <a:latin typeface="Cambria Math" panose="02040503050406030204" pitchFamily="18" charset="0"/>
                                  </a:rPr>
                                  <m:t>+1</m:t>
                                </m:r>
                              </m:sup>
                            </m:sSup>
                          </m:num>
                          <m:den>
                            <m:r>
                              <a:rPr lang="en-US" b="0" i="1" smtClean="0">
                                <a:latin typeface="Cambria Math" panose="02040503050406030204" pitchFamily="18" charset="0"/>
                              </a:rPr>
                              <m:t>1−</m:t>
                            </m:r>
                            <m:r>
                              <a:rPr lang="en-US" b="0" i="1" smtClean="0">
                                <a:latin typeface="Cambria Math" panose="02040503050406030204" pitchFamily="18" charset="0"/>
                              </a:rPr>
                              <m:t>𝑥</m:t>
                            </m:r>
                          </m:den>
                        </m:f>
                      </m:e>
                    </m:nary>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𝑛</m:t>
                            </m:r>
                          </m:sup>
                        </m:sSup>
                      </m:e>
                    </m:d>
                  </m:oMath>
                </a14:m>
                <a:endParaRPr lang="en-US" dirty="0"/>
              </a:p>
              <a:p>
                <a:pPr lvl="1"/>
                <a:r>
                  <a:rPr lang="en-US" dirty="0"/>
                  <a:t>If the summation is infinite and </a:t>
                </a:r>
                <a14:m>
                  <m:oMath xmlns:m="http://schemas.openxmlformats.org/officeDocument/2006/math">
                    <m:r>
                      <a:rPr lang="en-US" b="0" i="1" smtClean="0">
                        <a:latin typeface="Cambria Math" panose="02040503050406030204" pitchFamily="18" charset="0"/>
                      </a:rPr>
                      <m:t>0&lt;</m:t>
                    </m:r>
                    <m:r>
                      <a:rPr lang="en-US" b="0" i="1" smtClean="0">
                        <a:latin typeface="Cambria Math" panose="02040503050406030204" pitchFamily="18" charset="0"/>
                      </a:rPr>
                      <m:t>𝑥</m:t>
                    </m:r>
                    <m:r>
                      <a:rPr lang="en-US" b="0" i="1" smtClean="0">
                        <a:latin typeface="Cambria Math" panose="02040503050406030204" pitchFamily="18" charset="0"/>
                      </a:rPr>
                      <m:t>&lt;1</m:t>
                    </m:r>
                  </m:oMath>
                </a14:m>
                <a:endParaRPr lang="en-US" dirty="0"/>
              </a:p>
              <a:p>
                <a:pPr lvl="2"/>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i="1" smtClean="0">
                            <a:latin typeface="Cambria Math" panose="02040503050406030204" pitchFamily="18" charset="0"/>
                            <a:ea typeface="Cambria Math" panose="02040503050406030204" pitchFamily="18" charset="0"/>
                          </a:rPr>
                          <m:t>∞</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𝑘</m:t>
                            </m:r>
                          </m:sup>
                        </m:sSup>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r>
                          <a:rPr lang="en-US" b="0" i="1" smtClean="0">
                            <a:latin typeface="Cambria Math" panose="02040503050406030204" pitchFamily="18" charset="0"/>
                          </a:rPr>
                          <m:t>𝑥</m:t>
                        </m:r>
                      </m:den>
                    </m:f>
                  </m:oMath>
                </a14:m>
                <a:endParaRPr lang="en-US" dirty="0"/>
              </a:p>
            </p:txBody>
          </p:sp>
        </mc:Choice>
        <mc:Fallback xmlns="">
          <p:sp>
            <p:nvSpPr>
              <p:cNvPr id="3" name="Content Placeholder 2">
                <a:extLst>
                  <a:ext uri="{FF2B5EF4-FFF2-40B4-BE49-F238E27FC236}">
                    <a16:creationId xmlns:a16="http://schemas.microsoft.com/office/drawing/2014/main" id="{323E4041-A2B4-9FE3-4B86-FC3497339176}"/>
                  </a:ext>
                </a:extLst>
              </p:cNvPr>
              <p:cNvSpPr>
                <a:spLocks noGrp="1" noRot="1" noChangeAspect="1" noMove="1" noResize="1" noEditPoints="1" noAdjustHandles="1" noChangeArrowheads="1" noChangeShapeType="1" noTextEdit="1"/>
              </p:cNvSpPr>
              <p:nvPr>
                <p:ph idx="1"/>
              </p:nvPr>
            </p:nvSpPr>
            <p:spPr>
              <a:xfrm>
                <a:off x="838200" y="1825625"/>
                <a:ext cx="10515600" cy="4938246"/>
              </a:xfrm>
              <a:blipFill>
                <a:blip r:embed="rId2"/>
                <a:stretch>
                  <a:fillRect l="-812" t="-4192" b="-9001"/>
                </a:stretch>
              </a:blipFill>
            </p:spPr>
            <p:txBody>
              <a:bodyPr/>
              <a:lstStyle/>
              <a:p>
                <a:r>
                  <a:rPr lang="en-US">
                    <a:noFill/>
                  </a:rPr>
                  <a:t> </a:t>
                </a:r>
              </a:p>
            </p:txBody>
          </p:sp>
        </mc:Fallback>
      </mc:AlternateContent>
    </p:spTree>
    <p:extLst>
      <p:ext uri="{BB962C8B-B14F-4D97-AF65-F5344CB8AC3E}">
        <p14:creationId xmlns:p14="http://schemas.microsoft.com/office/powerpoint/2010/main" val="2606203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247ED-E664-1486-6B61-EED02F5EAB73}"/>
              </a:ext>
            </a:extLst>
          </p:cNvPr>
          <p:cNvSpPr>
            <a:spLocks noGrp="1"/>
          </p:cNvSpPr>
          <p:nvPr>
            <p:ph type="title"/>
          </p:nvPr>
        </p:nvSpPr>
        <p:spPr/>
        <p:txBody>
          <a:bodyPr/>
          <a:lstStyle/>
          <a:p>
            <a:r>
              <a:rPr lang="en-US" dirty="0"/>
              <a:t>Useful Summations Manipulations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6C27DF-3FEE-6628-F56F-0EC499001531}"/>
                  </a:ext>
                </a:extLst>
              </p:cNvPr>
              <p:cNvSpPr>
                <a:spLocks noGrp="1"/>
              </p:cNvSpPr>
              <p:nvPr>
                <p:ph idx="1"/>
              </p:nvPr>
            </p:nvSpPr>
            <p:spPr>
              <a:xfrm>
                <a:off x="838200" y="1825624"/>
                <a:ext cx="10515600" cy="5032375"/>
              </a:xfrm>
            </p:spPr>
            <p:txBody>
              <a:bodyPr>
                <a:normAutofit/>
              </a:bodyPr>
              <a:lstStyle/>
              <a:p>
                <a:r>
                  <a:rPr lang="en-US" dirty="0"/>
                  <a:t>Our goal is to simplify our summations to find the closed form.</a:t>
                </a:r>
              </a:p>
              <a:p>
                <a:r>
                  <a:rPr lang="en-US" dirty="0"/>
                  <a:t>The following formulas are useful in manipulating summations that can generally lead to a simple summation and its closed form. (</a:t>
                </a:r>
                <a14:m>
                  <m:oMath xmlns:m="http://schemas.openxmlformats.org/officeDocument/2006/math">
                    <m:r>
                      <a:rPr lang="en-US" b="0" i="1" smtClean="0">
                        <a:latin typeface="Cambria Math" panose="02040503050406030204" pitchFamily="18" charset="0"/>
                      </a:rPr>
                      <m:t>𝑘</m:t>
                    </m:r>
                  </m:oMath>
                </a14:m>
                <a:r>
                  <a:rPr lang="en-US" dirty="0"/>
                  <a:t> is the main iteration variable, </a:t>
                </a:r>
                <a14:m>
                  <m:oMath xmlns:m="http://schemas.openxmlformats.org/officeDocument/2006/math">
                    <m:r>
                      <a:rPr lang="en-US" b="0" i="1" smtClean="0">
                        <a:latin typeface="Cambria Math" panose="02040503050406030204" pitchFamily="18" charset="0"/>
                      </a:rPr>
                      <m:t>𝑐</m:t>
                    </m:r>
                  </m:oMath>
                </a14:m>
                <a:r>
                  <a:rPr lang="en-US" dirty="0"/>
                  <a:t> and </a:t>
                </a:r>
                <a14:m>
                  <m:oMath xmlns:m="http://schemas.openxmlformats.org/officeDocument/2006/math">
                    <m:r>
                      <a:rPr lang="en-US" b="0" i="1" smtClean="0">
                        <a:latin typeface="Cambria Math" panose="02040503050406030204" pitchFamily="18" charset="0"/>
                      </a:rPr>
                      <m:t>𝑖</m:t>
                    </m:r>
                  </m:oMath>
                </a14:m>
                <a:r>
                  <a:rPr lang="en-US" dirty="0"/>
                  <a:t> constants below)</a:t>
                </a:r>
              </a:p>
              <a:p>
                <a14:m>
                  <m:oMath xmlns:m="http://schemas.openxmlformats.org/officeDocument/2006/math">
                    <m:nary>
                      <m:naryPr>
                        <m:chr m:val="∑"/>
                        <m:subHide m:val="on"/>
                        <m:supHide m:val="on"/>
                        <m:ctrlPr>
                          <a:rPr lang="en-US" i="1" smtClean="0">
                            <a:latin typeface="Cambria Math" panose="02040503050406030204" pitchFamily="18" charset="0"/>
                          </a:rPr>
                        </m:ctrlPr>
                      </m:naryPr>
                      <m:sub/>
                      <m:sup/>
                      <m:e>
                        <m:r>
                          <a:rPr lang="en-US" b="0" i="1" smtClean="0">
                            <a:latin typeface="Cambria Math" panose="02040503050406030204" pitchFamily="18" charset="0"/>
                          </a:rPr>
                          <m:t>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e>
                    </m:nary>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oMath>
                </a14:m>
                <a:endParaRPr lang="en-US" dirty="0"/>
              </a:p>
              <a:p>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𝑘</m:t>
                        </m:r>
                      </m:sub>
                    </m:sSub>
                  </m:oMath>
                </a14:m>
                <a:endParaRPr lang="en-US" dirty="0"/>
              </a:p>
              <a:p>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p>
                    </m:sSup>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𝑘</m:t>
                        </m:r>
                      </m:sup>
                    </m:sSup>
                  </m:oMath>
                </a14:m>
                <a:endParaRPr lang="en-US" b="0" dirty="0"/>
              </a:p>
              <a:p>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𝑖</m:t>
                            </m:r>
                          </m:sub>
                        </m:sSub>
                        <m:r>
                          <a:rPr lang="en-US" b="0" i="1" smtClean="0">
                            <a:latin typeface="Cambria Math" panose="02040503050406030204" pitchFamily="18" charset="0"/>
                          </a:rPr>
                          <m:t>=</m:t>
                        </m:r>
                      </m:e>
                    </m:nary>
                    <m:nary>
                      <m:naryPr>
                        <m:chr m:val="∑"/>
                        <m:ctrlPr>
                          <a:rPr lang="en-US" i="1" smtClean="0">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𝑖</m:t>
                        </m:r>
                      </m:sub>
                      <m:sup>
                        <m:r>
                          <a:rPr lang="en-US" i="1">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𝑖</m:t>
                        </m:r>
                      </m:sup>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e>
                    </m:nary>
                  </m:oMath>
                </a14:m>
                <a:endParaRPr lang="en-US" dirty="0"/>
              </a:p>
              <a:p>
                <a14:m>
                  <m:oMath xmlns:m="http://schemas.openxmlformats.org/officeDocument/2006/math">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sup>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e>
                    </m:nary>
                  </m:oMath>
                </a14:m>
                <a:r>
                  <a:rPr lang="en-US" dirty="0"/>
                  <a:t> or </a:t>
                </a:r>
                <a14:m>
                  <m:oMath xmlns:m="http://schemas.openxmlformats.org/officeDocument/2006/math">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𝑛</m:t>
                            </m:r>
                          </m:sub>
                        </m:sSub>
                      </m:e>
                    </m:nary>
                  </m:oMath>
                </a14:m>
                <a:endParaRPr lang="en-US" dirty="0"/>
              </a:p>
            </p:txBody>
          </p:sp>
        </mc:Choice>
        <mc:Fallback xmlns="">
          <p:sp>
            <p:nvSpPr>
              <p:cNvPr id="3" name="Content Placeholder 2">
                <a:extLst>
                  <a:ext uri="{FF2B5EF4-FFF2-40B4-BE49-F238E27FC236}">
                    <a16:creationId xmlns:a16="http://schemas.microsoft.com/office/drawing/2014/main" id="{0D6C27DF-3FEE-6628-F56F-0EC499001531}"/>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t="-2058"/>
                </a:stretch>
              </a:blipFill>
            </p:spPr>
            <p:txBody>
              <a:bodyPr/>
              <a:lstStyle/>
              <a:p>
                <a:r>
                  <a:rPr lang="en-US">
                    <a:noFill/>
                  </a:rPr>
                  <a:t> </a:t>
                </a:r>
              </a:p>
            </p:txBody>
          </p:sp>
        </mc:Fallback>
      </mc:AlternateContent>
    </p:spTree>
    <p:extLst>
      <p:ext uri="{BB962C8B-B14F-4D97-AF65-F5344CB8AC3E}">
        <p14:creationId xmlns:p14="http://schemas.microsoft.com/office/powerpoint/2010/main" val="1684571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A44D5-4FC9-47E0-AF92-81D1FBF7328D}"/>
              </a:ext>
            </a:extLst>
          </p:cNvPr>
          <p:cNvSpPr>
            <a:spLocks noGrp="1"/>
          </p:cNvSpPr>
          <p:nvPr>
            <p:ph type="title"/>
          </p:nvPr>
        </p:nvSpPr>
        <p:spPr/>
        <p:txBody>
          <a:bodyPr/>
          <a:lstStyle/>
          <a:p>
            <a:r>
              <a:rPr lang="en-US" dirty="0"/>
              <a:t>Properties of Logs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DABA96-31DD-46C5-A7F1-3B9134301E48}"/>
                  </a:ext>
                </a:extLst>
              </p:cNvPr>
              <p:cNvSpPr>
                <a:spLocks noGrp="1"/>
              </p:cNvSpPr>
              <p:nvPr>
                <p:ph idx="1"/>
              </p:nvPr>
            </p:nvSpPr>
            <p:spPr/>
            <p:txBody>
              <a:bodyPr>
                <a:normAutofit/>
              </a:bodyPr>
              <a:lstStyle/>
              <a:p>
                <a14:m>
                  <m:oMath xmlns:m="http://schemas.openxmlformats.org/officeDocument/2006/math">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𝑏</m:t>
                            </m:r>
                          </m:sub>
                        </m:sSub>
                      </m:fName>
                      <m:e>
                        <m:r>
                          <a:rPr lang="en-US" b="0" i="1" smtClean="0">
                            <a:latin typeface="Cambria Math" panose="02040503050406030204" pitchFamily="18" charset="0"/>
                          </a:rPr>
                          <m:t>𝑎</m:t>
                        </m:r>
                      </m:e>
                    </m:func>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𝑐</m:t>
                        </m:r>
                      </m:sup>
                    </m:sSup>
                    <m:r>
                      <a:rPr lang="en-US" b="0" i="1" smtClean="0">
                        <a:latin typeface="Cambria Math" panose="02040503050406030204" pitchFamily="18" charset="0"/>
                      </a:rPr>
                      <m:t>=</m:t>
                    </m:r>
                    <m:r>
                      <a:rPr lang="en-US" b="0" i="1" smtClean="0">
                        <a:latin typeface="Cambria Math" panose="02040503050406030204" pitchFamily="18" charset="0"/>
                      </a:rPr>
                      <m:t>𝑎</m:t>
                    </m:r>
                  </m:oMath>
                </a14:m>
                <a:endParaRPr lang="en-US" b="0" i="1" dirty="0">
                  <a:latin typeface="Cambria Math" panose="02040503050406030204" pitchFamily="18" charset="0"/>
                </a:endParaRPr>
              </a:p>
              <a:p>
                <a14:m>
                  <m:oMath xmlns:m="http://schemas.openxmlformats.org/officeDocument/2006/math">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𝑏</m:t>
                            </m:r>
                          </m:sub>
                        </m:sSub>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𝑛</m:t>
                            </m:r>
                          </m:sup>
                        </m:sSup>
                      </m:e>
                    </m:func>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𝑏</m:t>
                            </m:r>
                          </m:sub>
                        </m:sSub>
                      </m:fName>
                      <m:e>
                        <m:r>
                          <a:rPr lang="en-US" b="0" i="1" smtClean="0">
                            <a:latin typeface="Cambria Math" panose="02040503050406030204" pitchFamily="18" charset="0"/>
                          </a:rPr>
                          <m:t>𝑎</m:t>
                        </m:r>
                      </m:e>
                    </m:func>
                  </m:oMath>
                </a14:m>
                <a:endParaRPr lang="en-US" b="0" i="1" dirty="0">
                  <a:latin typeface="Cambria Math" panose="02040503050406030204" pitchFamily="18" charset="0"/>
                </a:endParaRPr>
              </a:p>
              <a:p>
                <a14:m>
                  <m:oMath xmlns:m="http://schemas.openxmlformats.org/officeDocument/2006/math">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𝑎</m:t>
                            </m:r>
                          </m:sub>
                        </m:sSub>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𝑐</m:t>
                            </m:r>
                          </m:sup>
                        </m:sSup>
                      </m:e>
                    </m:func>
                    <m:r>
                      <a:rPr lang="en-US" b="0" i="1" smtClean="0">
                        <a:latin typeface="Cambria Math" panose="02040503050406030204" pitchFamily="18" charset="0"/>
                      </a:rPr>
                      <m:t>=</m:t>
                    </m:r>
                    <m:r>
                      <a:rPr lang="en-US" b="0" i="1" smtClean="0">
                        <a:latin typeface="Cambria Math" panose="02040503050406030204" pitchFamily="18" charset="0"/>
                      </a:rPr>
                      <m:t>𝑐</m:t>
                    </m:r>
                  </m:oMath>
                </a14:m>
                <a:endParaRPr lang="en-US" b="0" i="1" dirty="0">
                  <a:latin typeface="Cambria Math" panose="02040503050406030204" pitchFamily="18" charset="0"/>
                </a:endParaRPr>
              </a:p>
              <a:p>
                <a14:m>
                  <m:oMath xmlns:m="http://schemas.openxmlformats.org/officeDocument/2006/math">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𝑐</m:t>
                            </m:r>
                          </m:sub>
                        </m:sSub>
                      </m:fName>
                      <m:e>
                        <m:r>
                          <a:rPr lang="en-US" b="0" i="1" smtClean="0">
                            <a:latin typeface="Cambria Math" panose="02040503050406030204" pitchFamily="18" charset="0"/>
                          </a:rPr>
                          <m:t>𝑎𝑏</m:t>
                        </m:r>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𝑐</m:t>
                            </m:r>
                          </m:sub>
                        </m:sSub>
                      </m:fName>
                      <m:e>
                        <m:r>
                          <a:rPr lang="en-US" b="0" i="1" smtClean="0">
                            <a:latin typeface="Cambria Math" panose="02040503050406030204" pitchFamily="18" charset="0"/>
                          </a:rPr>
                          <m:t>𝑎</m:t>
                        </m:r>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𝑐</m:t>
                            </m:r>
                          </m:sub>
                        </m:sSub>
                      </m:fName>
                      <m:e>
                        <m:r>
                          <a:rPr lang="en-US" b="0" i="1" smtClean="0">
                            <a:latin typeface="Cambria Math" panose="02040503050406030204" pitchFamily="18" charset="0"/>
                          </a:rPr>
                          <m:t>𝑏</m:t>
                        </m:r>
                      </m:e>
                    </m:func>
                  </m:oMath>
                </a14:m>
                <a:endParaRPr lang="en-US" dirty="0"/>
              </a:p>
              <a:p>
                <a14:m>
                  <m:oMath xmlns:m="http://schemas.openxmlformats.org/officeDocument/2006/math">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𝑐</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𝑏</m:t>
                            </m:r>
                          </m:den>
                        </m:f>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𝑐</m:t>
                            </m:r>
                          </m:sub>
                        </m:sSub>
                      </m:fName>
                      <m:e>
                        <m:r>
                          <a:rPr lang="en-US" b="0" i="1" smtClean="0">
                            <a:latin typeface="Cambria Math" panose="02040503050406030204" pitchFamily="18" charset="0"/>
                          </a:rPr>
                          <m:t>𝑎</m:t>
                        </m:r>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𝑐</m:t>
                            </m:r>
                          </m:sub>
                        </m:sSub>
                      </m:fName>
                      <m:e>
                        <m:r>
                          <a:rPr lang="en-US" b="0" i="1" smtClean="0">
                            <a:latin typeface="Cambria Math" panose="02040503050406030204" pitchFamily="18" charset="0"/>
                          </a:rPr>
                          <m:t>𝑏</m:t>
                        </m:r>
                      </m:e>
                    </m:func>
                  </m:oMath>
                </a14:m>
                <a:endParaRPr lang="en-US" b="0" dirty="0"/>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𝑐</m:t>
                                </m:r>
                              </m:sub>
                            </m:sSub>
                          </m:fName>
                          <m:e>
                            <m:r>
                              <a:rPr lang="en-US" b="0" i="1" smtClean="0">
                                <a:latin typeface="Cambria Math" panose="02040503050406030204" pitchFamily="18" charset="0"/>
                              </a:rPr>
                              <m:t>𝑏</m:t>
                            </m:r>
                          </m:e>
                        </m:func>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𝑐</m:t>
                                </m:r>
                              </m:sub>
                            </m:sSub>
                          </m:fName>
                          <m:e>
                            <m:r>
                              <a:rPr lang="en-US" b="0" i="1" smtClean="0">
                                <a:latin typeface="Cambria Math" panose="02040503050406030204" pitchFamily="18" charset="0"/>
                              </a:rPr>
                              <m:t>𝑎</m:t>
                            </m:r>
                          </m:e>
                        </m:func>
                      </m:sup>
                    </m:sSup>
                  </m:oMath>
                </a14:m>
                <a:endParaRPr lang="en-US" dirty="0"/>
              </a:p>
              <a:p>
                <a:r>
                  <a:rPr lang="en-US" dirty="0"/>
                  <a:t>Change of Base</a:t>
                </a:r>
              </a:p>
              <a:p>
                <a:pPr lvl="1"/>
                <a14:m>
                  <m:oMath xmlns:m="http://schemas.openxmlformats.org/officeDocument/2006/math">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𝑏</m:t>
                            </m:r>
                          </m:sub>
                        </m:sSub>
                      </m:fName>
                      <m:e>
                        <m:r>
                          <a:rPr lang="en-US" b="0" i="1" smtClean="0">
                            <a:latin typeface="Cambria Math" panose="02040503050406030204" pitchFamily="18" charset="0"/>
                          </a:rPr>
                          <m:t>𝑛</m:t>
                        </m:r>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𝑐</m:t>
                                </m:r>
                              </m:sub>
                            </m:sSub>
                          </m:fName>
                          <m:e>
                            <m:r>
                              <a:rPr lang="en-US" b="0" i="1" smtClean="0">
                                <a:latin typeface="Cambria Math" panose="02040503050406030204" pitchFamily="18" charset="0"/>
                              </a:rPr>
                              <m:t>𝑛</m:t>
                            </m:r>
                          </m:e>
                        </m:func>
                      </m:num>
                      <m:den>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𝑐</m:t>
                                </m:r>
                              </m:sub>
                            </m:sSub>
                          </m:fName>
                          <m:e>
                            <m:r>
                              <a:rPr lang="en-US" b="0" i="1" smtClean="0">
                                <a:latin typeface="Cambria Math" panose="02040503050406030204" pitchFamily="18" charset="0"/>
                              </a:rPr>
                              <m:t>𝑏</m:t>
                            </m:r>
                          </m:e>
                        </m:func>
                      </m:den>
                    </m:f>
                  </m:oMath>
                </a14:m>
                <a:endParaRPr lang="en-US" dirty="0"/>
              </a:p>
            </p:txBody>
          </p:sp>
        </mc:Choice>
        <mc:Fallback xmlns="">
          <p:sp>
            <p:nvSpPr>
              <p:cNvPr id="3" name="Content Placeholder 2">
                <a:extLst>
                  <a:ext uri="{FF2B5EF4-FFF2-40B4-BE49-F238E27FC236}">
                    <a16:creationId xmlns:a16="http://schemas.microsoft.com/office/drawing/2014/main" id="{BADABA96-31DD-46C5-A7F1-3B9134301E48}"/>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4727206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A44D5-4FC9-47E0-AF92-81D1FBF7328D}"/>
              </a:ext>
            </a:extLst>
          </p:cNvPr>
          <p:cNvSpPr>
            <a:spLocks noGrp="1"/>
          </p:cNvSpPr>
          <p:nvPr>
            <p:ph type="title"/>
          </p:nvPr>
        </p:nvSpPr>
        <p:spPr/>
        <p:txBody>
          <a:bodyPr/>
          <a:lstStyle/>
          <a:p>
            <a:r>
              <a:rPr lang="en-US" dirty="0"/>
              <a:t>Best-Case, Worst-Case, Average-Case Runtimes</a:t>
            </a:r>
          </a:p>
        </p:txBody>
      </p:sp>
      <p:sp>
        <p:nvSpPr>
          <p:cNvPr id="3" name="Content Placeholder 2">
            <a:extLst>
              <a:ext uri="{FF2B5EF4-FFF2-40B4-BE49-F238E27FC236}">
                <a16:creationId xmlns:a16="http://schemas.microsoft.com/office/drawing/2014/main" id="{BADABA96-31DD-46C5-A7F1-3B9134301E48}"/>
              </a:ext>
            </a:extLst>
          </p:cNvPr>
          <p:cNvSpPr>
            <a:spLocks noGrp="1"/>
          </p:cNvSpPr>
          <p:nvPr>
            <p:ph idx="1"/>
          </p:nvPr>
        </p:nvSpPr>
        <p:spPr/>
        <p:txBody>
          <a:bodyPr>
            <a:normAutofit fontScale="92500" lnSpcReduction="10000"/>
          </a:bodyPr>
          <a:lstStyle/>
          <a:p>
            <a:r>
              <a:rPr lang="en-US" dirty="0"/>
              <a:t>Best-Case</a:t>
            </a:r>
          </a:p>
          <a:p>
            <a:pPr lvl="1"/>
            <a:r>
              <a:rPr lang="en-US" dirty="0"/>
              <a:t>Ask what conditions allow the function/algorithm to terminate in the best possible time.</a:t>
            </a:r>
          </a:p>
          <a:p>
            <a:pPr lvl="2"/>
            <a:r>
              <a:rPr lang="en-US" dirty="0"/>
              <a:t>Example: for searching, this happens when the searched element is found in the first index.</a:t>
            </a:r>
          </a:p>
          <a:p>
            <a:r>
              <a:rPr lang="en-US" dirty="0"/>
              <a:t>Worst-Case</a:t>
            </a:r>
          </a:p>
          <a:p>
            <a:pPr lvl="1"/>
            <a:r>
              <a:rPr lang="en-US" dirty="0"/>
              <a:t>The absolute worst possible scenario for a function to go through in solving a problem.</a:t>
            </a:r>
          </a:p>
          <a:p>
            <a:pPr lvl="1"/>
            <a:r>
              <a:rPr lang="en-US" dirty="0"/>
              <a:t>This (gives an upper bound and) is useful and common for theoretical computer scientist to study.</a:t>
            </a:r>
          </a:p>
          <a:p>
            <a:r>
              <a:rPr lang="en-US" dirty="0"/>
              <a:t>Average-Case</a:t>
            </a:r>
          </a:p>
          <a:p>
            <a:pPr lvl="1"/>
            <a:r>
              <a:rPr lang="en-US" dirty="0"/>
              <a:t>This is useful and common to observe from a practical perspective.</a:t>
            </a:r>
          </a:p>
          <a:p>
            <a:pPr lvl="1"/>
            <a:r>
              <a:rPr lang="en-US" dirty="0"/>
              <a:t>This is when input is randomly drawn from a given distribution.</a:t>
            </a:r>
          </a:p>
        </p:txBody>
      </p:sp>
    </p:spTree>
    <p:extLst>
      <p:ext uri="{BB962C8B-B14F-4D97-AF65-F5344CB8AC3E}">
        <p14:creationId xmlns:p14="http://schemas.microsoft.com/office/powerpoint/2010/main" val="1280258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B238FB7-429E-E8A6-C54E-011336D0B85A}"/>
                  </a:ext>
                </a:extLst>
              </p:cNvPr>
              <p:cNvSpPr>
                <a:spLocks noGrp="1"/>
              </p:cNvSpPr>
              <p:nvPr>
                <p:ph type="title"/>
              </p:nvPr>
            </p:nvSpPr>
            <p:spPr/>
            <p:txBody>
              <a:bodyPr/>
              <a:lstStyle/>
              <a:p>
                <a:r>
                  <a:rPr lang="en-US" dirty="0"/>
                  <a:t>In general, consider running time as a function of input size, </a:t>
                </a:r>
                <a14:m>
                  <m:oMath xmlns:m="http://schemas.openxmlformats.org/officeDocument/2006/math">
                    <m:r>
                      <a:rPr lang="en-US" i="1" dirty="0" smtClean="0">
                        <a:latin typeface="Cambria Math" panose="02040503050406030204" pitchFamily="18" charset="0"/>
                      </a:rPr>
                      <m:t>𝑇</m:t>
                    </m:r>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oMath>
                </a14:m>
                <a:endParaRPr lang="en-US" dirty="0"/>
              </a:p>
            </p:txBody>
          </p:sp>
        </mc:Choice>
        <mc:Fallback xmlns="">
          <p:sp>
            <p:nvSpPr>
              <p:cNvPr id="2" name="Title 1">
                <a:extLst>
                  <a:ext uri="{FF2B5EF4-FFF2-40B4-BE49-F238E27FC236}">
                    <a16:creationId xmlns:a16="http://schemas.microsoft.com/office/drawing/2014/main" id="{DB238FB7-429E-E8A6-C54E-011336D0B85A}"/>
                  </a:ext>
                </a:extLst>
              </p:cNvPr>
              <p:cNvSpPr>
                <a:spLocks noGrp="1" noRot="1" noChangeAspect="1" noMove="1" noResize="1" noEditPoints="1" noAdjustHandles="1" noChangeArrowheads="1" noChangeShapeType="1" noTextEdit="1"/>
              </p:cNvSpPr>
              <p:nvPr>
                <p:ph type="title"/>
              </p:nvPr>
            </p:nvSpPr>
            <p:spPr>
              <a:blipFill>
                <a:blip r:embed="rId2"/>
                <a:stretch>
                  <a:fillRect l="-2377" t="-12903" r="-2551" b="-216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70E9DB-F688-3AF4-7B81-3DFADCBAC035}"/>
                  </a:ext>
                </a:extLst>
              </p:cNvPr>
              <p:cNvSpPr>
                <a:spLocks noGrp="1"/>
              </p:cNvSpPr>
              <p:nvPr>
                <p:ph idx="1"/>
              </p:nvPr>
            </p:nvSpPr>
            <p:spPr/>
            <p:txBody>
              <a:bodyPr>
                <a:normAutofit lnSpcReduction="10000"/>
              </a:bodyPr>
              <a:lstStyle/>
              <a:p>
                <a:r>
                  <a:rPr lang="en-US" dirty="0"/>
                  <a:t>The input, </a:t>
                </a:r>
                <a14:m>
                  <m:oMath xmlns:m="http://schemas.openxmlformats.org/officeDocument/2006/math">
                    <m:r>
                      <a:rPr lang="en-US" b="0" i="1" smtClean="0">
                        <a:latin typeface="Cambria Math" panose="02040503050406030204" pitchFamily="18" charset="0"/>
                      </a:rPr>
                      <m:t>𝑛</m:t>
                    </m:r>
                  </m:oMath>
                </a14:m>
                <a:r>
                  <a:rPr lang="en-US" dirty="0"/>
                  <a:t>, of our function represents some sort of size.</a:t>
                </a:r>
              </a:p>
              <a:p>
                <a:pPr lvl="1"/>
                <a:r>
                  <a:rPr lang="en-US" dirty="0"/>
                  <a:t>For example: The number of elements in some 1D array.</a:t>
                </a:r>
              </a:p>
              <a:p>
                <a14:m>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represents the </a:t>
                </a:r>
                <a:r>
                  <a:rPr lang="en-US" b="1" u="sng" dirty="0"/>
                  <a:t>overall running time</a:t>
                </a:r>
                <a:r>
                  <a:rPr lang="en-US" dirty="0"/>
                  <a:t>.</a:t>
                </a:r>
              </a:p>
              <a:p>
                <a:pPr lvl="1"/>
                <a:r>
                  <a:rPr lang="en-US" dirty="0"/>
                  <a:t>This means we need to take the </a:t>
                </a:r>
                <a:r>
                  <a:rPr lang="en-US" b="1" u="sng" dirty="0"/>
                  <a:t>sum</a:t>
                </a:r>
                <a:r>
                  <a:rPr lang="en-US" dirty="0"/>
                  <a:t> of running times for all statements</a:t>
                </a:r>
              </a:p>
              <a:p>
                <a:pPr lvl="1"/>
                <a:r>
                  <a:rPr lang="en-US" dirty="0"/>
                  <a:t>Example: Let’s assume our code has three lines</a:t>
                </a:r>
              </a:p>
              <a:p>
                <a:pPr lvl="1"/>
                <a:r>
                  <a:rPr lang="en-US" dirty="0"/>
                  <a:t>There are two factors for each statement</a:t>
                </a:r>
              </a:p>
              <a:p>
                <a:pPr lvl="2"/>
                <a:r>
                  <a:rPr lang="en-US" dirty="0"/>
                  <a:t>The cost it takes to execute the statement </a:t>
                </a:r>
                <a14:m>
                  <m:oMath xmlns:m="http://schemas.openxmlformats.org/officeDocument/2006/math">
                    <m:r>
                      <a:rPr lang="en-US" b="0" i="1" smtClean="0">
                        <a:latin typeface="Cambria Math" panose="02040503050406030204" pitchFamily="18" charset="0"/>
                      </a:rPr>
                      <m:t>𝑖</m:t>
                    </m:r>
                  </m:oMath>
                </a14:m>
                <a:r>
                  <a:rPr lang="en-US" dirty="0"/>
                  <a:t> (</a:t>
                </a:r>
                <a14:m>
                  <m:oMath xmlns:m="http://schemas.openxmlformats.org/officeDocument/2006/math">
                    <m:sSub>
                      <m:sSubPr>
                        <m:ctrlPr>
                          <a:rPr lang="en-US" b="0" i="1" dirty="0" smtClean="0">
                            <a:latin typeface="Cambria Math" panose="02040503050406030204" pitchFamily="18" charset="0"/>
                          </a:rPr>
                        </m:ctrlPr>
                      </m:sSubPr>
                      <m:e>
                        <m:r>
                          <m:rPr>
                            <m:nor/>
                          </m:rPr>
                          <a:rPr lang="en-US" b="0" i="0" dirty="0" smtClean="0">
                            <a:latin typeface="Cambria Math" panose="02040503050406030204" pitchFamily="18" charset="0"/>
                          </a:rPr>
                          <m:t>cost</m:t>
                        </m:r>
                      </m:e>
                      <m:sub>
                        <m:r>
                          <a:rPr lang="en-US" b="0" i="1" dirty="0" smtClean="0">
                            <a:latin typeface="Cambria Math" panose="02040503050406030204" pitchFamily="18" charset="0"/>
                          </a:rPr>
                          <m:t>𝑖</m:t>
                        </m:r>
                      </m:sub>
                    </m:sSub>
                  </m:oMath>
                </a14:m>
                <a:r>
                  <a:rPr lang="en-US" dirty="0"/>
                  <a:t>)</a:t>
                </a:r>
              </a:p>
              <a:p>
                <a:pPr lvl="2"/>
                <a:r>
                  <a:rPr lang="en-US" dirty="0"/>
                  <a:t>The number of times statement </a:t>
                </a:r>
                <a14:m>
                  <m:oMath xmlns:m="http://schemas.openxmlformats.org/officeDocument/2006/math">
                    <m:r>
                      <a:rPr lang="en-US" b="0" i="1" smtClean="0">
                        <a:latin typeface="Cambria Math" panose="02040503050406030204" pitchFamily="18" charset="0"/>
                      </a:rPr>
                      <m:t>𝑖</m:t>
                    </m:r>
                  </m:oMath>
                </a14:m>
                <a:r>
                  <a:rPr lang="en-US" dirty="0"/>
                  <a:t> executes (</a:t>
                </a:r>
                <a14:m>
                  <m:oMath xmlns:m="http://schemas.openxmlformats.org/officeDocument/2006/math">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count</m:t>
                        </m:r>
                      </m:e>
                      <m:sub>
                        <m:r>
                          <a:rPr lang="en-US" b="0" i="1" smtClean="0">
                            <a:latin typeface="Cambria Math" panose="02040503050406030204" pitchFamily="18" charset="0"/>
                          </a:rPr>
                          <m:t>𝑖</m:t>
                        </m:r>
                      </m:sub>
                    </m:sSub>
                  </m:oMath>
                </a14:m>
                <a:r>
                  <a:rPr lang="en-US" dirty="0"/>
                  <a:t>)</a:t>
                </a:r>
              </a:p>
              <a:p>
                <a:pPr lvl="2"/>
                <a:endParaRPr lang="en-US" dirty="0"/>
              </a:p>
              <a:p>
                <a:r>
                  <a:rPr lang="en-US" dirty="0"/>
                  <a:t>Then the sum would be: </a:t>
                </a:r>
                <a:br>
                  <a:rPr lang="en-US" dirty="0"/>
                </a:b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cost</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count</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cost</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count</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cost</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count</m:t>
                        </m:r>
                      </m:e>
                      <m:sub>
                        <m:r>
                          <a:rPr lang="en-US" b="0" i="1" smtClean="0">
                            <a:latin typeface="Cambria Math" panose="02040503050406030204" pitchFamily="18" charset="0"/>
                          </a:rPr>
                          <m:t>3</m:t>
                        </m:r>
                      </m:sub>
                    </m:sSub>
                  </m:oMath>
                </a14:m>
                <a:endParaRPr lang="en-US" dirty="0"/>
              </a:p>
            </p:txBody>
          </p:sp>
        </mc:Choice>
        <mc:Fallback xmlns="">
          <p:sp>
            <p:nvSpPr>
              <p:cNvPr id="3" name="Content Placeholder 2">
                <a:extLst>
                  <a:ext uri="{FF2B5EF4-FFF2-40B4-BE49-F238E27FC236}">
                    <a16:creationId xmlns:a16="http://schemas.microsoft.com/office/drawing/2014/main" id="{F170E9DB-F688-3AF4-7B81-3DFADCBAC035}"/>
                  </a:ext>
                </a:extLst>
              </p:cNvPr>
              <p:cNvSpPr>
                <a:spLocks noGrp="1" noRot="1" noChangeAspect="1" noMove="1" noResize="1" noEditPoints="1" noAdjustHandles="1" noChangeArrowheads="1" noChangeShapeType="1" noTextEdit="1"/>
              </p:cNvSpPr>
              <p:nvPr>
                <p:ph idx="1"/>
              </p:nvPr>
            </p:nvSpPr>
            <p:spPr>
              <a:blipFill>
                <a:blip r:embed="rId3"/>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78581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51AA7-A635-6B56-8BEC-144A3BF024A8}"/>
              </a:ext>
            </a:extLst>
          </p:cNvPr>
          <p:cNvSpPr>
            <a:spLocks noGrp="1"/>
          </p:cNvSpPr>
          <p:nvPr>
            <p:ph type="title"/>
          </p:nvPr>
        </p:nvSpPr>
        <p:spPr/>
        <p:txBody>
          <a:bodyPr/>
          <a:lstStyle/>
          <a:p>
            <a:r>
              <a:rPr lang="en-US" dirty="0"/>
              <a:t>T(n) Example</a:t>
            </a:r>
          </a:p>
        </p:txBody>
      </p:sp>
      <p:pic>
        <p:nvPicPr>
          <p:cNvPr id="5" name="Content Placeholder 4" descr="Graphical user interface, text, application&#10;&#10;Description automatically generated">
            <a:extLst>
              <a:ext uri="{FF2B5EF4-FFF2-40B4-BE49-F238E27FC236}">
                <a16:creationId xmlns:a16="http://schemas.microsoft.com/office/drawing/2014/main" id="{74A5F4B3-DB4F-1242-7605-87F40E2F70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90688"/>
            <a:ext cx="6754168" cy="2772162"/>
          </a:xfrm>
        </p:spPr>
      </p:pic>
      <p:sp>
        <p:nvSpPr>
          <p:cNvPr id="6" name="Rectangle 5">
            <a:extLst>
              <a:ext uri="{FF2B5EF4-FFF2-40B4-BE49-F238E27FC236}">
                <a16:creationId xmlns:a16="http://schemas.microsoft.com/office/drawing/2014/main" id="{684FFFA3-F65B-B336-17F8-4B4AABF1B15F}"/>
              </a:ext>
            </a:extLst>
          </p:cNvPr>
          <p:cNvSpPr/>
          <p:nvPr/>
        </p:nvSpPr>
        <p:spPr>
          <a:xfrm>
            <a:off x="8156448" y="0"/>
            <a:ext cx="4035552" cy="1773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Here we have a simple user defined function with two parameters. The 1</a:t>
            </a:r>
            <a:r>
              <a:rPr lang="en-US" baseline="30000" dirty="0">
                <a:latin typeface="Arial" panose="020B0604020202020204" pitchFamily="34" charset="0"/>
                <a:cs typeface="Arial" panose="020B0604020202020204" pitchFamily="34" charset="0"/>
              </a:rPr>
              <a:t>st</a:t>
            </a:r>
            <a:r>
              <a:rPr lang="en-US" dirty="0">
                <a:latin typeface="Arial" panose="020B0604020202020204" pitchFamily="34" charset="0"/>
                <a:cs typeface="Arial" panose="020B0604020202020204" pitchFamily="34" charset="0"/>
              </a:rPr>
              <a:t> parameter represents an integer which is the size of the array, and the 2</a:t>
            </a:r>
            <a:r>
              <a:rPr lang="en-US" baseline="30000" dirty="0">
                <a:latin typeface="Arial" panose="020B0604020202020204" pitchFamily="34" charset="0"/>
                <a:cs typeface="Arial" panose="020B0604020202020204" pitchFamily="34" charset="0"/>
              </a:rPr>
              <a:t>nd</a:t>
            </a:r>
            <a:r>
              <a:rPr lang="en-US" dirty="0">
                <a:latin typeface="Arial" panose="020B0604020202020204" pitchFamily="34" charset="0"/>
                <a:cs typeface="Arial" panose="020B0604020202020204" pitchFamily="34" charset="0"/>
              </a:rPr>
              <a:t> parameter is the address of the first index of the array.</a:t>
            </a:r>
          </a:p>
        </p:txBody>
      </p:sp>
    </p:spTree>
    <p:extLst>
      <p:ext uri="{BB962C8B-B14F-4D97-AF65-F5344CB8AC3E}">
        <p14:creationId xmlns:p14="http://schemas.microsoft.com/office/powerpoint/2010/main" val="3400399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4" descr="Graphical user interface, text, application&#10;&#10;Description automatically generated">
            <a:extLst>
              <a:ext uri="{FF2B5EF4-FFF2-40B4-BE49-F238E27FC236}">
                <a16:creationId xmlns:a16="http://schemas.microsoft.com/office/drawing/2014/main" id="{BCB6B05B-55FB-7F6D-871E-8F253C1D9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0688"/>
            <a:ext cx="6754168" cy="2772162"/>
          </a:xfrm>
          <a:prstGeom prst="rect">
            <a:avLst/>
          </a:prstGeom>
        </p:spPr>
      </p:pic>
      <p:sp>
        <p:nvSpPr>
          <p:cNvPr id="2" name="Title 1">
            <a:extLst>
              <a:ext uri="{FF2B5EF4-FFF2-40B4-BE49-F238E27FC236}">
                <a16:creationId xmlns:a16="http://schemas.microsoft.com/office/drawing/2014/main" id="{F2251AA7-A635-6B56-8BEC-144A3BF024A8}"/>
              </a:ext>
            </a:extLst>
          </p:cNvPr>
          <p:cNvSpPr>
            <a:spLocks noGrp="1"/>
          </p:cNvSpPr>
          <p:nvPr>
            <p:ph type="title"/>
          </p:nvPr>
        </p:nvSpPr>
        <p:spPr/>
        <p:txBody>
          <a:bodyPr/>
          <a:lstStyle/>
          <a:p>
            <a:r>
              <a:rPr lang="en-US" dirty="0"/>
              <a:t>T(n) Example</a:t>
            </a:r>
          </a:p>
        </p:txBody>
      </p:sp>
      <p:sp>
        <p:nvSpPr>
          <p:cNvPr id="6" name="Rectangle 5">
            <a:extLst>
              <a:ext uri="{FF2B5EF4-FFF2-40B4-BE49-F238E27FC236}">
                <a16:creationId xmlns:a16="http://schemas.microsoft.com/office/drawing/2014/main" id="{684FFFA3-F65B-B336-17F8-4B4AABF1B15F}"/>
              </a:ext>
            </a:extLst>
          </p:cNvPr>
          <p:cNvSpPr/>
          <p:nvPr/>
        </p:nvSpPr>
        <p:spPr>
          <a:xfrm>
            <a:off x="8156448" y="0"/>
            <a:ext cx="4035552" cy="1773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Here we have a simple user defined function with two parameters. The 1</a:t>
            </a:r>
            <a:r>
              <a:rPr lang="en-US" baseline="30000" dirty="0">
                <a:latin typeface="Arial" panose="020B0604020202020204" pitchFamily="34" charset="0"/>
                <a:cs typeface="Arial" panose="020B0604020202020204" pitchFamily="34" charset="0"/>
              </a:rPr>
              <a:t>st</a:t>
            </a:r>
            <a:r>
              <a:rPr lang="en-US" dirty="0">
                <a:latin typeface="Arial" panose="020B0604020202020204" pitchFamily="34" charset="0"/>
                <a:cs typeface="Arial" panose="020B0604020202020204" pitchFamily="34" charset="0"/>
              </a:rPr>
              <a:t> parameter represents an integer which is the size of the array, and the 2</a:t>
            </a:r>
            <a:r>
              <a:rPr lang="en-US" baseline="30000" dirty="0">
                <a:latin typeface="Arial" panose="020B0604020202020204" pitchFamily="34" charset="0"/>
                <a:cs typeface="Arial" panose="020B0604020202020204" pitchFamily="34" charset="0"/>
              </a:rPr>
              <a:t>nd</a:t>
            </a:r>
            <a:r>
              <a:rPr lang="en-US" dirty="0">
                <a:latin typeface="Arial" panose="020B0604020202020204" pitchFamily="34" charset="0"/>
                <a:cs typeface="Arial" panose="020B0604020202020204" pitchFamily="34" charset="0"/>
              </a:rPr>
              <a:t> parameter is the address of the first index of the array.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67191ED-5173-B72F-C022-DE8CA3D7B835}"/>
                  </a:ext>
                </a:extLst>
              </p:cNvPr>
              <p:cNvSpPr txBox="1"/>
              <p:nvPr/>
            </p:nvSpPr>
            <p:spPr>
              <a:xfrm>
                <a:off x="1883664" y="2183830"/>
                <a:ext cx="1581912" cy="307777"/>
              </a:xfrm>
              <a:prstGeom prst="rect">
                <a:avLst/>
              </a:prstGeom>
              <a:solidFill>
                <a:srgbClr val="92D05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m:rPr>
                              <m:nor/>
                            </m:rPr>
                            <a:rPr lang="en-US" sz="1400" b="0" i="0" dirty="0" smtClean="0">
                              <a:latin typeface="Cambria Math" panose="02040503050406030204" pitchFamily="18" charset="0"/>
                            </a:rPr>
                            <m:t>count</m:t>
                          </m:r>
                        </m:e>
                        <m:sub>
                          <m:r>
                            <a:rPr lang="en-US" sz="1400" b="0" i="1" dirty="0" smtClean="0">
                              <a:latin typeface="Cambria Math" panose="02040503050406030204" pitchFamily="18" charset="0"/>
                            </a:rPr>
                            <m:t>1</m:t>
                          </m:r>
                        </m:sub>
                      </m:sSub>
                      <m:r>
                        <a:rPr lang="en-US" sz="1400" b="0" i="1" dirty="0" smtClean="0">
                          <a:latin typeface="Cambria Math" panose="02040503050406030204" pitchFamily="18" charset="0"/>
                        </a:rPr>
                        <m:t>=1</m:t>
                      </m:r>
                    </m:oMath>
                  </m:oMathPara>
                </a14:m>
                <a:endParaRPr lang="en-US" sz="1400" dirty="0"/>
              </a:p>
            </p:txBody>
          </p:sp>
        </mc:Choice>
        <mc:Fallback xmlns="">
          <p:sp>
            <p:nvSpPr>
              <p:cNvPr id="3" name="TextBox 2">
                <a:extLst>
                  <a:ext uri="{FF2B5EF4-FFF2-40B4-BE49-F238E27FC236}">
                    <a16:creationId xmlns:a16="http://schemas.microsoft.com/office/drawing/2014/main" id="{367191ED-5173-B72F-C022-DE8CA3D7B835}"/>
                  </a:ext>
                </a:extLst>
              </p:cNvPr>
              <p:cNvSpPr txBox="1">
                <a:spLocks noRot="1" noChangeAspect="1" noMove="1" noResize="1" noEditPoints="1" noAdjustHandles="1" noChangeArrowheads="1" noChangeShapeType="1" noTextEdit="1"/>
              </p:cNvSpPr>
              <p:nvPr/>
            </p:nvSpPr>
            <p:spPr>
              <a:xfrm>
                <a:off x="1883664" y="2183830"/>
                <a:ext cx="1581912" cy="307777"/>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07F07D42-307F-E731-1480-053AAB6B1DB4}"/>
              </a:ext>
            </a:extLst>
          </p:cNvPr>
          <p:cNvSpPr/>
          <p:nvPr/>
        </p:nvSpPr>
        <p:spPr>
          <a:xfrm>
            <a:off x="8156448" y="2834639"/>
            <a:ext cx="3538728" cy="1188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The first statement is a simple variable declaration and assignment statement. The statement will only execute once!</a:t>
            </a:r>
          </a:p>
        </p:txBody>
      </p:sp>
      <p:cxnSp>
        <p:nvCxnSpPr>
          <p:cNvPr id="8" name="Connector: Curved 7">
            <a:extLst>
              <a:ext uri="{FF2B5EF4-FFF2-40B4-BE49-F238E27FC236}">
                <a16:creationId xmlns:a16="http://schemas.microsoft.com/office/drawing/2014/main" id="{ADEBAC8C-B535-4E79-B6D7-46E225931051}"/>
              </a:ext>
            </a:extLst>
          </p:cNvPr>
          <p:cNvCxnSpPr>
            <a:cxnSpLocks/>
            <a:stCxn id="4" idx="0"/>
            <a:endCxn id="3" idx="3"/>
          </p:cNvCxnSpPr>
          <p:nvPr/>
        </p:nvCxnSpPr>
        <p:spPr>
          <a:xfrm rot="16200000" flipV="1">
            <a:off x="6447234" y="-643939"/>
            <a:ext cx="496920" cy="6460236"/>
          </a:xfrm>
          <a:prstGeom prst="curvedConnector2">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6069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4" descr="Graphical user interface, text, application&#10;&#10;Description automatically generated">
            <a:extLst>
              <a:ext uri="{FF2B5EF4-FFF2-40B4-BE49-F238E27FC236}">
                <a16:creationId xmlns:a16="http://schemas.microsoft.com/office/drawing/2014/main" id="{66387057-D055-1F9F-ADD1-D0EC4585B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0688"/>
            <a:ext cx="6754168" cy="2772162"/>
          </a:xfrm>
          <a:prstGeom prst="rect">
            <a:avLst/>
          </a:prstGeom>
        </p:spPr>
      </p:pic>
      <p:sp>
        <p:nvSpPr>
          <p:cNvPr id="2" name="Title 1">
            <a:extLst>
              <a:ext uri="{FF2B5EF4-FFF2-40B4-BE49-F238E27FC236}">
                <a16:creationId xmlns:a16="http://schemas.microsoft.com/office/drawing/2014/main" id="{F2251AA7-A635-6B56-8BEC-144A3BF024A8}"/>
              </a:ext>
            </a:extLst>
          </p:cNvPr>
          <p:cNvSpPr>
            <a:spLocks noGrp="1"/>
          </p:cNvSpPr>
          <p:nvPr>
            <p:ph type="title"/>
          </p:nvPr>
        </p:nvSpPr>
        <p:spPr/>
        <p:txBody>
          <a:bodyPr/>
          <a:lstStyle/>
          <a:p>
            <a:r>
              <a:rPr lang="en-US" dirty="0"/>
              <a:t>T(n) Example</a:t>
            </a:r>
          </a:p>
        </p:txBody>
      </p:sp>
      <p:sp>
        <p:nvSpPr>
          <p:cNvPr id="6" name="Rectangle 5">
            <a:extLst>
              <a:ext uri="{FF2B5EF4-FFF2-40B4-BE49-F238E27FC236}">
                <a16:creationId xmlns:a16="http://schemas.microsoft.com/office/drawing/2014/main" id="{684FFFA3-F65B-B336-17F8-4B4AABF1B15F}"/>
              </a:ext>
            </a:extLst>
          </p:cNvPr>
          <p:cNvSpPr/>
          <p:nvPr/>
        </p:nvSpPr>
        <p:spPr>
          <a:xfrm>
            <a:off x="8156448" y="0"/>
            <a:ext cx="4035552" cy="1773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Here we have a simple user defined function with two parameters. The 1</a:t>
            </a:r>
            <a:r>
              <a:rPr lang="en-US" baseline="30000" dirty="0">
                <a:latin typeface="Arial" panose="020B0604020202020204" pitchFamily="34" charset="0"/>
                <a:cs typeface="Arial" panose="020B0604020202020204" pitchFamily="34" charset="0"/>
              </a:rPr>
              <a:t>st</a:t>
            </a:r>
            <a:r>
              <a:rPr lang="en-US" dirty="0">
                <a:latin typeface="Arial" panose="020B0604020202020204" pitchFamily="34" charset="0"/>
                <a:cs typeface="Arial" panose="020B0604020202020204" pitchFamily="34" charset="0"/>
              </a:rPr>
              <a:t> parameter represents an integer which is the size of the array, and the 2</a:t>
            </a:r>
            <a:r>
              <a:rPr lang="en-US" baseline="30000" dirty="0">
                <a:latin typeface="Arial" panose="020B0604020202020204" pitchFamily="34" charset="0"/>
                <a:cs typeface="Arial" panose="020B0604020202020204" pitchFamily="34" charset="0"/>
              </a:rPr>
              <a:t>nd</a:t>
            </a:r>
            <a:r>
              <a:rPr lang="en-US" dirty="0">
                <a:latin typeface="Arial" panose="020B0604020202020204" pitchFamily="34" charset="0"/>
                <a:cs typeface="Arial" panose="020B0604020202020204" pitchFamily="34" charset="0"/>
              </a:rPr>
              <a:t> parameter is the address of the first index of the array.</a:t>
            </a:r>
          </a:p>
        </p:txBody>
      </p:sp>
      <p:sp>
        <p:nvSpPr>
          <p:cNvPr id="4" name="Rectangle 3">
            <a:extLst>
              <a:ext uri="{FF2B5EF4-FFF2-40B4-BE49-F238E27FC236}">
                <a16:creationId xmlns:a16="http://schemas.microsoft.com/office/drawing/2014/main" id="{07F07D42-307F-E731-1480-053AAB6B1DB4}"/>
              </a:ext>
            </a:extLst>
          </p:cNvPr>
          <p:cNvSpPr/>
          <p:nvPr/>
        </p:nvSpPr>
        <p:spPr>
          <a:xfrm>
            <a:off x="7592368" y="3264407"/>
            <a:ext cx="4599632" cy="3593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The next statement is a for loop header. The header contains 3 components that we should know from our intro to c course!</a:t>
            </a:r>
          </a:p>
          <a:p>
            <a:pPr algn="ctr"/>
            <a:r>
              <a:rPr lang="en-US" dirty="0">
                <a:latin typeface="Arial" panose="020B0604020202020204" pitchFamily="34" charset="0"/>
                <a:cs typeface="Arial" panose="020B0604020202020204" pitchFamily="34" charset="0"/>
              </a:rPr>
              <a:t>We need to determine how many times that line would execute. The header tells us that the variable index will start at 0 and increment by 1 until index is no longer smaller than n itself. We need a way in terms of n to express the number of times the statement will execute. The condition will be n times, but the condition will be false one time. Hence, the number of times can be expressed as n + 1</a:t>
            </a:r>
          </a:p>
        </p:txBody>
      </p:sp>
      <p:cxnSp>
        <p:nvCxnSpPr>
          <p:cNvPr id="8" name="Connector: Curved 7">
            <a:extLst>
              <a:ext uri="{FF2B5EF4-FFF2-40B4-BE49-F238E27FC236}">
                <a16:creationId xmlns:a16="http://schemas.microsoft.com/office/drawing/2014/main" id="{ADEBAC8C-B535-4E79-B6D7-46E225931051}"/>
              </a:ext>
            </a:extLst>
          </p:cNvPr>
          <p:cNvCxnSpPr>
            <a:cxnSpLocks/>
            <a:stCxn id="4" idx="0"/>
            <a:endCxn id="26" idx="3"/>
          </p:cNvCxnSpPr>
          <p:nvPr/>
        </p:nvCxnSpPr>
        <p:spPr>
          <a:xfrm rot="16200000" flipV="1">
            <a:off x="8377363" y="1749586"/>
            <a:ext cx="429598" cy="2600044"/>
          </a:xfrm>
          <a:prstGeom prst="curvedConnector2">
            <a:avLst/>
          </a:prstGeom>
          <a:ln w="571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214ABE0-01D8-ACE7-1751-9BB4EF81FA15}"/>
                  </a:ext>
                </a:extLst>
              </p:cNvPr>
              <p:cNvSpPr txBox="1"/>
              <p:nvPr/>
            </p:nvSpPr>
            <p:spPr>
              <a:xfrm>
                <a:off x="1883664" y="2183830"/>
                <a:ext cx="1581912" cy="307777"/>
              </a:xfrm>
              <a:prstGeom prst="rect">
                <a:avLst/>
              </a:prstGeom>
              <a:solidFill>
                <a:srgbClr val="92D05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dirty="0">
                              <a:latin typeface="Cambria Math" panose="02040503050406030204" pitchFamily="18" charset="0"/>
                            </a:rPr>
                          </m:ctrlPr>
                        </m:sSubPr>
                        <m:e>
                          <m:r>
                            <m:rPr>
                              <m:nor/>
                            </m:rPr>
                            <a:rPr lang="en-US" sz="1400" dirty="0">
                              <a:latin typeface="Cambria Math" panose="02040503050406030204" pitchFamily="18" charset="0"/>
                            </a:rPr>
                            <m:t>count</m:t>
                          </m:r>
                        </m:e>
                        <m:sub>
                          <m:r>
                            <a:rPr lang="en-US" sz="1400" i="1" dirty="0">
                              <a:latin typeface="Cambria Math" panose="02040503050406030204" pitchFamily="18" charset="0"/>
                            </a:rPr>
                            <m:t>1</m:t>
                          </m:r>
                        </m:sub>
                      </m:sSub>
                      <m:r>
                        <a:rPr lang="en-US" sz="1400" i="1" dirty="0">
                          <a:latin typeface="Cambria Math" panose="02040503050406030204" pitchFamily="18" charset="0"/>
                        </a:rPr>
                        <m:t>=1</m:t>
                      </m:r>
                    </m:oMath>
                  </m:oMathPara>
                </a14:m>
                <a:endParaRPr lang="en-US" sz="1400" dirty="0"/>
              </a:p>
            </p:txBody>
          </p:sp>
        </mc:Choice>
        <mc:Fallback xmlns="">
          <p:sp>
            <p:nvSpPr>
              <p:cNvPr id="25" name="TextBox 24">
                <a:extLst>
                  <a:ext uri="{FF2B5EF4-FFF2-40B4-BE49-F238E27FC236}">
                    <a16:creationId xmlns:a16="http://schemas.microsoft.com/office/drawing/2014/main" id="{2214ABE0-01D8-ACE7-1751-9BB4EF81FA15}"/>
                  </a:ext>
                </a:extLst>
              </p:cNvPr>
              <p:cNvSpPr txBox="1">
                <a:spLocks noRot="1" noChangeAspect="1" noMove="1" noResize="1" noEditPoints="1" noAdjustHandles="1" noChangeArrowheads="1" noChangeShapeType="1" noTextEdit="1"/>
              </p:cNvSpPr>
              <p:nvPr/>
            </p:nvSpPr>
            <p:spPr>
              <a:xfrm>
                <a:off x="1883664" y="2183830"/>
                <a:ext cx="1581912" cy="307777"/>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AE92E8B-5B02-A3A8-8420-0DCA6C7B7771}"/>
                  </a:ext>
                </a:extLst>
              </p:cNvPr>
              <p:cNvSpPr txBox="1"/>
              <p:nvPr/>
            </p:nvSpPr>
            <p:spPr>
              <a:xfrm>
                <a:off x="5469436" y="2680920"/>
                <a:ext cx="1822704" cy="307777"/>
              </a:xfrm>
              <a:prstGeom prst="rect">
                <a:avLst/>
              </a:prstGeom>
              <a:solidFill>
                <a:srgbClr val="92D05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m:rPr>
                              <m:nor/>
                            </m:rPr>
                            <a:rPr lang="en-US" sz="1400" b="0" i="0" dirty="0" smtClean="0">
                              <a:latin typeface="Cambria Math" panose="02040503050406030204" pitchFamily="18" charset="0"/>
                            </a:rPr>
                            <m:t>count</m:t>
                          </m:r>
                        </m:e>
                        <m:sub>
                          <m:r>
                            <a:rPr lang="en-US" sz="1400" b="0" i="1" dirty="0" smtClean="0">
                              <a:latin typeface="Cambria Math" panose="02040503050406030204" pitchFamily="18" charset="0"/>
                            </a:rPr>
                            <m:t>2</m:t>
                          </m:r>
                        </m:sub>
                      </m:sSub>
                      <m:r>
                        <a:rPr lang="en-US" sz="1400" b="0" i="1" dirty="0" smtClean="0">
                          <a:latin typeface="Cambria Math" panose="02040503050406030204" pitchFamily="18" charset="0"/>
                        </a:rPr>
                        <m:t>=</m:t>
                      </m:r>
                      <m:r>
                        <a:rPr lang="en-US" sz="1400" b="0" i="1" dirty="0" smtClean="0">
                          <a:latin typeface="Cambria Math" panose="02040503050406030204" pitchFamily="18" charset="0"/>
                        </a:rPr>
                        <m:t>𝑛</m:t>
                      </m:r>
                      <m:r>
                        <a:rPr lang="en-US" sz="1400" b="0" i="1" dirty="0" smtClean="0">
                          <a:latin typeface="Cambria Math" panose="02040503050406030204" pitchFamily="18" charset="0"/>
                        </a:rPr>
                        <m:t>+1</m:t>
                      </m:r>
                    </m:oMath>
                  </m:oMathPara>
                </a14:m>
                <a:endParaRPr lang="en-US" sz="1400" dirty="0"/>
              </a:p>
            </p:txBody>
          </p:sp>
        </mc:Choice>
        <mc:Fallback xmlns="">
          <p:sp>
            <p:nvSpPr>
              <p:cNvPr id="26" name="TextBox 25">
                <a:extLst>
                  <a:ext uri="{FF2B5EF4-FFF2-40B4-BE49-F238E27FC236}">
                    <a16:creationId xmlns:a16="http://schemas.microsoft.com/office/drawing/2014/main" id="{0AE92E8B-5B02-A3A8-8420-0DCA6C7B7771}"/>
                  </a:ext>
                </a:extLst>
              </p:cNvPr>
              <p:cNvSpPr txBox="1">
                <a:spLocks noRot="1" noChangeAspect="1" noMove="1" noResize="1" noEditPoints="1" noAdjustHandles="1" noChangeArrowheads="1" noChangeShapeType="1" noTextEdit="1"/>
              </p:cNvSpPr>
              <p:nvPr/>
            </p:nvSpPr>
            <p:spPr>
              <a:xfrm>
                <a:off x="5469436" y="2680920"/>
                <a:ext cx="1822704" cy="307777"/>
              </a:xfrm>
              <a:prstGeom prst="rect">
                <a:avLst/>
              </a:prstGeom>
              <a:blipFill>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360855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4" descr="Graphical user interface, text, application&#10;&#10;Description automatically generated">
            <a:extLst>
              <a:ext uri="{FF2B5EF4-FFF2-40B4-BE49-F238E27FC236}">
                <a16:creationId xmlns:a16="http://schemas.microsoft.com/office/drawing/2014/main" id="{66387057-D055-1F9F-ADD1-D0EC4585B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0688"/>
            <a:ext cx="6754168" cy="2772162"/>
          </a:xfrm>
          <a:prstGeom prst="rect">
            <a:avLst/>
          </a:prstGeom>
        </p:spPr>
      </p:pic>
      <p:sp>
        <p:nvSpPr>
          <p:cNvPr id="2" name="Title 1">
            <a:extLst>
              <a:ext uri="{FF2B5EF4-FFF2-40B4-BE49-F238E27FC236}">
                <a16:creationId xmlns:a16="http://schemas.microsoft.com/office/drawing/2014/main" id="{F2251AA7-A635-6B56-8BEC-144A3BF024A8}"/>
              </a:ext>
            </a:extLst>
          </p:cNvPr>
          <p:cNvSpPr>
            <a:spLocks noGrp="1"/>
          </p:cNvSpPr>
          <p:nvPr>
            <p:ph type="title"/>
          </p:nvPr>
        </p:nvSpPr>
        <p:spPr/>
        <p:txBody>
          <a:bodyPr/>
          <a:lstStyle/>
          <a:p>
            <a:r>
              <a:rPr lang="en-US" dirty="0"/>
              <a:t>T(n) Example</a:t>
            </a:r>
          </a:p>
        </p:txBody>
      </p:sp>
      <p:sp>
        <p:nvSpPr>
          <p:cNvPr id="6" name="Rectangle 5">
            <a:extLst>
              <a:ext uri="{FF2B5EF4-FFF2-40B4-BE49-F238E27FC236}">
                <a16:creationId xmlns:a16="http://schemas.microsoft.com/office/drawing/2014/main" id="{684FFFA3-F65B-B336-17F8-4B4AABF1B15F}"/>
              </a:ext>
            </a:extLst>
          </p:cNvPr>
          <p:cNvSpPr/>
          <p:nvPr/>
        </p:nvSpPr>
        <p:spPr>
          <a:xfrm>
            <a:off x="8156448" y="0"/>
            <a:ext cx="4035552" cy="1773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Here we have a simple user defined function with two parameters. The 1</a:t>
            </a:r>
            <a:r>
              <a:rPr lang="en-US" baseline="30000" dirty="0">
                <a:latin typeface="Arial" panose="020B0604020202020204" pitchFamily="34" charset="0"/>
                <a:cs typeface="Arial" panose="020B0604020202020204" pitchFamily="34" charset="0"/>
              </a:rPr>
              <a:t>st</a:t>
            </a:r>
            <a:r>
              <a:rPr lang="en-US" dirty="0">
                <a:latin typeface="Arial" panose="020B0604020202020204" pitchFamily="34" charset="0"/>
                <a:cs typeface="Arial" panose="020B0604020202020204" pitchFamily="34" charset="0"/>
              </a:rPr>
              <a:t> parameter represents an integer which is the size of the array, and the 2</a:t>
            </a:r>
            <a:r>
              <a:rPr lang="en-US" baseline="30000" dirty="0">
                <a:latin typeface="Arial" panose="020B0604020202020204" pitchFamily="34" charset="0"/>
                <a:cs typeface="Arial" panose="020B0604020202020204" pitchFamily="34" charset="0"/>
              </a:rPr>
              <a:t>nd</a:t>
            </a:r>
            <a:r>
              <a:rPr lang="en-US" dirty="0">
                <a:latin typeface="Arial" panose="020B0604020202020204" pitchFamily="34" charset="0"/>
                <a:cs typeface="Arial" panose="020B0604020202020204" pitchFamily="34" charset="0"/>
              </a:rPr>
              <a:t> parameter is the address of the first index of the array.</a:t>
            </a:r>
          </a:p>
        </p:txBody>
      </p:sp>
      <p:sp>
        <p:nvSpPr>
          <p:cNvPr id="4" name="Rectangle 3">
            <a:extLst>
              <a:ext uri="{FF2B5EF4-FFF2-40B4-BE49-F238E27FC236}">
                <a16:creationId xmlns:a16="http://schemas.microsoft.com/office/drawing/2014/main" id="{07F07D42-307F-E731-1480-053AAB6B1DB4}"/>
              </a:ext>
            </a:extLst>
          </p:cNvPr>
          <p:cNvSpPr/>
          <p:nvPr/>
        </p:nvSpPr>
        <p:spPr>
          <a:xfrm>
            <a:off x="7592368" y="4700016"/>
            <a:ext cx="4599632" cy="2157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Now we need to determine the statements inside the for-loop body. Using our logic, we already know that they are going to execute when the condition is true. In this case n times! That means the number of times the </a:t>
            </a:r>
            <a:r>
              <a:rPr lang="en-US" dirty="0" err="1">
                <a:latin typeface="Arial" panose="020B0604020202020204" pitchFamily="34" charset="0"/>
                <a:cs typeface="Arial" panose="020B0604020202020204" pitchFamily="34" charset="0"/>
              </a:rPr>
              <a:t>printf</a:t>
            </a:r>
            <a:r>
              <a:rPr lang="en-US" dirty="0">
                <a:latin typeface="Arial" panose="020B0604020202020204" pitchFamily="34" charset="0"/>
                <a:cs typeface="Arial" panose="020B0604020202020204" pitchFamily="34" charset="0"/>
              </a:rPr>
              <a:t> statement will execute is n times.</a:t>
            </a:r>
          </a:p>
        </p:txBody>
      </p:sp>
      <p:cxnSp>
        <p:nvCxnSpPr>
          <p:cNvPr id="8" name="Connector: Curved 7">
            <a:extLst>
              <a:ext uri="{FF2B5EF4-FFF2-40B4-BE49-F238E27FC236}">
                <a16:creationId xmlns:a16="http://schemas.microsoft.com/office/drawing/2014/main" id="{ADEBAC8C-B535-4E79-B6D7-46E225931051}"/>
              </a:ext>
            </a:extLst>
          </p:cNvPr>
          <p:cNvCxnSpPr>
            <a:cxnSpLocks/>
            <a:stCxn id="4" idx="0"/>
            <a:endCxn id="7" idx="3"/>
          </p:cNvCxnSpPr>
          <p:nvPr/>
        </p:nvCxnSpPr>
        <p:spPr>
          <a:xfrm rot="16200000" flipV="1">
            <a:off x="8313331" y="3121163"/>
            <a:ext cx="1421970" cy="1735736"/>
          </a:xfrm>
          <a:prstGeom prst="curvedConnector2">
            <a:avLst/>
          </a:prstGeom>
          <a:ln w="571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4056FDA-38A6-5C43-D98B-5DFE411224D3}"/>
                  </a:ext>
                </a:extLst>
              </p:cNvPr>
              <p:cNvSpPr txBox="1"/>
              <p:nvPr/>
            </p:nvSpPr>
            <p:spPr>
              <a:xfrm>
                <a:off x="5469436" y="2680920"/>
                <a:ext cx="1822704" cy="307777"/>
              </a:xfrm>
              <a:prstGeom prst="rect">
                <a:avLst/>
              </a:prstGeom>
              <a:solidFill>
                <a:srgbClr val="92D05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dirty="0">
                              <a:latin typeface="Cambria Math" panose="02040503050406030204" pitchFamily="18" charset="0"/>
                            </a:rPr>
                          </m:ctrlPr>
                        </m:sSubPr>
                        <m:e>
                          <m:r>
                            <m:rPr>
                              <m:nor/>
                            </m:rPr>
                            <a:rPr lang="en-US" sz="1400" dirty="0">
                              <a:latin typeface="Cambria Math" panose="02040503050406030204" pitchFamily="18" charset="0"/>
                            </a:rPr>
                            <m:t>count</m:t>
                          </m:r>
                        </m:e>
                        <m:sub>
                          <m:r>
                            <a:rPr lang="en-US" sz="1400" i="1" dirty="0">
                              <a:latin typeface="Cambria Math" panose="02040503050406030204" pitchFamily="18" charset="0"/>
                            </a:rPr>
                            <m:t>2</m:t>
                          </m:r>
                        </m:sub>
                      </m:sSub>
                      <m:r>
                        <a:rPr lang="en-US" sz="1400" i="1" dirty="0">
                          <a:latin typeface="Cambria Math" panose="02040503050406030204" pitchFamily="18" charset="0"/>
                        </a:rPr>
                        <m:t>=</m:t>
                      </m:r>
                      <m:r>
                        <a:rPr lang="en-US" sz="1400" i="1" dirty="0">
                          <a:latin typeface="Cambria Math" panose="02040503050406030204" pitchFamily="18" charset="0"/>
                        </a:rPr>
                        <m:t>𝑛</m:t>
                      </m:r>
                      <m:r>
                        <a:rPr lang="en-US" sz="1400" i="1" dirty="0">
                          <a:latin typeface="Cambria Math" panose="02040503050406030204" pitchFamily="18" charset="0"/>
                        </a:rPr>
                        <m:t>+1</m:t>
                      </m:r>
                    </m:oMath>
                  </m:oMathPara>
                </a14:m>
                <a:endParaRPr lang="en-US" sz="1400" dirty="0"/>
              </a:p>
            </p:txBody>
          </p:sp>
        </mc:Choice>
        <mc:Fallback xmlns="">
          <p:sp>
            <p:nvSpPr>
              <p:cNvPr id="17" name="TextBox 16">
                <a:extLst>
                  <a:ext uri="{FF2B5EF4-FFF2-40B4-BE49-F238E27FC236}">
                    <a16:creationId xmlns:a16="http://schemas.microsoft.com/office/drawing/2014/main" id="{44056FDA-38A6-5C43-D98B-5DFE411224D3}"/>
                  </a:ext>
                </a:extLst>
              </p:cNvPr>
              <p:cNvSpPr txBox="1">
                <a:spLocks noRot="1" noChangeAspect="1" noMove="1" noResize="1" noEditPoints="1" noAdjustHandles="1" noChangeArrowheads="1" noChangeShapeType="1" noTextEdit="1"/>
              </p:cNvSpPr>
              <p:nvPr/>
            </p:nvSpPr>
            <p:spPr>
              <a:xfrm>
                <a:off x="5469436" y="2680920"/>
                <a:ext cx="1822704" cy="307777"/>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214ABE0-01D8-ACE7-1751-9BB4EF81FA15}"/>
                  </a:ext>
                </a:extLst>
              </p:cNvPr>
              <p:cNvSpPr txBox="1"/>
              <p:nvPr/>
            </p:nvSpPr>
            <p:spPr>
              <a:xfrm>
                <a:off x="1883664" y="2183830"/>
                <a:ext cx="1581912" cy="307777"/>
              </a:xfrm>
              <a:prstGeom prst="rect">
                <a:avLst/>
              </a:prstGeom>
              <a:solidFill>
                <a:srgbClr val="92D05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dirty="0">
                              <a:latin typeface="Cambria Math" panose="02040503050406030204" pitchFamily="18" charset="0"/>
                            </a:rPr>
                          </m:ctrlPr>
                        </m:sSubPr>
                        <m:e>
                          <m:r>
                            <m:rPr>
                              <m:nor/>
                            </m:rPr>
                            <a:rPr lang="en-US" sz="1400" dirty="0">
                              <a:latin typeface="Cambria Math" panose="02040503050406030204" pitchFamily="18" charset="0"/>
                            </a:rPr>
                            <m:t>count</m:t>
                          </m:r>
                        </m:e>
                        <m:sub>
                          <m:r>
                            <a:rPr lang="en-US" sz="1400" i="1" dirty="0">
                              <a:latin typeface="Cambria Math" panose="02040503050406030204" pitchFamily="18" charset="0"/>
                            </a:rPr>
                            <m:t>1</m:t>
                          </m:r>
                        </m:sub>
                      </m:sSub>
                      <m:r>
                        <a:rPr lang="en-US" sz="1400" i="1" dirty="0">
                          <a:latin typeface="Cambria Math" panose="02040503050406030204" pitchFamily="18" charset="0"/>
                        </a:rPr>
                        <m:t>=1</m:t>
                      </m:r>
                    </m:oMath>
                  </m:oMathPara>
                </a14:m>
                <a:endParaRPr lang="en-US" sz="1400" dirty="0"/>
              </a:p>
            </p:txBody>
          </p:sp>
        </mc:Choice>
        <mc:Fallback xmlns="">
          <p:sp>
            <p:nvSpPr>
              <p:cNvPr id="25" name="TextBox 24">
                <a:extLst>
                  <a:ext uri="{FF2B5EF4-FFF2-40B4-BE49-F238E27FC236}">
                    <a16:creationId xmlns:a16="http://schemas.microsoft.com/office/drawing/2014/main" id="{2214ABE0-01D8-ACE7-1751-9BB4EF81FA15}"/>
                  </a:ext>
                </a:extLst>
              </p:cNvPr>
              <p:cNvSpPr txBox="1">
                <a:spLocks noRot="1" noChangeAspect="1" noMove="1" noResize="1" noEditPoints="1" noAdjustHandles="1" noChangeArrowheads="1" noChangeShapeType="1" noTextEdit="1"/>
              </p:cNvSpPr>
              <p:nvPr/>
            </p:nvSpPr>
            <p:spPr>
              <a:xfrm>
                <a:off x="1883664" y="2183830"/>
                <a:ext cx="1581912" cy="307777"/>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3FDDA16-12DB-1A17-640B-3D3A7E81C9B6}"/>
                  </a:ext>
                </a:extLst>
              </p:cNvPr>
              <p:cNvSpPr txBox="1"/>
              <p:nvPr/>
            </p:nvSpPr>
            <p:spPr>
              <a:xfrm>
                <a:off x="6626452" y="3124157"/>
                <a:ext cx="1529996" cy="307777"/>
              </a:xfrm>
              <a:prstGeom prst="rect">
                <a:avLst/>
              </a:prstGeom>
              <a:solidFill>
                <a:srgbClr val="92D05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m:rPr>
                              <m:nor/>
                            </m:rPr>
                            <a:rPr lang="en-US" sz="1400" b="0" i="0" dirty="0" smtClean="0">
                              <a:latin typeface="Cambria Math" panose="02040503050406030204" pitchFamily="18" charset="0"/>
                            </a:rPr>
                            <m:t>count</m:t>
                          </m:r>
                        </m:e>
                        <m:sub>
                          <m:r>
                            <a:rPr lang="en-US" sz="1400" b="0" i="1" dirty="0" smtClean="0">
                              <a:latin typeface="Cambria Math" panose="02040503050406030204" pitchFamily="18" charset="0"/>
                            </a:rPr>
                            <m:t>3</m:t>
                          </m:r>
                        </m:sub>
                      </m:sSub>
                      <m:r>
                        <a:rPr lang="en-US" sz="1400" b="0" i="1" dirty="0" smtClean="0">
                          <a:latin typeface="Cambria Math" panose="02040503050406030204" pitchFamily="18" charset="0"/>
                        </a:rPr>
                        <m:t>=</m:t>
                      </m:r>
                      <m:r>
                        <a:rPr lang="en-US" sz="1400" b="0" i="1" dirty="0" smtClean="0">
                          <a:latin typeface="Cambria Math" panose="02040503050406030204" pitchFamily="18" charset="0"/>
                        </a:rPr>
                        <m:t>𝑛</m:t>
                      </m:r>
                    </m:oMath>
                  </m:oMathPara>
                </a14:m>
                <a:endParaRPr lang="en-US" sz="1400" dirty="0"/>
              </a:p>
            </p:txBody>
          </p:sp>
        </mc:Choice>
        <mc:Fallback xmlns="">
          <p:sp>
            <p:nvSpPr>
              <p:cNvPr id="7" name="TextBox 6">
                <a:extLst>
                  <a:ext uri="{FF2B5EF4-FFF2-40B4-BE49-F238E27FC236}">
                    <a16:creationId xmlns:a16="http://schemas.microsoft.com/office/drawing/2014/main" id="{93FDDA16-12DB-1A17-640B-3D3A7E81C9B6}"/>
                  </a:ext>
                </a:extLst>
              </p:cNvPr>
              <p:cNvSpPr txBox="1">
                <a:spLocks noRot="1" noChangeAspect="1" noMove="1" noResize="1" noEditPoints="1" noAdjustHandles="1" noChangeArrowheads="1" noChangeShapeType="1" noTextEdit="1"/>
              </p:cNvSpPr>
              <p:nvPr/>
            </p:nvSpPr>
            <p:spPr>
              <a:xfrm>
                <a:off x="6626452" y="3124157"/>
                <a:ext cx="1529996" cy="307777"/>
              </a:xfrm>
              <a:prstGeom prst="rect">
                <a:avLst/>
              </a:prstGeom>
              <a:blipFill>
                <a:blip r:embed="rId5"/>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290034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4" descr="Graphical user interface, text, application&#10;&#10;Description automatically generated">
            <a:extLst>
              <a:ext uri="{FF2B5EF4-FFF2-40B4-BE49-F238E27FC236}">
                <a16:creationId xmlns:a16="http://schemas.microsoft.com/office/drawing/2014/main" id="{66387057-D055-1F9F-ADD1-D0EC4585B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0688"/>
            <a:ext cx="6754168" cy="2772162"/>
          </a:xfrm>
          <a:prstGeom prst="rect">
            <a:avLst/>
          </a:prstGeom>
        </p:spPr>
      </p:pic>
      <p:sp>
        <p:nvSpPr>
          <p:cNvPr id="2" name="Title 1">
            <a:extLst>
              <a:ext uri="{FF2B5EF4-FFF2-40B4-BE49-F238E27FC236}">
                <a16:creationId xmlns:a16="http://schemas.microsoft.com/office/drawing/2014/main" id="{F2251AA7-A635-6B56-8BEC-144A3BF024A8}"/>
              </a:ext>
            </a:extLst>
          </p:cNvPr>
          <p:cNvSpPr>
            <a:spLocks noGrp="1"/>
          </p:cNvSpPr>
          <p:nvPr>
            <p:ph type="title"/>
          </p:nvPr>
        </p:nvSpPr>
        <p:spPr/>
        <p:txBody>
          <a:bodyPr/>
          <a:lstStyle/>
          <a:p>
            <a:r>
              <a:rPr lang="en-US" dirty="0"/>
              <a:t>T(n) Example</a:t>
            </a:r>
          </a:p>
        </p:txBody>
      </p:sp>
      <p:sp>
        <p:nvSpPr>
          <p:cNvPr id="6" name="Rectangle 5">
            <a:extLst>
              <a:ext uri="{FF2B5EF4-FFF2-40B4-BE49-F238E27FC236}">
                <a16:creationId xmlns:a16="http://schemas.microsoft.com/office/drawing/2014/main" id="{684FFFA3-F65B-B336-17F8-4B4AABF1B15F}"/>
              </a:ext>
            </a:extLst>
          </p:cNvPr>
          <p:cNvSpPr/>
          <p:nvPr/>
        </p:nvSpPr>
        <p:spPr>
          <a:xfrm>
            <a:off x="8156448" y="0"/>
            <a:ext cx="4035552" cy="1773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Here we have a simple user defined function with two parameters. The 1</a:t>
            </a:r>
            <a:r>
              <a:rPr lang="en-US" baseline="30000" dirty="0">
                <a:latin typeface="Arial" panose="020B0604020202020204" pitchFamily="34" charset="0"/>
                <a:cs typeface="Arial" panose="020B0604020202020204" pitchFamily="34" charset="0"/>
              </a:rPr>
              <a:t>st</a:t>
            </a:r>
            <a:r>
              <a:rPr lang="en-US" dirty="0">
                <a:latin typeface="Arial" panose="020B0604020202020204" pitchFamily="34" charset="0"/>
                <a:cs typeface="Arial" panose="020B0604020202020204" pitchFamily="34" charset="0"/>
              </a:rPr>
              <a:t> parameter represents an integer which is the size of the array, and the 2</a:t>
            </a:r>
            <a:r>
              <a:rPr lang="en-US" baseline="30000" dirty="0">
                <a:latin typeface="Arial" panose="020B0604020202020204" pitchFamily="34" charset="0"/>
                <a:cs typeface="Arial" panose="020B0604020202020204" pitchFamily="34" charset="0"/>
              </a:rPr>
              <a:t>nd</a:t>
            </a:r>
            <a:r>
              <a:rPr lang="en-US" dirty="0">
                <a:latin typeface="Arial" panose="020B0604020202020204" pitchFamily="34" charset="0"/>
                <a:cs typeface="Arial" panose="020B0604020202020204" pitchFamily="34" charset="0"/>
              </a:rPr>
              <a:t> parameter is the address of the first index of the array.</a:t>
            </a:r>
          </a:p>
        </p:txBody>
      </p:sp>
      <p:sp>
        <p:nvSpPr>
          <p:cNvPr id="4" name="Rectangle 3">
            <a:extLst>
              <a:ext uri="{FF2B5EF4-FFF2-40B4-BE49-F238E27FC236}">
                <a16:creationId xmlns:a16="http://schemas.microsoft.com/office/drawing/2014/main" id="{07F07D42-307F-E731-1480-053AAB6B1DB4}"/>
              </a:ext>
            </a:extLst>
          </p:cNvPr>
          <p:cNvSpPr/>
          <p:nvPr/>
        </p:nvSpPr>
        <p:spPr>
          <a:xfrm>
            <a:off x="7592368" y="4955992"/>
            <a:ext cx="4599632" cy="722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The final statement is only an assignment statement which is going to execute once.</a:t>
            </a:r>
          </a:p>
        </p:txBody>
      </p:sp>
      <p:cxnSp>
        <p:nvCxnSpPr>
          <p:cNvPr id="8" name="Connector: Curved 7">
            <a:extLst>
              <a:ext uri="{FF2B5EF4-FFF2-40B4-BE49-F238E27FC236}">
                <a16:creationId xmlns:a16="http://schemas.microsoft.com/office/drawing/2014/main" id="{ADEBAC8C-B535-4E79-B6D7-46E225931051}"/>
              </a:ext>
            </a:extLst>
          </p:cNvPr>
          <p:cNvCxnSpPr>
            <a:cxnSpLocks/>
            <a:stCxn id="4" idx="0"/>
            <a:endCxn id="10" idx="3"/>
          </p:cNvCxnSpPr>
          <p:nvPr/>
        </p:nvCxnSpPr>
        <p:spPr>
          <a:xfrm rot="16200000" flipV="1">
            <a:off x="5922242" y="986050"/>
            <a:ext cx="886912" cy="7052972"/>
          </a:xfrm>
          <a:prstGeom prst="curvedConnector2">
            <a:avLst/>
          </a:prstGeom>
          <a:ln w="571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214ABE0-01D8-ACE7-1751-9BB4EF81FA15}"/>
                  </a:ext>
                </a:extLst>
              </p:cNvPr>
              <p:cNvSpPr txBox="1"/>
              <p:nvPr/>
            </p:nvSpPr>
            <p:spPr>
              <a:xfrm>
                <a:off x="1883664" y="2183830"/>
                <a:ext cx="1581912" cy="307777"/>
              </a:xfrm>
              <a:prstGeom prst="rect">
                <a:avLst/>
              </a:prstGeom>
              <a:solidFill>
                <a:srgbClr val="92D05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dirty="0">
                              <a:latin typeface="Cambria Math" panose="02040503050406030204" pitchFamily="18" charset="0"/>
                            </a:rPr>
                          </m:ctrlPr>
                        </m:sSubPr>
                        <m:e>
                          <m:r>
                            <m:rPr>
                              <m:nor/>
                            </m:rPr>
                            <a:rPr lang="en-US" sz="1400" dirty="0">
                              <a:latin typeface="Cambria Math" panose="02040503050406030204" pitchFamily="18" charset="0"/>
                            </a:rPr>
                            <m:t>count</m:t>
                          </m:r>
                        </m:e>
                        <m:sub>
                          <m:r>
                            <a:rPr lang="en-US" sz="1400" i="1" dirty="0">
                              <a:latin typeface="Cambria Math" panose="02040503050406030204" pitchFamily="18" charset="0"/>
                            </a:rPr>
                            <m:t>1</m:t>
                          </m:r>
                        </m:sub>
                      </m:sSub>
                      <m:r>
                        <a:rPr lang="en-US" sz="1400" i="1" dirty="0">
                          <a:latin typeface="Cambria Math" panose="02040503050406030204" pitchFamily="18" charset="0"/>
                        </a:rPr>
                        <m:t>=1</m:t>
                      </m:r>
                    </m:oMath>
                  </m:oMathPara>
                </a14:m>
                <a:endParaRPr lang="en-US" sz="1400" dirty="0"/>
              </a:p>
            </p:txBody>
          </p:sp>
        </mc:Choice>
        <mc:Fallback xmlns="">
          <p:sp>
            <p:nvSpPr>
              <p:cNvPr id="25" name="TextBox 24">
                <a:extLst>
                  <a:ext uri="{FF2B5EF4-FFF2-40B4-BE49-F238E27FC236}">
                    <a16:creationId xmlns:a16="http://schemas.microsoft.com/office/drawing/2014/main" id="{2214ABE0-01D8-ACE7-1751-9BB4EF81FA15}"/>
                  </a:ext>
                </a:extLst>
              </p:cNvPr>
              <p:cNvSpPr txBox="1">
                <a:spLocks noRot="1" noChangeAspect="1" noMove="1" noResize="1" noEditPoints="1" noAdjustHandles="1" noChangeArrowheads="1" noChangeShapeType="1" noTextEdit="1"/>
              </p:cNvSpPr>
              <p:nvPr/>
            </p:nvSpPr>
            <p:spPr>
              <a:xfrm>
                <a:off x="1883664" y="2183830"/>
                <a:ext cx="1581912" cy="307777"/>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3FDDA16-12DB-1A17-640B-3D3A7E81C9B6}"/>
                  </a:ext>
                </a:extLst>
              </p:cNvPr>
              <p:cNvSpPr txBox="1"/>
              <p:nvPr/>
            </p:nvSpPr>
            <p:spPr>
              <a:xfrm>
                <a:off x="6626452" y="3124157"/>
                <a:ext cx="1529996" cy="307777"/>
              </a:xfrm>
              <a:prstGeom prst="rect">
                <a:avLst/>
              </a:prstGeom>
              <a:solidFill>
                <a:srgbClr val="92D05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dirty="0">
                              <a:latin typeface="Cambria Math" panose="02040503050406030204" pitchFamily="18" charset="0"/>
                            </a:rPr>
                          </m:ctrlPr>
                        </m:sSubPr>
                        <m:e>
                          <m:r>
                            <m:rPr>
                              <m:nor/>
                            </m:rPr>
                            <a:rPr lang="en-US" sz="1400" dirty="0">
                              <a:latin typeface="Cambria Math" panose="02040503050406030204" pitchFamily="18" charset="0"/>
                            </a:rPr>
                            <m:t>count</m:t>
                          </m:r>
                        </m:e>
                        <m:sub>
                          <m:r>
                            <a:rPr lang="en-US" sz="1400" i="1" dirty="0">
                              <a:latin typeface="Cambria Math" panose="02040503050406030204" pitchFamily="18" charset="0"/>
                            </a:rPr>
                            <m:t>3</m:t>
                          </m:r>
                        </m:sub>
                      </m:sSub>
                      <m:r>
                        <a:rPr lang="en-US" sz="1400" i="1" dirty="0">
                          <a:latin typeface="Cambria Math" panose="02040503050406030204" pitchFamily="18" charset="0"/>
                        </a:rPr>
                        <m:t>=</m:t>
                      </m:r>
                      <m:r>
                        <a:rPr lang="en-US" sz="1400" i="1" dirty="0">
                          <a:latin typeface="Cambria Math" panose="02040503050406030204" pitchFamily="18" charset="0"/>
                        </a:rPr>
                        <m:t>𝑛</m:t>
                      </m:r>
                    </m:oMath>
                  </m:oMathPara>
                </a14:m>
                <a:endParaRPr lang="en-US" sz="1400" dirty="0"/>
              </a:p>
            </p:txBody>
          </p:sp>
        </mc:Choice>
        <mc:Fallback xmlns="">
          <p:sp>
            <p:nvSpPr>
              <p:cNvPr id="7" name="TextBox 6">
                <a:extLst>
                  <a:ext uri="{FF2B5EF4-FFF2-40B4-BE49-F238E27FC236}">
                    <a16:creationId xmlns:a16="http://schemas.microsoft.com/office/drawing/2014/main" id="{93FDDA16-12DB-1A17-640B-3D3A7E81C9B6}"/>
                  </a:ext>
                </a:extLst>
              </p:cNvPr>
              <p:cNvSpPr txBox="1">
                <a:spLocks noRot="1" noChangeAspect="1" noMove="1" noResize="1" noEditPoints="1" noAdjustHandles="1" noChangeArrowheads="1" noChangeShapeType="1" noTextEdit="1"/>
              </p:cNvSpPr>
              <p:nvPr/>
            </p:nvSpPr>
            <p:spPr>
              <a:xfrm>
                <a:off x="6626452" y="3124157"/>
                <a:ext cx="1529996" cy="307777"/>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C4A8E01-0276-AA1B-47B6-2F2AA2432937}"/>
                  </a:ext>
                </a:extLst>
              </p:cNvPr>
              <p:cNvSpPr txBox="1"/>
              <p:nvPr/>
            </p:nvSpPr>
            <p:spPr>
              <a:xfrm>
                <a:off x="1309216" y="3915191"/>
                <a:ext cx="1529996" cy="307777"/>
              </a:xfrm>
              <a:prstGeom prst="rect">
                <a:avLst/>
              </a:prstGeom>
              <a:solidFill>
                <a:srgbClr val="92D05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m:rPr>
                              <m:nor/>
                            </m:rPr>
                            <a:rPr lang="en-US" sz="1400" b="0" i="0" dirty="0" smtClean="0">
                              <a:latin typeface="Cambria Math" panose="02040503050406030204" pitchFamily="18" charset="0"/>
                            </a:rPr>
                            <m:t>count</m:t>
                          </m:r>
                        </m:e>
                        <m:sub>
                          <m:r>
                            <a:rPr lang="en-US" sz="1400" b="0" i="1" dirty="0" smtClean="0">
                              <a:latin typeface="Cambria Math" panose="02040503050406030204" pitchFamily="18" charset="0"/>
                            </a:rPr>
                            <m:t>4</m:t>
                          </m:r>
                        </m:sub>
                      </m:sSub>
                      <m:r>
                        <a:rPr lang="en-US" sz="1400" b="0" i="1" dirty="0" smtClean="0">
                          <a:latin typeface="Cambria Math" panose="02040503050406030204" pitchFamily="18" charset="0"/>
                        </a:rPr>
                        <m:t>=1</m:t>
                      </m:r>
                    </m:oMath>
                  </m:oMathPara>
                </a14:m>
                <a:endParaRPr lang="en-US" sz="1400" dirty="0"/>
              </a:p>
            </p:txBody>
          </p:sp>
        </mc:Choice>
        <mc:Fallback xmlns="">
          <p:sp>
            <p:nvSpPr>
              <p:cNvPr id="10" name="TextBox 9">
                <a:extLst>
                  <a:ext uri="{FF2B5EF4-FFF2-40B4-BE49-F238E27FC236}">
                    <a16:creationId xmlns:a16="http://schemas.microsoft.com/office/drawing/2014/main" id="{BC4A8E01-0276-AA1B-47B6-2F2AA2432937}"/>
                  </a:ext>
                </a:extLst>
              </p:cNvPr>
              <p:cNvSpPr txBox="1">
                <a:spLocks noRot="1" noChangeAspect="1" noMove="1" noResize="1" noEditPoints="1" noAdjustHandles="1" noChangeArrowheads="1" noChangeShapeType="1" noTextEdit="1"/>
              </p:cNvSpPr>
              <p:nvPr/>
            </p:nvSpPr>
            <p:spPr>
              <a:xfrm>
                <a:off x="1309216" y="3915191"/>
                <a:ext cx="1529996" cy="307777"/>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FD10AA5-645E-F647-4E01-151C3078C662}"/>
                  </a:ext>
                </a:extLst>
              </p:cNvPr>
              <p:cNvSpPr txBox="1"/>
              <p:nvPr/>
            </p:nvSpPr>
            <p:spPr>
              <a:xfrm>
                <a:off x="5469436" y="2680920"/>
                <a:ext cx="1822704" cy="307777"/>
              </a:xfrm>
              <a:prstGeom prst="rect">
                <a:avLst/>
              </a:prstGeom>
              <a:solidFill>
                <a:srgbClr val="92D05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dirty="0">
                              <a:latin typeface="Cambria Math" panose="02040503050406030204" pitchFamily="18" charset="0"/>
                            </a:rPr>
                          </m:ctrlPr>
                        </m:sSubPr>
                        <m:e>
                          <m:r>
                            <m:rPr>
                              <m:nor/>
                            </m:rPr>
                            <a:rPr lang="en-US" sz="1400" dirty="0">
                              <a:latin typeface="Cambria Math" panose="02040503050406030204" pitchFamily="18" charset="0"/>
                            </a:rPr>
                            <m:t>count</m:t>
                          </m:r>
                        </m:e>
                        <m:sub>
                          <m:r>
                            <a:rPr lang="en-US" sz="1400" i="1" dirty="0">
                              <a:latin typeface="Cambria Math" panose="02040503050406030204" pitchFamily="18" charset="0"/>
                            </a:rPr>
                            <m:t>2</m:t>
                          </m:r>
                        </m:sub>
                      </m:sSub>
                      <m:r>
                        <a:rPr lang="en-US" sz="1400" i="1" dirty="0">
                          <a:latin typeface="Cambria Math" panose="02040503050406030204" pitchFamily="18" charset="0"/>
                        </a:rPr>
                        <m:t>=</m:t>
                      </m:r>
                      <m:r>
                        <a:rPr lang="en-US" sz="1400" i="1" dirty="0">
                          <a:latin typeface="Cambria Math" panose="02040503050406030204" pitchFamily="18" charset="0"/>
                        </a:rPr>
                        <m:t>𝑛</m:t>
                      </m:r>
                      <m:r>
                        <a:rPr lang="en-US" sz="1400" i="1" dirty="0">
                          <a:latin typeface="Cambria Math" panose="02040503050406030204" pitchFamily="18" charset="0"/>
                        </a:rPr>
                        <m:t>+1</m:t>
                      </m:r>
                    </m:oMath>
                  </m:oMathPara>
                </a14:m>
                <a:endParaRPr lang="en-US" sz="1400" dirty="0"/>
              </a:p>
            </p:txBody>
          </p:sp>
        </mc:Choice>
        <mc:Fallback xmlns="">
          <p:sp>
            <p:nvSpPr>
              <p:cNvPr id="13" name="TextBox 12">
                <a:extLst>
                  <a:ext uri="{FF2B5EF4-FFF2-40B4-BE49-F238E27FC236}">
                    <a16:creationId xmlns:a16="http://schemas.microsoft.com/office/drawing/2014/main" id="{DFD10AA5-645E-F647-4E01-151C3078C662}"/>
                  </a:ext>
                </a:extLst>
              </p:cNvPr>
              <p:cNvSpPr txBox="1">
                <a:spLocks noRot="1" noChangeAspect="1" noMove="1" noResize="1" noEditPoints="1" noAdjustHandles="1" noChangeArrowheads="1" noChangeShapeType="1" noTextEdit="1"/>
              </p:cNvSpPr>
              <p:nvPr/>
            </p:nvSpPr>
            <p:spPr>
              <a:xfrm>
                <a:off x="5469436" y="2680920"/>
                <a:ext cx="1822704" cy="307777"/>
              </a:xfrm>
              <a:prstGeom prst="rect">
                <a:avLst/>
              </a:prstGeom>
              <a:blipFill>
                <a:blip r:embed="rId6"/>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052540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1288</TotalTime>
  <Words>2891</Words>
  <Application>Microsoft Office PowerPoint</Application>
  <PresentationFormat>Widescreen</PresentationFormat>
  <Paragraphs>284</Paragraphs>
  <Slides>36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Aptos</vt:lpstr>
      <vt:lpstr>Aptos Display</vt:lpstr>
      <vt:lpstr>Arial</vt:lpstr>
      <vt:lpstr>Cambria Math</vt:lpstr>
      <vt:lpstr>Century</vt:lpstr>
      <vt:lpstr>Times New Roman</vt:lpstr>
      <vt:lpstr>Office Theme</vt:lpstr>
      <vt:lpstr>COP 3502 Computer Science I</vt:lpstr>
      <vt:lpstr>Reminding Our Discussions From Week 1</vt:lpstr>
      <vt:lpstr>Comparing Growth of Two Functions</vt:lpstr>
      <vt:lpstr>In general, consider running time as a function of input size, T(n)</vt:lpstr>
      <vt:lpstr>T(n) Example</vt:lpstr>
      <vt:lpstr>T(n) Example</vt:lpstr>
      <vt:lpstr>T(n) Example</vt:lpstr>
      <vt:lpstr>T(n) Example</vt:lpstr>
      <vt:lpstr>T(n) Example</vt:lpstr>
      <vt:lpstr>T(n) Example</vt:lpstr>
      <vt:lpstr>T(n) Example</vt:lpstr>
      <vt:lpstr>T(n) Example</vt:lpstr>
      <vt:lpstr>Statement Costs and our Assumption</vt:lpstr>
      <vt:lpstr>Statement Costs and our Assumption</vt:lpstr>
      <vt:lpstr>Big-Oh Notation</vt:lpstr>
      <vt:lpstr>Informal Definition of Big-Oh</vt:lpstr>
      <vt:lpstr>Previous Example</vt:lpstr>
      <vt:lpstr>Loops and Running Times</vt:lpstr>
      <vt:lpstr>Running Time with Multiple Variables</vt:lpstr>
      <vt:lpstr>Common Orders You will see in CS1</vt:lpstr>
      <vt:lpstr>Summation</vt:lpstr>
      <vt:lpstr>Understanding Summations</vt:lpstr>
      <vt:lpstr>Understanding Summations</vt:lpstr>
      <vt:lpstr>Loops and Summations</vt:lpstr>
      <vt:lpstr>Loops and Summations</vt:lpstr>
      <vt:lpstr>Loops and Summations</vt:lpstr>
      <vt:lpstr>Loops and Summations</vt:lpstr>
      <vt:lpstr>Loops and Summations Another Example</vt:lpstr>
      <vt:lpstr>Loops and Summations Another Example</vt:lpstr>
      <vt:lpstr>Not All Summations are Simple</vt:lpstr>
      <vt:lpstr>Closed Form Summations</vt:lpstr>
      <vt:lpstr>Closed Form Summations</vt:lpstr>
      <vt:lpstr>Closed Form Summations</vt:lpstr>
      <vt:lpstr>Useful Summations Manipulations</vt:lpstr>
      <vt:lpstr>Properties of Logs</vt:lpstr>
      <vt:lpstr>Best-Case, Worst-Case, Average-Case Runtimes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Kurt Kullu</dc:creator>
  <cp:lastModifiedBy>Kurt Kullu</cp:lastModifiedBy>
  <cp:revision>102</cp:revision>
  <dcterms:created xsi:type="dcterms:W3CDTF">2025-05-11T20:51:55Z</dcterms:created>
  <dcterms:modified xsi:type="dcterms:W3CDTF">2025-05-30T19:58:36Z</dcterms:modified>
</cp:coreProperties>
</file>