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9"/>
  </p:notesMasterIdLst>
  <p:sldIdLst>
    <p:sldId id="256" r:id="rId2"/>
    <p:sldId id="339" r:id="rId3"/>
    <p:sldId id="272" r:id="rId4"/>
    <p:sldId id="273" r:id="rId5"/>
    <p:sldId id="274" r:id="rId6"/>
    <p:sldId id="278" r:id="rId7"/>
    <p:sldId id="275" r:id="rId8"/>
    <p:sldId id="27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teinberg" initials="AS" lastIdx="1" clrIdx="0">
    <p:extLst>
      <p:ext uri="{19B8F6BF-5375-455C-9EA6-DF929625EA0E}">
        <p15:presenceInfo xmlns:p15="http://schemas.microsoft.com/office/powerpoint/2012/main" userId="S-1-5-21-263693092-914937889-1683536305-2863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9D79B-AC52-49CB-A6B3-8D1D327E7A30}" v="11" dt="2023-01-17T14:17:44.21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812" autoAdjust="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outlineViewPr>
    <p:cViewPr>
      <p:scale>
        <a:sx n="33" d="100"/>
        <a:sy n="33" d="100"/>
      </p:scale>
      <p:origin x="0" y="-243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einberg" userId="f7376a4afba01116" providerId="LiveId" clId="{7B79D79B-AC52-49CB-A6B3-8D1D327E7A30}"/>
    <pc:docChg chg="addSld delSld modSld">
      <pc:chgData name="Andrew Steinberg" userId="f7376a4afba01116" providerId="LiveId" clId="{7B79D79B-AC52-49CB-A6B3-8D1D327E7A30}" dt="2023-01-17T14:17:44.218" v="30"/>
      <pc:docMkLst>
        <pc:docMk/>
      </pc:docMkLst>
      <pc:sldChg chg="modSp mod">
        <pc:chgData name="Andrew Steinberg" userId="f7376a4afba01116" providerId="LiveId" clId="{7B79D79B-AC52-49CB-A6B3-8D1D327E7A30}" dt="2023-01-17T14:14:25.749" v="5" actId="20577"/>
        <pc:sldMkLst>
          <pc:docMk/>
          <pc:sldMk cId="2122331500" sldId="256"/>
        </pc:sldMkLst>
        <pc:spChg chg="mod">
          <ac:chgData name="Andrew Steinberg" userId="f7376a4afba01116" providerId="LiveId" clId="{7B79D79B-AC52-49CB-A6B3-8D1D327E7A30}" dt="2023-01-17T14:14:25.749" v="5" actId="20577"/>
          <ac:spMkLst>
            <pc:docMk/>
            <pc:sldMk cId="2122331500" sldId="256"/>
            <ac:spMk id="3" creationId="{E857AF74-F0A7-4C81-9E87-D72280D2F85F}"/>
          </ac:spMkLst>
        </pc:spChg>
      </pc:sldChg>
      <pc:sldChg chg="del">
        <pc:chgData name="Andrew Steinberg" userId="f7376a4afba01116" providerId="LiveId" clId="{7B79D79B-AC52-49CB-A6B3-8D1D327E7A30}" dt="2023-01-17T14:14:41.615" v="7" actId="47"/>
        <pc:sldMkLst>
          <pc:docMk/>
          <pc:sldMk cId="1343775854" sldId="269"/>
        </pc:sldMkLst>
      </pc:sldChg>
      <pc:sldChg chg="addSp modSp mod">
        <pc:chgData name="Andrew Steinberg" userId="f7376a4afba01116" providerId="LiveId" clId="{7B79D79B-AC52-49CB-A6B3-8D1D327E7A30}" dt="2023-01-17T14:16:53.966" v="14" actId="207"/>
        <pc:sldMkLst>
          <pc:docMk/>
          <pc:sldMk cId="4278593350" sldId="290"/>
        </pc:sldMkLst>
        <pc:spChg chg="mod">
          <ac:chgData name="Andrew Steinberg" userId="f7376a4afba01116" providerId="LiveId" clId="{7B79D79B-AC52-49CB-A6B3-8D1D327E7A30}" dt="2023-01-17T14:16:37.944" v="11" actId="20577"/>
          <ac:spMkLst>
            <pc:docMk/>
            <pc:sldMk cId="4278593350" sldId="290"/>
            <ac:spMk id="4" creationId="{092D92F0-A629-003B-6DF7-88F288F8595A}"/>
          </ac:spMkLst>
        </pc:spChg>
        <pc:spChg chg="add mod">
          <ac:chgData name="Andrew Steinberg" userId="f7376a4afba01116" providerId="LiveId" clId="{7B79D79B-AC52-49CB-A6B3-8D1D327E7A30}" dt="2023-01-17T14:16:53.966" v="14" actId="207"/>
          <ac:spMkLst>
            <pc:docMk/>
            <pc:sldMk cId="4278593350" sldId="290"/>
            <ac:spMk id="20" creationId="{4D54719C-299D-6369-405A-C334B1A2A9B7}"/>
          </ac:spMkLst>
        </pc:spChg>
      </pc:sldChg>
      <pc:sldChg chg="addSp modSp">
        <pc:chgData name="Andrew Steinberg" userId="f7376a4afba01116" providerId="LiveId" clId="{7B79D79B-AC52-49CB-A6B3-8D1D327E7A30}" dt="2023-01-17T14:17:01.143" v="15"/>
        <pc:sldMkLst>
          <pc:docMk/>
          <pc:sldMk cId="886904420" sldId="291"/>
        </pc:sldMkLst>
        <pc:spChg chg="add mod">
          <ac:chgData name="Andrew Steinberg" userId="f7376a4afba01116" providerId="LiveId" clId="{7B79D79B-AC52-49CB-A6B3-8D1D327E7A30}" dt="2023-01-17T14:17:01.143" v="15"/>
          <ac:spMkLst>
            <pc:docMk/>
            <pc:sldMk cId="886904420" sldId="291"/>
            <ac:spMk id="3" creationId="{B2B1FC7E-F167-9A17-DB90-6DC8F4DFE9B3}"/>
          </ac:spMkLst>
        </pc:spChg>
      </pc:sldChg>
      <pc:sldChg chg="addSp modSp">
        <pc:chgData name="Andrew Steinberg" userId="f7376a4afba01116" providerId="LiveId" clId="{7B79D79B-AC52-49CB-A6B3-8D1D327E7A30}" dt="2023-01-17T14:17:04.171" v="16"/>
        <pc:sldMkLst>
          <pc:docMk/>
          <pc:sldMk cId="3173324075" sldId="292"/>
        </pc:sldMkLst>
        <pc:spChg chg="add mod">
          <ac:chgData name="Andrew Steinberg" userId="f7376a4afba01116" providerId="LiveId" clId="{7B79D79B-AC52-49CB-A6B3-8D1D327E7A30}" dt="2023-01-17T14:17:04.171" v="16"/>
          <ac:spMkLst>
            <pc:docMk/>
            <pc:sldMk cId="3173324075" sldId="292"/>
            <ac:spMk id="3" creationId="{EB0AAC90-04C9-791D-8B37-CCE7C66EE592}"/>
          </ac:spMkLst>
        </pc:spChg>
      </pc:sldChg>
      <pc:sldChg chg="addSp modSp mod">
        <pc:chgData name="Andrew Steinberg" userId="f7376a4afba01116" providerId="LiveId" clId="{7B79D79B-AC52-49CB-A6B3-8D1D327E7A30}" dt="2023-01-17T14:17:14.424" v="20" actId="20577"/>
        <pc:sldMkLst>
          <pc:docMk/>
          <pc:sldMk cId="2172024776" sldId="293"/>
        </pc:sldMkLst>
        <pc:spChg chg="add mod">
          <ac:chgData name="Andrew Steinberg" userId="f7376a4afba01116" providerId="LiveId" clId="{7B79D79B-AC52-49CB-A6B3-8D1D327E7A30}" dt="2023-01-17T14:17:14.424" v="20" actId="20577"/>
          <ac:spMkLst>
            <pc:docMk/>
            <pc:sldMk cId="2172024776" sldId="293"/>
            <ac:spMk id="20" creationId="{F32DBB17-78A5-1245-CE3B-4A8D4B7647CF}"/>
          </ac:spMkLst>
        </pc:spChg>
      </pc:sldChg>
      <pc:sldChg chg="addSp modSp">
        <pc:chgData name="Andrew Steinberg" userId="f7376a4afba01116" providerId="LiveId" clId="{7B79D79B-AC52-49CB-A6B3-8D1D327E7A30}" dt="2023-01-17T14:17:19.547" v="21"/>
        <pc:sldMkLst>
          <pc:docMk/>
          <pc:sldMk cId="3634924246" sldId="294"/>
        </pc:sldMkLst>
        <pc:spChg chg="add mod">
          <ac:chgData name="Andrew Steinberg" userId="f7376a4afba01116" providerId="LiveId" clId="{7B79D79B-AC52-49CB-A6B3-8D1D327E7A30}" dt="2023-01-17T14:17:19.547" v="21"/>
          <ac:spMkLst>
            <pc:docMk/>
            <pc:sldMk cId="3634924246" sldId="294"/>
            <ac:spMk id="13" creationId="{332BB26F-402E-BFE4-5CDA-5C52C0B0873B}"/>
          </ac:spMkLst>
        </pc:spChg>
      </pc:sldChg>
      <pc:sldChg chg="addSp modSp">
        <pc:chgData name="Andrew Steinberg" userId="f7376a4afba01116" providerId="LiveId" clId="{7B79D79B-AC52-49CB-A6B3-8D1D327E7A30}" dt="2023-01-17T14:17:23.142" v="22"/>
        <pc:sldMkLst>
          <pc:docMk/>
          <pc:sldMk cId="3675663465" sldId="295"/>
        </pc:sldMkLst>
        <pc:spChg chg="add mod">
          <ac:chgData name="Andrew Steinberg" userId="f7376a4afba01116" providerId="LiveId" clId="{7B79D79B-AC52-49CB-A6B3-8D1D327E7A30}" dt="2023-01-17T14:17:23.142" v="22"/>
          <ac:spMkLst>
            <pc:docMk/>
            <pc:sldMk cId="3675663465" sldId="295"/>
            <ac:spMk id="20" creationId="{4B5DE11C-04FB-6C25-78A4-91313F5AE629}"/>
          </ac:spMkLst>
        </pc:spChg>
      </pc:sldChg>
      <pc:sldChg chg="addSp modSp mod">
        <pc:chgData name="Andrew Steinberg" userId="f7376a4afba01116" providerId="LiveId" clId="{7B79D79B-AC52-49CB-A6B3-8D1D327E7A30}" dt="2023-01-17T14:17:31.510" v="25" actId="20577"/>
        <pc:sldMkLst>
          <pc:docMk/>
          <pc:sldMk cId="1749653981" sldId="296"/>
        </pc:sldMkLst>
        <pc:spChg chg="add mod">
          <ac:chgData name="Andrew Steinberg" userId="f7376a4afba01116" providerId="LiveId" clId="{7B79D79B-AC52-49CB-A6B3-8D1D327E7A30}" dt="2023-01-17T14:17:31.510" v="25" actId="20577"/>
          <ac:spMkLst>
            <pc:docMk/>
            <pc:sldMk cId="1749653981" sldId="296"/>
            <ac:spMk id="3" creationId="{EB178824-2257-BFB5-1ED2-3542C89E0789}"/>
          </ac:spMkLst>
        </pc:spChg>
      </pc:sldChg>
      <pc:sldChg chg="addSp modSp">
        <pc:chgData name="Andrew Steinberg" userId="f7376a4afba01116" providerId="LiveId" clId="{7B79D79B-AC52-49CB-A6B3-8D1D327E7A30}" dt="2023-01-17T14:17:38.785" v="26"/>
        <pc:sldMkLst>
          <pc:docMk/>
          <pc:sldMk cId="2811717648" sldId="297"/>
        </pc:sldMkLst>
        <pc:spChg chg="add mod">
          <ac:chgData name="Andrew Steinberg" userId="f7376a4afba01116" providerId="LiveId" clId="{7B79D79B-AC52-49CB-A6B3-8D1D327E7A30}" dt="2023-01-17T14:17:38.785" v="26"/>
          <ac:spMkLst>
            <pc:docMk/>
            <pc:sldMk cId="2811717648" sldId="297"/>
            <ac:spMk id="13" creationId="{FF64DD1E-6EDC-4BED-31E4-56DE011EB917}"/>
          </ac:spMkLst>
        </pc:spChg>
      </pc:sldChg>
      <pc:sldChg chg="addSp modSp mod">
        <pc:chgData name="Andrew Steinberg" userId="f7376a4afba01116" providerId="LiveId" clId="{7B79D79B-AC52-49CB-A6B3-8D1D327E7A30}" dt="2023-01-17T14:17:42.126" v="29" actId="1035"/>
        <pc:sldMkLst>
          <pc:docMk/>
          <pc:sldMk cId="3469009042" sldId="298"/>
        </pc:sldMkLst>
        <pc:spChg chg="add mod">
          <ac:chgData name="Andrew Steinberg" userId="f7376a4afba01116" providerId="LiveId" clId="{7B79D79B-AC52-49CB-A6B3-8D1D327E7A30}" dt="2023-01-17T14:17:42.126" v="29" actId="1035"/>
          <ac:spMkLst>
            <pc:docMk/>
            <pc:sldMk cId="3469009042" sldId="298"/>
            <ac:spMk id="20" creationId="{7698CB3E-C18D-83EC-A0CD-602ACD7DABAA}"/>
          </ac:spMkLst>
        </pc:spChg>
      </pc:sldChg>
      <pc:sldChg chg="addSp modSp">
        <pc:chgData name="Andrew Steinberg" userId="f7376a4afba01116" providerId="LiveId" clId="{7B79D79B-AC52-49CB-A6B3-8D1D327E7A30}" dt="2023-01-17T14:17:44.218" v="30"/>
        <pc:sldMkLst>
          <pc:docMk/>
          <pc:sldMk cId="2162885487" sldId="299"/>
        </pc:sldMkLst>
        <pc:spChg chg="add mod">
          <ac:chgData name="Andrew Steinberg" userId="f7376a4afba01116" providerId="LiveId" clId="{7B79D79B-AC52-49CB-A6B3-8D1D327E7A30}" dt="2023-01-17T14:17:44.218" v="30"/>
          <ac:spMkLst>
            <pc:docMk/>
            <pc:sldMk cId="2162885487" sldId="299"/>
            <ac:spMk id="20" creationId="{E6C750EC-2F3F-25B9-D07F-101438BBA774}"/>
          </ac:spMkLst>
        </pc:spChg>
      </pc:sldChg>
      <pc:sldChg chg="add">
        <pc:chgData name="Andrew Steinberg" userId="f7376a4afba01116" providerId="LiveId" clId="{7B79D79B-AC52-49CB-A6B3-8D1D327E7A30}" dt="2023-01-17T14:14:39.303" v="6"/>
        <pc:sldMkLst>
          <pc:docMk/>
          <pc:sldMk cId="1945196231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18:44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10 233 20724 0 0,'-6'-11'56'0'0,"6"1"-152"0"0,-4-2 16 0 0,6 1-48 0 0,1 1-224 0 0,-8-12-176 0 0,12 12-112 0 0,-6 3 0 0 0,6-3-320 0 0,1-4-121 0 0,3 3 49 0 0,3-5-64 0 0,-1 0 32 0 0,4-1-353 0 0,-3-2-207 0 0,1 1-96 0 0,-3-1-1033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8T18:44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75 16588 0 0,'0'-16'-841'0'0,"-3"-11"-1047"0"0,13 16-48 0 0,-7 0-201 0 0,3 1-279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51C-91B5-4780-93CC-AB323C44EA7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2F82F-E2BB-426A-A3AB-FC155FB2E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0D44-026E-4034-AA7F-E225195F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EF54C-B259-4453-9114-4FAF9A435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CCB8-F88F-46BA-B976-9C7D1377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3195-2B9E-4734-A929-52556102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D3FC-0CB5-44CF-99CA-AB97803E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A94A-37F4-460A-9FAC-37EEA441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CA53-935C-4735-A608-5C647F22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BA0C-05DB-4179-AAFF-61CC9DC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892F-038E-4816-B540-8C33DF65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80DD-409E-48D6-B31F-100FBBE0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9FD55-E025-4445-8C9B-F383A360A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0E059-7E8C-4DD1-8255-1E32F8789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172-EB1A-4881-AB16-182E4B6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4467-A7B8-4556-AB3E-2992CD85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A64F-47B7-46DF-A169-128CA8EA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08F3-59FB-4B9A-909A-6ACDD392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6B4E-094D-469E-9473-5634C518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CAE3-DF66-41B4-BD39-78C5956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217C-FB8A-42BC-8C93-DFE09B6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B80E-3409-4F11-8AB4-34F3A6F9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880-41A4-45A4-8D5E-14A31021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3FE3-A5C7-458F-ADEB-4DF65363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DAAD-B9DB-4DEE-834A-2C3AA352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8550-8211-4865-BF0A-C93BD878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ABC2-6A68-42B8-A358-47410316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FB30-F2E0-438D-9AD3-C3ADD66C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1C7A-447A-467B-8D8B-D926D960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B93E-4165-4F54-83D0-36C96D1B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F62AD-5340-462F-B7EA-FA174E44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8196-F4E8-46FB-B1E3-9AA153F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B3522-6048-49F4-8779-14B029B9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A311-5C1B-4615-879C-A53FE08F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9FDF-7610-464E-9ED2-1A7133B9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C8BB-18C6-4464-9077-4AC5D75E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6EBB9-F226-4FAE-BF4D-70C76537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C603D-388F-4BDF-82E9-A62C7EC3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6CC3-9FEF-4EA3-A245-BFEF1083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D4685-F298-4E80-9790-F45CCEBE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3D32B-FA78-457B-B019-0862FE93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AF90-425B-403E-9212-31B27938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02777-DBC7-4F0A-AC94-01ADAF74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C163-6A30-4C7B-91AD-9D445DCE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B5C8B-2D8B-4486-90B8-698AA585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39FC2-A379-4DEE-AE1D-E3F3492E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DB5E3-9DBD-4049-9309-DB748511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984BB-36FC-4250-A935-B523202C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5F28-3273-450E-B890-FA9C6D3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C937-D3CF-41FC-8400-0130E95E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F7EAD-79E4-4FC0-9421-1833D0502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5070-984C-40FB-9A1F-01CE217E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0C3F-D6DA-431A-9C65-A23AF5A8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2B3-3270-49AF-8216-BEB340D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E59C-DCDD-42A2-98BE-E4B631E5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BF57F-04BC-4E53-9B1F-3D0930E4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6DE9-7C27-4019-9DA0-60FF47BE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6D20-7C5E-4225-BEB1-93360AA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B320-C14D-41DD-84B2-EB7643B2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2E7ED-BDC5-444C-9108-82D1DBB8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B6D57-E5D3-4BA3-9886-1C754BF5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28238-B0D0-47D5-A695-25C9237E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C24D-0060-4F9D-9BD5-89C7BF8B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8555-34D6-4F21-B7EA-CBB51C7647F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1323-2096-45C1-A094-25BF41F3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7033-A274-43D6-9E6E-F8731E526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4745-5772-4BC9-96A6-D638F49D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C32-A999-44A9-B19B-BB330892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57"/>
            <a:ext cx="9144000" cy="1380206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File I/O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13E29-8067-45FE-9918-EDC7D925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372" y="5257800"/>
            <a:ext cx="1390491" cy="1536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EC6D3-DA7D-4DCB-9853-5EA29CB5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2" y="4946102"/>
            <a:ext cx="2469770" cy="17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3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Syntax for reading and writing to File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284E110-9B02-1686-DAE7-32D3002D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90" y="2724051"/>
            <a:ext cx="6049219" cy="1409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A6D61E-17E1-3E91-1FB3-6CF283382492}"/>
              </a:ext>
            </a:extLst>
          </p:cNvPr>
          <p:cNvSpPr/>
          <p:nvPr/>
        </p:nvSpPr>
        <p:spPr>
          <a:xfrm>
            <a:off x="9253728" y="2871216"/>
            <a:ext cx="1755648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DCE50-ED8A-01C5-D363-4E01EDB27EBE}"/>
              </a:ext>
            </a:extLst>
          </p:cNvPr>
          <p:cNvSpPr/>
          <p:nvPr/>
        </p:nvSpPr>
        <p:spPr>
          <a:xfrm>
            <a:off x="9253728" y="3745992"/>
            <a:ext cx="1755648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3FA41-E72F-DC40-3FCA-E7D20CDED643}"/>
              </a:ext>
            </a:extLst>
          </p:cNvPr>
          <p:cNvSpPr/>
          <p:nvPr/>
        </p:nvSpPr>
        <p:spPr>
          <a:xfrm>
            <a:off x="3854194" y="2112262"/>
            <a:ext cx="4483610" cy="263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Let’s take a closer look…</a:t>
            </a:r>
          </a:p>
        </p:txBody>
      </p:sp>
    </p:spTree>
    <p:extLst>
      <p:ext uri="{BB962C8B-B14F-4D97-AF65-F5344CB8AC3E}">
        <p14:creationId xmlns:p14="http://schemas.microsoft.com/office/powerpoint/2010/main" val="407470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" panose="02040604050505020304" pitchFamily="18" charset="0"/>
              </a:rPr>
              <a:t>printf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scanf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fprintf</a:t>
            </a:r>
            <a:r>
              <a:rPr lang="en-US" dirty="0">
                <a:latin typeface="Century" panose="02040604050505020304" pitchFamily="18" charset="0"/>
              </a:rPr>
              <a:t>, and </a:t>
            </a:r>
            <a:r>
              <a:rPr lang="en-US" dirty="0" err="1">
                <a:latin typeface="Century" panose="02040604050505020304" pitchFamily="18" charset="0"/>
              </a:rPr>
              <a:t>fscanf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E5F5E-C73D-6E2B-1708-C48E4C04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1" y="1690688"/>
            <a:ext cx="7218178" cy="47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5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" panose="02040604050505020304" pitchFamily="18" charset="0"/>
              </a:rPr>
              <a:t>printf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scanf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fprintf</a:t>
            </a:r>
            <a:r>
              <a:rPr lang="en-US" dirty="0">
                <a:latin typeface="Century" panose="02040604050505020304" pitchFamily="18" charset="0"/>
              </a:rPr>
              <a:t>, and </a:t>
            </a:r>
            <a:r>
              <a:rPr lang="en-US" dirty="0" err="1">
                <a:latin typeface="Century" panose="02040604050505020304" pitchFamily="18" charset="0"/>
              </a:rPr>
              <a:t>fscanf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E5F5E-C73D-6E2B-1708-C48E4C04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1" y="1690688"/>
            <a:ext cx="7218178" cy="473434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3C77C2B-1594-DA81-7273-16C9F9F64BDA}"/>
              </a:ext>
            </a:extLst>
          </p:cNvPr>
          <p:cNvSpPr/>
          <p:nvPr/>
        </p:nvSpPr>
        <p:spPr>
          <a:xfrm>
            <a:off x="2075688" y="2889504"/>
            <a:ext cx="411223" cy="832104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55739E1-B7AE-FEAC-8B98-561DC60D560A}"/>
              </a:ext>
            </a:extLst>
          </p:cNvPr>
          <p:cNvSpPr/>
          <p:nvPr/>
        </p:nvSpPr>
        <p:spPr>
          <a:xfrm>
            <a:off x="2022476" y="4370832"/>
            <a:ext cx="411223" cy="701992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55B0F-0433-C727-0069-B5C6CCC901DF}"/>
              </a:ext>
            </a:extLst>
          </p:cNvPr>
          <p:cNvSpPr/>
          <p:nvPr/>
        </p:nvSpPr>
        <p:spPr>
          <a:xfrm>
            <a:off x="233170" y="2875787"/>
            <a:ext cx="184251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the placeholder and variable address.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00371-4EE0-977D-5625-E9E6B9719049}"/>
              </a:ext>
            </a:extLst>
          </p:cNvPr>
          <p:cNvCxnSpPr/>
          <p:nvPr/>
        </p:nvCxnSpPr>
        <p:spPr>
          <a:xfrm>
            <a:off x="4178808" y="3063240"/>
            <a:ext cx="1115568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15CBF-E669-9990-740C-F96C02A37FCE}"/>
              </a:ext>
            </a:extLst>
          </p:cNvPr>
          <p:cNvCxnSpPr>
            <a:cxnSpLocks/>
          </p:cNvCxnSpPr>
          <p:nvPr/>
        </p:nvCxnSpPr>
        <p:spPr>
          <a:xfrm>
            <a:off x="5446776" y="3063240"/>
            <a:ext cx="1063752" cy="411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A08F5-CBBC-17F5-DA38-BC9E75CC9A0E}"/>
              </a:ext>
            </a:extLst>
          </p:cNvPr>
          <p:cNvSpPr/>
          <p:nvPr/>
        </p:nvSpPr>
        <p:spPr>
          <a:xfrm>
            <a:off x="179958" y="4305776"/>
            <a:ext cx="184251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the placeholder and variable.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954361-CE6B-D29B-CCA7-24A130B34DAC}"/>
              </a:ext>
            </a:extLst>
          </p:cNvPr>
          <p:cNvCxnSpPr>
            <a:cxnSpLocks/>
          </p:cNvCxnSpPr>
          <p:nvPr/>
        </p:nvCxnSpPr>
        <p:spPr>
          <a:xfrm>
            <a:off x="4082410" y="4435792"/>
            <a:ext cx="1211966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40B8A8-162A-DEAF-4500-3790D97DD341}"/>
              </a:ext>
            </a:extLst>
          </p:cNvPr>
          <p:cNvCxnSpPr>
            <a:cxnSpLocks/>
          </p:cNvCxnSpPr>
          <p:nvPr/>
        </p:nvCxnSpPr>
        <p:spPr>
          <a:xfrm>
            <a:off x="5294376" y="4492675"/>
            <a:ext cx="1133856" cy="3533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9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" panose="02040604050505020304" pitchFamily="18" charset="0"/>
              </a:rPr>
              <a:t>printf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scanf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fprintf</a:t>
            </a:r>
            <a:r>
              <a:rPr lang="en-US" dirty="0">
                <a:latin typeface="Century" panose="02040604050505020304" pitchFamily="18" charset="0"/>
              </a:rPr>
              <a:t>, and </a:t>
            </a:r>
            <a:r>
              <a:rPr lang="en-US" dirty="0" err="1">
                <a:latin typeface="Century" panose="02040604050505020304" pitchFamily="18" charset="0"/>
              </a:rPr>
              <a:t>fscanf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E5F5E-C73D-6E2B-1708-C48E4C04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1" y="1690688"/>
            <a:ext cx="7218178" cy="473434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3C77C2B-1594-DA81-7273-16C9F9F64BDA}"/>
              </a:ext>
            </a:extLst>
          </p:cNvPr>
          <p:cNvSpPr/>
          <p:nvPr/>
        </p:nvSpPr>
        <p:spPr>
          <a:xfrm>
            <a:off x="2075688" y="2889504"/>
            <a:ext cx="411223" cy="832104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55739E1-B7AE-FEAC-8B98-561DC60D560A}"/>
              </a:ext>
            </a:extLst>
          </p:cNvPr>
          <p:cNvSpPr/>
          <p:nvPr/>
        </p:nvSpPr>
        <p:spPr>
          <a:xfrm>
            <a:off x="2022476" y="4370832"/>
            <a:ext cx="411223" cy="701992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55B0F-0433-C727-0069-B5C6CCC901DF}"/>
              </a:ext>
            </a:extLst>
          </p:cNvPr>
          <p:cNvSpPr/>
          <p:nvPr/>
        </p:nvSpPr>
        <p:spPr>
          <a:xfrm>
            <a:off x="233170" y="2875787"/>
            <a:ext cx="184251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the placeholder and variable address.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00371-4EE0-977D-5625-E9E6B9719049}"/>
              </a:ext>
            </a:extLst>
          </p:cNvPr>
          <p:cNvCxnSpPr/>
          <p:nvPr/>
        </p:nvCxnSpPr>
        <p:spPr>
          <a:xfrm>
            <a:off x="4178808" y="3063240"/>
            <a:ext cx="1115568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15CBF-E669-9990-740C-F96C02A37FCE}"/>
              </a:ext>
            </a:extLst>
          </p:cNvPr>
          <p:cNvCxnSpPr>
            <a:cxnSpLocks/>
          </p:cNvCxnSpPr>
          <p:nvPr/>
        </p:nvCxnSpPr>
        <p:spPr>
          <a:xfrm>
            <a:off x="5446776" y="3063240"/>
            <a:ext cx="1063752" cy="411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A08F5-CBBC-17F5-DA38-BC9E75CC9A0E}"/>
              </a:ext>
            </a:extLst>
          </p:cNvPr>
          <p:cNvSpPr/>
          <p:nvPr/>
        </p:nvSpPr>
        <p:spPr>
          <a:xfrm>
            <a:off x="179958" y="4305776"/>
            <a:ext cx="184251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the placeholder and variable.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954361-CE6B-D29B-CCA7-24A130B34DAC}"/>
              </a:ext>
            </a:extLst>
          </p:cNvPr>
          <p:cNvCxnSpPr>
            <a:cxnSpLocks/>
          </p:cNvCxnSpPr>
          <p:nvPr/>
        </p:nvCxnSpPr>
        <p:spPr>
          <a:xfrm>
            <a:off x="4082410" y="4435792"/>
            <a:ext cx="1211966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40B8A8-162A-DEAF-4500-3790D97DD341}"/>
              </a:ext>
            </a:extLst>
          </p:cNvPr>
          <p:cNvCxnSpPr>
            <a:cxnSpLocks/>
          </p:cNvCxnSpPr>
          <p:nvPr/>
        </p:nvCxnSpPr>
        <p:spPr>
          <a:xfrm>
            <a:off x="5294376" y="4492675"/>
            <a:ext cx="1133856" cy="3533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76164F8-A3DB-6518-D667-B833848BB0FF}"/>
              </a:ext>
            </a:extLst>
          </p:cNvPr>
          <p:cNvSpPr/>
          <p:nvPr/>
        </p:nvSpPr>
        <p:spPr>
          <a:xfrm rot="16200000">
            <a:off x="3927030" y="3692017"/>
            <a:ext cx="269748" cy="411225"/>
          </a:xfrm>
          <a:prstGeom prst="leftBrace">
            <a:avLst>
              <a:gd name="adj1" fmla="val 8333"/>
              <a:gd name="adj2" fmla="val 5109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D675BC4-8BBB-1E3A-055C-5DF49E35338B}"/>
              </a:ext>
            </a:extLst>
          </p:cNvPr>
          <p:cNvSpPr/>
          <p:nvPr/>
        </p:nvSpPr>
        <p:spPr>
          <a:xfrm rot="16200000">
            <a:off x="4218656" y="5004655"/>
            <a:ext cx="269748" cy="583250"/>
          </a:xfrm>
          <a:prstGeom prst="leftBrace">
            <a:avLst>
              <a:gd name="adj1" fmla="val 8333"/>
              <a:gd name="adj2" fmla="val 5109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07B22-A8BB-1410-8BC3-4BCDA61286D0}"/>
              </a:ext>
            </a:extLst>
          </p:cNvPr>
          <p:cNvSpPr/>
          <p:nvPr/>
        </p:nvSpPr>
        <p:spPr>
          <a:xfrm>
            <a:off x="8783829" y="3660571"/>
            <a:ext cx="2133225" cy="832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only addition is the FILE POINTER!!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1BDF85-349B-3731-D4D1-CF812BE4FAC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82410" y="4032504"/>
            <a:ext cx="4701419" cy="44119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6EC6212-2112-E933-7E1E-643853A878A8}"/>
              </a:ext>
            </a:extLst>
          </p:cNvPr>
          <p:cNvCxnSpPr>
            <a:stCxn id="11" idx="2"/>
            <a:endCxn id="7" idx="1"/>
          </p:cNvCxnSpPr>
          <p:nvPr/>
        </p:nvCxnSpPr>
        <p:spPr>
          <a:xfrm rot="5400000">
            <a:off x="6635952" y="2216663"/>
            <a:ext cx="938479" cy="5490502"/>
          </a:xfrm>
          <a:prstGeom prst="curvedConnector3">
            <a:avLst>
              <a:gd name="adj1" fmla="val 105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5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" panose="02040604050505020304" pitchFamily="18" charset="0"/>
              </a:rPr>
              <a:t>printf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scanf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en-US" dirty="0" err="1">
                <a:latin typeface="Century" panose="02040604050505020304" pitchFamily="18" charset="0"/>
              </a:rPr>
              <a:t>fprintf</a:t>
            </a:r>
            <a:r>
              <a:rPr lang="en-US" dirty="0">
                <a:latin typeface="Century" panose="02040604050505020304" pitchFamily="18" charset="0"/>
              </a:rPr>
              <a:t>, and </a:t>
            </a:r>
            <a:r>
              <a:rPr lang="en-US" dirty="0" err="1">
                <a:latin typeface="Century" panose="02040604050505020304" pitchFamily="18" charset="0"/>
              </a:rPr>
              <a:t>fscanf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E5F5E-C73D-6E2B-1708-C48E4C04C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11" y="1690688"/>
            <a:ext cx="7218178" cy="473434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3C77C2B-1594-DA81-7273-16C9F9F64BDA}"/>
              </a:ext>
            </a:extLst>
          </p:cNvPr>
          <p:cNvSpPr/>
          <p:nvPr/>
        </p:nvSpPr>
        <p:spPr>
          <a:xfrm>
            <a:off x="2075688" y="2889504"/>
            <a:ext cx="411223" cy="832104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55739E1-B7AE-FEAC-8B98-561DC60D560A}"/>
              </a:ext>
            </a:extLst>
          </p:cNvPr>
          <p:cNvSpPr/>
          <p:nvPr/>
        </p:nvSpPr>
        <p:spPr>
          <a:xfrm>
            <a:off x="2022476" y="4370832"/>
            <a:ext cx="411223" cy="701992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55B0F-0433-C727-0069-B5C6CCC901DF}"/>
              </a:ext>
            </a:extLst>
          </p:cNvPr>
          <p:cNvSpPr/>
          <p:nvPr/>
        </p:nvSpPr>
        <p:spPr>
          <a:xfrm>
            <a:off x="233170" y="2875787"/>
            <a:ext cx="184251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the placeholder and variable address.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00371-4EE0-977D-5625-E9E6B9719049}"/>
              </a:ext>
            </a:extLst>
          </p:cNvPr>
          <p:cNvCxnSpPr/>
          <p:nvPr/>
        </p:nvCxnSpPr>
        <p:spPr>
          <a:xfrm>
            <a:off x="4178808" y="3063240"/>
            <a:ext cx="1115568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15CBF-E669-9990-740C-F96C02A37FCE}"/>
              </a:ext>
            </a:extLst>
          </p:cNvPr>
          <p:cNvCxnSpPr>
            <a:cxnSpLocks/>
          </p:cNvCxnSpPr>
          <p:nvPr/>
        </p:nvCxnSpPr>
        <p:spPr>
          <a:xfrm>
            <a:off x="5446776" y="3063240"/>
            <a:ext cx="1063752" cy="411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A08F5-CBBC-17F5-DA38-BC9E75CC9A0E}"/>
              </a:ext>
            </a:extLst>
          </p:cNvPr>
          <p:cNvSpPr/>
          <p:nvPr/>
        </p:nvSpPr>
        <p:spPr>
          <a:xfrm>
            <a:off x="179958" y="4305776"/>
            <a:ext cx="184251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Notice the placeholder and variable.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954361-CE6B-D29B-CCA7-24A130B34DAC}"/>
              </a:ext>
            </a:extLst>
          </p:cNvPr>
          <p:cNvCxnSpPr>
            <a:cxnSpLocks/>
          </p:cNvCxnSpPr>
          <p:nvPr/>
        </p:nvCxnSpPr>
        <p:spPr>
          <a:xfrm>
            <a:off x="4082410" y="4435792"/>
            <a:ext cx="1211966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40B8A8-162A-DEAF-4500-3790D97DD341}"/>
              </a:ext>
            </a:extLst>
          </p:cNvPr>
          <p:cNvCxnSpPr>
            <a:cxnSpLocks/>
          </p:cNvCxnSpPr>
          <p:nvPr/>
        </p:nvCxnSpPr>
        <p:spPr>
          <a:xfrm>
            <a:off x="5294376" y="4492675"/>
            <a:ext cx="1133856" cy="3533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76164F8-A3DB-6518-D667-B833848BB0FF}"/>
              </a:ext>
            </a:extLst>
          </p:cNvPr>
          <p:cNvSpPr/>
          <p:nvPr/>
        </p:nvSpPr>
        <p:spPr>
          <a:xfrm rot="16200000">
            <a:off x="3927030" y="3692017"/>
            <a:ext cx="269748" cy="411225"/>
          </a:xfrm>
          <a:prstGeom prst="leftBrace">
            <a:avLst>
              <a:gd name="adj1" fmla="val 8333"/>
              <a:gd name="adj2" fmla="val 5109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D675BC4-8BBB-1E3A-055C-5DF49E35338B}"/>
              </a:ext>
            </a:extLst>
          </p:cNvPr>
          <p:cNvSpPr/>
          <p:nvPr/>
        </p:nvSpPr>
        <p:spPr>
          <a:xfrm rot="16200000">
            <a:off x="4218656" y="5004655"/>
            <a:ext cx="269748" cy="583250"/>
          </a:xfrm>
          <a:prstGeom prst="leftBrace">
            <a:avLst>
              <a:gd name="adj1" fmla="val 8333"/>
              <a:gd name="adj2" fmla="val 5109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07B22-A8BB-1410-8BC3-4BCDA61286D0}"/>
              </a:ext>
            </a:extLst>
          </p:cNvPr>
          <p:cNvSpPr/>
          <p:nvPr/>
        </p:nvSpPr>
        <p:spPr>
          <a:xfrm>
            <a:off x="8783829" y="3660571"/>
            <a:ext cx="2133225" cy="832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only addition is the FILE POINTER!!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1BDF85-349B-3731-D4D1-CF812BE4FAC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82410" y="4032504"/>
            <a:ext cx="4701419" cy="44119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6EC6212-2112-E933-7E1E-643853A878A8}"/>
              </a:ext>
            </a:extLst>
          </p:cNvPr>
          <p:cNvCxnSpPr>
            <a:stCxn id="11" idx="2"/>
            <a:endCxn id="7" idx="1"/>
          </p:cNvCxnSpPr>
          <p:nvPr/>
        </p:nvCxnSpPr>
        <p:spPr>
          <a:xfrm rot="5400000">
            <a:off x="6635952" y="2216663"/>
            <a:ext cx="938479" cy="5490502"/>
          </a:xfrm>
          <a:prstGeom prst="curvedConnector3">
            <a:avLst>
              <a:gd name="adj1" fmla="val 105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A4976-8337-D0A3-D704-0DA27A506534}"/>
              </a:ext>
            </a:extLst>
          </p:cNvPr>
          <p:cNvSpPr/>
          <p:nvPr/>
        </p:nvSpPr>
        <p:spPr>
          <a:xfrm>
            <a:off x="4217509" y="2773450"/>
            <a:ext cx="3756982" cy="1978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This is a very </a:t>
            </a:r>
            <a:r>
              <a:rPr lang="en-US" sz="3600" b="1" dirty="0" err="1"/>
              <a:t>very</a:t>
            </a:r>
            <a:r>
              <a:rPr lang="en-US" sz="3600" b="1" dirty="0"/>
              <a:t> small difference!!!</a:t>
            </a:r>
          </a:p>
        </p:txBody>
      </p:sp>
    </p:spTree>
    <p:extLst>
      <p:ext uri="{BB962C8B-B14F-4D97-AF65-F5344CB8AC3E}">
        <p14:creationId xmlns:p14="http://schemas.microsoft.com/office/powerpoint/2010/main" val="387733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16C3-2809-8C28-A87D-418FE364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1D1F2-2769-62F7-621C-08EA848A7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 the </a:t>
                </a:r>
                <a:r>
                  <a:rPr lang="en-US" dirty="0" err="1"/>
                  <a:t>scanf</a:t>
                </a:r>
                <a:r>
                  <a:rPr lang="en-US" dirty="0"/>
                  <a:t> function return?</a:t>
                </a:r>
              </a:p>
              <a:p>
                <a:pPr lvl="1"/>
                <a:r>
                  <a:rPr lang="en-US" dirty="0"/>
                  <a:t>An integer value representing the number of values successfully processed.</a:t>
                </a:r>
              </a:p>
              <a:p>
                <a:r>
                  <a:rPr lang="en-US" dirty="0"/>
                  <a:t>We just observed the similar syntax for the </a:t>
                </a:r>
                <a:r>
                  <a:rPr lang="en-US" dirty="0" err="1"/>
                  <a:t>scanf</a:t>
                </a:r>
                <a:r>
                  <a:rPr lang="en-US" dirty="0"/>
                  <a:t> and </a:t>
                </a:r>
                <a:r>
                  <a:rPr lang="en-US" dirty="0" err="1"/>
                  <a:t>fscanf</a:t>
                </a:r>
                <a:r>
                  <a:rPr lang="en-US" dirty="0"/>
                  <a:t> functions.</a:t>
                </a:r>
              </a:p>
              <a:p>
                <a:r>
                  <a:rPr lang="en-US" dirty="0"/>
                  <a:t>Does </a:t>
                </a:r>
                <a:r>
                  <a:rPr lang="en-US" dirty="0" err="1"/>
                  <a:t>fscanf</a:t>
                </a:r>
                <a:r>
                  <a:rPr lang="en-US" dirty="0"/>
                  <a:t> return a similar value?</a:t>
                </a:r>
              </a:p>
              <a:p>
                <a:pPr lvl="1"/>
                <a:r>
                  <a:rPr lang="en-US" dirty="0"/>
                  <a:t>YES!!</a:t>
                </a:r>
              </a:p>
              <a:p>
                <a:pPr lvl="1"/>
                <a:r>
                  <a:rPr lang="en-US" dirty="0"/>
                  <a:t>It returns the number of values processed successfully. This also includes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it was unable to process the first value being collected.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1D1F2-2769-62F7-621C-08EA848A7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2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DC79-145D-831F-68A9-B7BE4533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 Macro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CCB52-C48B-06E8-F52C-EDA261F2E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 has a special </a:t>
                </a:r>
                <a:r>
                  <a:rPr lang="en-US" b="1" u="sng" dirty="0"/>
                  <a:t>predefined</a:t>
                </a:r>
                <a:r>
                  <a:rPr lang="en-US" dirty="0"/>
                  <a:t> macro constant called EOF in the </a:t>
                </a:r>
                <a:r>
                  <a:rPr lang="en-US" dirty="0" err="1"/>
                  <a:t>stdio</a:t>
                </a:r>
                <a:r>
                  <a:rPr lang="en-US" dirty="0"/>
                  <a:t> header file.</a:t>
                </a:r>
              </a:p>
              <a:p>
                <a:r>
                  <a:rPr lang="en-US" dirty="0"/>
                  <a:t>EOF stands for “</a:t>
                </a:r>
                <a:r>
                  <a:rPr lang="en-US" b="1" u="sng" dirty="0"/>
                  <a:t>E</a:t>
                </a:r>
                <a:r>
                  <a:rPr lang="en-US" dirty="0"/>
                  <a:t>nd </a:t>
                </a:r>
                <a:r>
                  <a:rPr lang="en-US" b="1" u="sng" dirty="0"/>
                  <a:t>O</a:t>
                </a:r>
                <a:r>
                  <a:rPr lang="en-US" dirty="0"/>
                  <a:t>f </a:t>
                </a:r>
                <a:r>
                  <a:rPr lang="en-US" b="1" u="sng" dirty="0"/>
                  <a:t>F</a:t>
                </a:r>
                <a:r>
                  <a:rPr lang="en-US" dirty="0"/>
                  <a:t>ile”</a:t>
                </a:r>
              </a:p>
              <a:p>
                <a:r>
                  <a:rPr lang="en-US" dirty="0"/>
                  <a:t>The value of EOF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still used if it can read something potential, BUT wasn’t processed successfully.</a:t>
                </a:r>
              </a:p>
              <a:p>
                <a:r>
                  <a:rPr lang="en-US" dirty="0"/>
                  <a:t>EOF is widely used to assist with reading an ENTIRE file.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CCB52-C48B-06E8-F52C-EDA261F2E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1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A94A-1135-494D-B659-8ECDA272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One Last Important Item with 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2446-1B5E-42E7-BD28-A58B6EB3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After you done accessing the file for reading or writing you must CLOSE the file.</a:t>
            </a:r>
          </a:p>
          <a:p>
            <a:r>
              <a:rPr lang="en-US" dirty="0">
                <a:latin typeface="Century" panose="02040604050505020304" pitchFamily="18" charset="0"/>
              </a:rPr>
              <a:t>If you forget to close the file, the program will still run BUT leaves files open with access. </a:t>
            </a:r>
          </a:p>
          <a:p>
            <a:r>
              <a:rPr lang="en-US" dirty="0">
                <a:latin typeface="Century" panose="02040604050505020304" pitchFamily="18" charset="0"/>
              </a:rPr>
              <a:t>It’s a common mistake beginners make. Remember after opening to close the files.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2D4E829-2F20-F7BE-9A5D-A5A941FB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55" y="4828677"/>
            <a:ext cx="3571690" cy="15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F33F0-45EA-B0A2-2F06-0C69F94D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your Intro to C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F5E53-CACF-CED4-7210-E8477C70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Adapted from slides by Dr. Steinberg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9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8DD-BE6C-4D8A-BD47-03A45091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7C70-86F5-456F-8B7A-63E6FF70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In C we can access files (such as text files)</a:t>
            </a:r>
          </a:p>
          <a:p>
            <a:r>
              <a:rPr lang="en-US" dirty="0">
                <a:latin typeface="Century" panose="02040604050505020304" pitchFamily="18" charset="0"/>
              </a:rPr>
              <a:t>This access allows for reading and writing.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Reading – Input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Writing – Output </a:t>
            </a:r>
          </a:p>
          <a:p>
            <a:r>
              <a:rPr lang="en-US" dirty="0">
                <a:latin typeface="Century" panose="02040604050505020304" pitchFamily="18" charset="0"/>
              </a:rPr>
              <a:t>There is a special kind of variable in C that allows us access for text files.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File Pointers!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5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orange&#10;&#10;Description automatically generated">
            <a:extLst>
              <a:ext uri="{FF2B5EF4-FFF2-40B4-BE49-F238E27FC236}">
                <a16:creationId xmlns:a16="http://schemas.microsoft.com/office/drawing/2014/main" id="{03B1BBBE-3615-44AC-BEBE-FB6BE46F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6" y="2826826"/>
            <a:ext cx="9542148" cy="1204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CBB081-0A69-4CAA-8D54-60F5F4EFC10D}"/>
                  </a:ext>
                </a:extLst>
              </p14:cNvPr>
              <p14:cNvContentPartPr/>
              <p14:nvPr/>
            </p14:nvContentPartPr>
            <p14:xfrm>
              <a:off x="12659908" y="5218274"/>
              <a:ext cx="43200" cy="8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CBB081-0A69-4CAA-8D54-60F5F4EFC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0908" y="5209274"/>
                <a:ext cx="608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E3C5E1-D106-44C7-A9FE-026D47A0FF66}"/>
                  </a:ext>
                </a:extLst>
              </p14:cNvPr>
              <p14:cNvContentPartPr/>
              <p14:nvPr/>
            </p14:nvContentPartPr>
            <p14:xfrm>
              <a:off x="12838108" y="5249594"/>
              <a:ext cx="7200" cy="2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E3C5E1-D106-44C7-A9FE-026D47A0FF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29108" y="5240594"/>
                <a:ext cx="2484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4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B561-5D0F-4689-8B7C-FACBA25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Type of Access we give to File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1DD9-5A8A-45E3-8CAE-45B047A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There are two basic types of access we will learn today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r for Reading – this allows the program to collect input from a text file. Think of it like </a:t>
            </a:r>
            <a:r>
              <a:rPr lang="en-US" dirty="0" err="1">
                <a:latin typeface="Century" panose="02040604050505020304" pitchFamily="18" charset="0"/>
              </a:rPr>
              <a:t>scanf</a:t>
            </a:r>
            <a:r>
              <a:rPr lang="en-US" dirty="0">
                <a:latin typeface="Century" panose="02040604050505020304" pitchFamily="18" charset="0"/>
              </a:rPr>
              <a:t> for collecting input from the keyboard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w for Writing – this allows the program to write output to a text file. Think of it like </a:t>
            </a:r>
            <a:r>
              <a:rPr lang="en-US" dirty="0" err="1">
                <a:latin typeface="Century" panose="02040604050505020304" pitchFamily="18" charset="0"/>
              </a:rPr>
              <a:t>printf</a:t>
            </a:r>
            <a:r>
              <a:rPr lang="en-US" dirty="0">
                <a:latin typeface="Century" panose="02040604050505020304" pitchFamily="18" charset="0"/>
              </a:rPr>
              <a:t> for displaying output to the monitor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C2AFD-FEAE-4920-A1BB-D4681E40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94" y="4146550"/>
            <a:ext cx="3821206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91E0-29EE-0FC3-8CD1-A148DA6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 of File I/O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66F0-8F0A-6BA6-0210-6ED9CF47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other modes for FILE I/O Access besides r and w mode.</a:t>
            </a:r>
          </a:p>
          <a:p>
            <a:pPr lvl="1"/>
            <a:r>
              <a:rPr lang="en-US" dirty="0"/>
              <a:t>a – append mode</a:t>
            </a:r>
          </a:p>
          <a:p>
            <a:pPr lvl="2"/>
            <a:r>
              <a:rPr lang="en-US" dirty="0"/>
              <a:t>Adds content to the next available space in the File</a:t>
            </a:r>
          </a:p>
          <a:p>
            <a:pPr lvl="1"/>
            <a:r>
              <a:rPr lang="en-US" dirty="0"/>
              <a:t>r+ – both reading and writing </a:t>
            </a:r>
          </a:p>
          <a:p>
            <a:pPr lvl="2"/>
            <a:r>
              <a:rPr lang="en-US" dirty="0"/>
              <a:t>Acts as both r and w mode. Assumes that File exists in memory</a:t>
            </a:r>
          </a:p>
          <a:p>
            <a:pPr lvl="2"/>
            <a:r>
              <a:rPr lang="en-US" dirty="0"/>
              <a:t>If file does not exist then it doesn’t work</a:t>
            </a:r>
          </a:p>
          <a:p>
            <a:pPr lvl="1"/>
            <a:r>
              <a:rPr lang="en-US" dirty="0"/>
              <a:t>w+ – both reading and writing </a:t>
            </a:r>
          </a:p>
          <a:p>
            <a:pPr lvl="2"/>
            <a:r>
              <a:rPr lang="en-US" dirty="0"/>
              <a:t>Acts as both r and w mode. Doesn’t assume that File exist in memory</a:t>
            </a:r>
          </a:p>
          <a:p>
            <a:pPr lvl="2"/>
            <a:r>
              <a:rPr lang="en-US" dirty="0"/>
              <a:t>If it does exist already, content will be deleted by setting the length to zero bytes</a:t>
            </a:r>
          </a:p>
          <a:p>
            <a:pPr lvl="2"/>
            <a:r>
              <a:rPr lang="en-US" dirty="0"/>
              <a:t>If it doesn’t exist, it will create the File</a:t>
            </a:r>
          </a:p>
          <a:p>
            <a:pPr lvl="1"/>
            <a:r>
              <a:rPr lang="en-US" dirty="0"/>
              <a:t>a+ – both reading and writing </a:t>
            </a:r>
          </a:p>
          <a:p>
            <a:pPr lvl="2"/>
            <a:r>
              <a:rPr lang="en-US" dirty="0"/>
              <a:t>If file doesn’t exist, it will create it</a:t>
            </a:r>
          </a:p>
          <a:p>
            <a:pPr lvl="2"/>
            <a:r>
              <a:rPr lang="en-US" dirty="0"/>
              <a:t>When reading, pointer starts at the beginning of the file content</a:t>
            </a:r>
          </a:p>
          <a:p>
            <a:pPr lvl="2"/>
            <a:r>
              <a:rPr lang="en-US" dirty="0"/>
              <a:t>Writing to file will only be appended</a:t>
            </a:r>
          </a:p>
        </p:txBody>
      </p:sp>
    </p:spTree>
    <p:extLst>
      <p:ext uri="{BB962C8B-B14F-4D97-AF65-F5344CB8AC3E}">
        <p14:creationId xmlns:p14="http://schemas.microsoft.com/office/powerpoint/2010/main" val="15648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311D-4807-4AC9-A1B7-EBD06B8E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Syntax for allowing proper access to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C679513-8439-4D51-952E-EC5EB446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96" y="2807030"/>
            <a:ext cx="7340607" cy="12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Syntax for reading and writing to File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284E110-9B02-1686-DAE7-32D3002D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90" y="2724051"/>
            <a:ext cx="6049219" cy="1409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A6D61E-17E1-3E91-1FB3-6CF283382492}"/>
              </a:ext>
            </a:extLst>
          </p:cNvPr>
          <p:cNvSpPr/>
          <p:nvPr/>
        </p:nvSpPr>
        <p:spPr>
          <a:xfrm>
            <a:off x="9253728" y="2871216"/>
            <a:ext cx="1755648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DCE50-ED8A-01C5-D363-4E01EDB27EBE}"/>
              </a:ext>
            </a:extLst>
          </p:cNvPr>
          <p:cNvSpPr/>
          <p:nvPr/>
        </p:nvSpPr>
        <p:spPr>
          <a:xfrm>
            <a:off x="9253728" y="3745992"/>
            <a:ext cx="1755648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file</a:t>
            </a:r>
          </a:p>
        </p:txBody>
      </p:sp>
    </p:spTree>
    <p:extLst>
      <p:ext uri="{BB962C8B-B14F-4D97-AF65-F5344CB8AC3E}">
        <p14:creationId xmlns:p14="http://schemas.microsoft.com/office/powerpoint/2010/main" val="27255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4328-53B3-4EBB-8B4E-B959FE92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Syntax for reading and writing to File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284E110-9B02-1686-DAE7-32D3002D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90" y="2724051"/>
            <a:ext cx="6049219" cy="1409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A6D61E-17E1-3E91-1FB3-6CF283382492}"/>
              </a:ext>
            </a:extLst>
          </p:cNvPr>
          <p:cNvSpPr/>
          <p:nvPr/>
        </p:nvSpPr>
        <p:spPr>
          <a:xfrm>
            <a:off x="9253728" y="2871216"/>
            <a:ext cx="1755648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DCE50-ED8A-01C5-D363-4E01EDB27EBE}"/>
              </a:ext>
            </a:extLst>
          </p:cNvPr>
          <p:cNvSpPr/>
          <p:nvPr/>
        </p:nvSpPr>
        <p:spPr>
          <a:xfrm>
            <a:off x="9253728" y="3745992"/>
            <a:ext cx="1755648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3FA41-E72F-DC40-3FCA-E7D20CDED643}"/>
              </a:ext>
            </a:extLst>
          </p:cNvPr>
          <p:cNvSpPr/>
          <p:nvPr/>
        </p:nvSpPr>
        <p:spPr>
          <a:xfrm>
            <a:off x="3854194" y="2112262"/>
            <a:ext cx="4483610" cy="263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Does this almost look like a typical </a:t>
            </a:r>
            <a:r>
              <a:rPr lang="en-US" sz="2400" b="1" dirty="0" err="1"/>
              <a:t>printf</a:t>
            </a:r>
            <a:r>
              <a:rPr lang="en-US" sz="2400" b="1" dirty="0"/>
              <a:t> and </a:t>
            </a:r>
            <a:r>
              <a:rPr lang="en-US" sz="2400" b="1" dirty="0" err="1"/>
              <a:t>scanf</a:t>
            </a:r>
            <a:r>
              <a:rPr lang="en-US" sz="2400" b="1" dirty="0"/>
              <a:t> statement we have seen throughout the semester?</a:t>
            </a:r>
          </a:p>
        </p:txBody>
      </p:sp>
    </p:spTree>
    <p:extLst>
      <p:ext uri="{BB962C8B-B14F-4D97-AF65-F5344CB8AC3E}">
        <p14:creationId xmlns:p14="http://schemas.microsoft.com/office/powerpoint/2010/main" val="10371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3385</TotalTime>
  <Words>637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</vt:lpstr>
      <vt:lpstr>Georgia</vt:lpstr>
      <vt:lpstr>Office Theme</vt:lpstr>
      <vt:lpstr>File I/O</vt:lpstr>
      <vt:lpstr>Review from your Intro to C course</vt:lpstr>
      <vt:lpstr>Files</vt:lpstr>
      <vt:lpstr>PowerPoint Presentation</vt:lpstr>
      <vt:lpstr>Type of Access we give to File Pointers</vt:lpstr>
      <vt:lpstr>Other Type of File I/O Access</vt:lpstr>
      <vt:lpstr>Syntax for allowing proper access to Files</vt:lpstr>
      <vt:lpstr>Syntax for reading and writing to File</vt:lpstr>
      <vt:lpstr>Syntax for reading and writing to File</vt:lpstr>
      <vt:lpstr>Syntax for reading and writing to File</vt:lpstr>
      <vt:lpstr>printf, scanf, fprintf, and fscanf</vt:lpstr>
      <vt:lpstr>printf, scanf, fprintf, and fscanf</vt:lpstr>
      <vt:lpstr>printf, scanf, fprintf, and fscanf</vt:lpstr>
      <vt:lpstr>printf, scanf, fprintf, and fscanf</vt:lpstr>
      <vt:lpstr>The fscanf Function</vt:lpstr>
      <vt:lpstr>EOF Macro Constant</vt:lpstr>
      <vt:lpstr>One Last Important Item with File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Andrew Steinberg</dc:creator>
  <cp:lastModifiedBy>Kurt Kullu</cp:lastModifiedBy>
  <cp:revision>65</cp:revision>
  <dcterms:created xsi:type="dcterms:W3CDTF">2021-04-20T20:50:00Z</dcterms:created>
  <dcterms:modified xsi:type="dcterms:W3CDTF">2025-05-20T20:40:30Z</dcterms:modified>
</cp:coreProperties>
</file>