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ans SemiBold"/>
      <p:regular r:id="rId21"/>
      <p:bold r:id="rId22"/>
      <p:italic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SansSemiBold-bold.fntdata"/><Relationship Id="rId21" Type="http://schemas.openxmlformats.org/officeDocument/2006/relationships/font" Target="fonts/NunitoSansSemiBold-regular.fntdata"/><Relationship Id="rId24" Type="http://schemas.openxmlformats.org/officeDocument/2006/relationships/font" Target="fonts/NunitoSansSemiBold-boldItalic.fntdata"/><Relationship Id="rId23" Type="http://schemas.openxmlformats.org/officeDocument/2006/relationships/font" Target="fonts/Nunito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so2.com/" TargetMode="External"/><Relationship Id="rId3" Type="http://schemas.openxmlformats.org/officeDocument/2006/relationships/hyperlink" Target="https://www.linkedin.com/company-beta/66028/" TargetMode="External"/><Relationship Id="rId4" Type="http://schemas.openxmlformats.org/officeDocument/2006/relationships/image" Target="../media/image3.png"/><Relationship Id="rId11" Type="http://schemas.openxmlformats.org/officeDocument/2006/relationships/hyperlink" Target="https://plus.google.com/102978163165933210309" TargetMode="External"/><Relationship Id="rId10" Type="http://schemas.openxmlformats.org/officeDocument/2006/relationships/image" Target="../media/image6.png"/><Relationship Id="rId12" Type="http://schemas.openxmlformats.org/officeDocument/2006/relationships/image" Target="../media/image7.png"/><Relationship Id="rId9" Type="http://schemas.openxmlformats.org/officeDocument/2006/relationships/hyperlink" Target="https://www.facebook.com/WSO2Inc" TargetMode="External"/><Relationship Id="rId5" Type="http://schemas.openxmlformats.org/officeDocument/2006/relationships/hyperlink" Target="https://twitter.com/wso2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youtube.com/user/WSO2TechFlicks?sub_confirmation=1" TargetMode="External"/><Relationship Id="rId8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1143000" y="2038350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b="0" i="0" sz="26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143000" y="2876549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143000" y="3714749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143000" y="4095749"/>
            <a:ext cx="70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143000" y="4400550"/>
            <a:ext cx="70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None/>
              <a:defRPr b="0" i="0" sz="2400" u="none" cap="none" strike="noStrike">
                <a:solidFill>
                  <a:srgbClr val="BFBFB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2017\Slide-deck-2017\wso2-logo-01.png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590550"/>
            <a:ext cx="9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771526" y="199787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771526" y="3400425"/>
            <a:ext cx="6400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12681" lvl="1" marL="457181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12662" lvl="2" marL="91436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12643" lvl="3" marL="137154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12624" lvl="4" marL="182872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12605" lvl="5" marL="228590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6" lvl="6" marL="274308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66" lvl="7" marL="320026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48" lvl="8" marL="365744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1" y="542924"/>
            <a:ext cx="1371600" cy="532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>
            <a:off x="771526" y="3276600"/>
            <a:ext cx="7324724" cy="0"/>
          </a:xfrm>
          <a:prstGeom prst="straightConnector1">
            <a:avLst/>
          </a:prstGeom>
          <a:noFill/>
          <a:ln cap="flat" cmpd="sng" w="12700">
            <a:solidFill>
              <a:srgbClr val="FF50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6" name="Shape 66"/>
          <p:cNvSpPr txBox="1"/>
          <p:nvPr>
            <p:ph idx="2" type="body"/>
          </p:nvPr>
        </p:nvSpPr>
        <p:spPr>
          <a:xfrm>
            <a:off x="771525" y="3924300"/>
            <a:ext cx="640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ullets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319" y="205979"/>
            <a:ext cx="822936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319" y="1200151"/>
            <a:ext cx="822936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rgbClr val="FF5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52475" y="1840706"/>
            <a:ext cx="7677150" cy="1394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>
  <p:cSld name="Thank you Slide">
    <p:bg>
      <p:bgPr>
        <a:solidFill>
          <a:srgbClr val="3F3F3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981200" y="2014776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819400" y="379095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wso</a:t>
            </a:r>
            <a:r>
              <a:rPr b="1" i="0" lang="en" sz="1800" u="none" cap="none" strike="noStrike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.com</a:t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3276600" y="4252615"/>
            <a:ext cx="236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Shape 77">
            <a:hlinkClick r:id="rId2"/>
          </p:cNvPr>
          <p:cNvSpPr/>
          <p:nvPr/>
        </p:nvSpPr>
        <p:spPr>
          <a:xfrm>
            <a:off x="3733800" y="3790950"/>
            <a:ext cx="1495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2017\Slide-deck-2017\in-01.png" id="78" name="Shape 7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562" y="4271632"/>
            <a:ext cx="401638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79" name="Shape 7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9247" y="4274363"/>
            <a:ext cx="382153" cy="38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80" name="Shape 8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0" y="4274363"/>
            <a:ext cx="401638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81" name="Shape 8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13162" y="4271632"/>
            <a:ext cx="401638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g+-01.png" id="82" name="Shape 82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15710" y="4286577"/>
            <a:ext cx="401638" cy="40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12681" lvl="1" marL="457181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12662" lvl="2" marL="91436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12643" lvl="3" marL="137154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12624" lvl="4" marL="182872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12605" lvl="5" marL="228590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6" lvl="6" marL="274308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66" lvl="7" marL="320026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48" lvl="8" marL="365744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579438" y="1360884"/>
            <a:ext cx="8231068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2600"/>
              <a:buFont typeface="Arial"/>
              <a:buNone/>
              <a:defRPr b="0" i="0" sz="2000" u="none" cap="none" strike="noStrike"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2600"/>
              <a:buFont typeface="Arial"/>
              <a:buNone/>
              <a:defRPr b="0" i="0" sz="1800" u="none" cap="none" strike="noStrike">
                <a:latin typeface="Nunito Sans"/>
                <a:ea typeface="Nunito Sans"/>
                <a:cs typeface="Nunito Sans"/>
                <a:sym typeface="Nunito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SzPts val="2400"/>
              <a:buFont typeface="Arial"/>
              <a:buNone/>
              <a:defRPr b="0" i="0" sz="1600" u="none" cap="none" strike="noStrike">
                <a:latin typeface="Nunito Sans"/>
                <a:ea typeface="Nunito Sans"/>
                <a:cs typeface="Nunito Sans"/>
                <a:sym typeface="Nunito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SzPts val="2000"/>
              <a:buFont typeface="Arial"/>
              <a:buNone/>
              <a:defRPr b="0" i="0" sz="1400" u="none" cap="none" strike="noStrike">
                <a:latin typeface="Nunito Sans"/>
                <a:ea typeface="Nunito Sans"/>
                <a:cs typeface="Nunito Sans"/>
                <a:sym typeface="Nunito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800"/>
              <a:buFont typeface="Arial"/>
              <a:buNone/>
              <a:defRPr b="0" i="0" sz="1400" u="none" cap="none" strike="noStrike">
                <a:latin typeface="Nunito Sans"/>
                <a:ea typeface="Nunito Sans"/>
                <a:cs typeface="Nunito Sans"/>
                <a:sym typeface="Nunito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581144" y="463154"/>
            <a:ext cx="822936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319" y="463154"/>
            <a:ext cx="822936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4335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b="0" i="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8200" y="14335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b="0" i="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319" y="205979"/>
            <a:ext cx="822936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85979" y="3600451"/>
            <a:ext cx="800070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979" y="4025504"/>
            <a:ext cx="8000702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319" y="205979"/>
            <a:ext cx="822936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" lvl="5" marL="34294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" lvl="6" marL="68589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" lvl="7" marL="102883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3" lvl="8" marL="137178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319" y="1200151"/>
            <a:ext cx="822936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943606" y="4694053"/>
            <a:ext cx="21329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s://docs.wso2.com/display/EI600/Debugging+Medi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so2.com/products/developer-studio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wso2.com/display/EI611/Mediators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docs.wso2.com/display/ei611/Data+Mapper+Medi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wso2.com/display/EI611/Using+REST+with+a+Proxy+Service#UsingRESTwithaProxyService-RESTClientandSOAPServi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hyperlink" Target="https://store.wso2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6742" y="571499"/>
            <a:ext cx="981458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800100" y="3315602"/>
            <a:ext cx="7305675" cy="0"/>
          </a:xfrm>
          <a:prstGeom prst="straightConnector1">
            <a:avLst/>
          </a:prstGeom>
          <a:noFill/>
          <a:ln cap="flat" cmpd="sng" w="9525">
            <a:solidFill>
              <a:srgbClr val="FF5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Shape 125"/>
          <p:cNvSpPr txBox="1"/>
          <p:nvPr>
            <p:ph type="ctrTitle"/>
          </p:nvPr>
        </p:nvSpPr>
        <p:spPr>
          <a:xfrm>
            <a:off x="771526" y="199787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WSO2 Platform Integration</a:t>
            </a:r>
            <a:endParaRPr b="1" i="0" sz="34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771526" y="3400425"/>
            <a:ext cx="6400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Amal Gunatilake</a:t>
            </a:r>
            <a:endParaRPr b="0" i="0" sz="28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- Interface switching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0704"/>
            <a:ext cx="8839202" cy="1444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" type="body"/>
          </p:nvPr>
        </p:nvSpPr>
        <p:spPr>
          <a:xfrm>
            <a:off x="457319" y="1200151"/>
            <a:ext cx="8229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Guaranteed</a:t>
            </a:r>
            <a:r>
              <a:rPr lang="en" sz="2400"/>
              <a:t> message delivery with WSO2 ESB message store and message forwarding processor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Endpoint Switching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00" y="931549"/>
            <a:ext cx="7521500" cy="3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357950" y="4178750"/>
            <a:ext cx="6168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https://docs.wso2.com/display/EI600/Debugging+Mediation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&amp; Monitoring (Analytics)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0" y="947604"/>
            <a:ext cx="8839199" cy="368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Security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319" y="819151"/>
            <a:ext cx="8229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WSO2 API Manager 2.1.0</a:t>
            </a:r>
            <a:endParaRPr/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25" y="1474050"/>
            <a:ext cx="8399776" cy="31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APIM with IS as Key Manager SSO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883875"/>
            <a:ext cx="6433500" cy="40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319" y="874501"/>
            <a:ext cx="8229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 sz="1800"/>
              <a:t>Demo scenario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Message mediation (routing)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Message transformation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Protocol transformation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Condition evaluation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WSO2 connector store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Error handling (Interface switching)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Debugging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Auditing &amp; Monitoring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Analytics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API security (API Manager)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APIM with IS as Key Manager SSO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Q&amp;A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1119" y="-98821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Scenario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88" y="625550"/>
            <a:ext cx="6979277" cy="42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319" y="-22621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WSO2 Developer Studio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09725" y="4179751"/>
            <a:ext cx="82293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https://wso2.com/products/developer-studio/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000" y="744425"/>
            <a:ext cx="6238875" cy="35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319" y="-22621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mediation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319" y="895351"/>
            <a:ext cx="8229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https://docs.wso2.com/display/EI611/Mediators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149" y="1921425"/>
            <a:ext cx="6861677" cy="25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319" y="-22621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transformation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903100"/>
            <a:ext cx="6257224" cy="30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6765675" y="935800"/>
            <a:ext cx="20658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Datamapper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Payload Factory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XSLT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Smooks Mediator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57325" y="4068050"/>
            <a:ext cx="84222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https://docs.wso2.com/display/ei611/Data+Mapper+Mediator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transformation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319" y="1200151"/>
            <a:ext cx="82293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"/>
              <a:t>REST</a:t>
            </a:r>
            <a:endParaRPr b="1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"/>
              <a:t>SOAP</a:t>
            </a:r>
            <a:endParaRPr b="1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">
                <a:solidFill>
                  <a:srgbClr val="999999"/>
                </a:solidFill>
              </a:rPr>
              <a:t>VFS</a:t>
            </a:r>
            <a:endParaRPr>
              <a:solidFill>
                <a:srgbClr val="999999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n">
                <a:solidFill>
                  <a:srgbClr val="999999"/>
                </a:solidFill>
              </a:rPr>
              <a:t>FTP, etc.</a:t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317500" lvl="0" marL="457200" rtl="0">
              <a:spcBef>
                <a:spcPts val="560"/>
              </a:spcBef>
              <a:spcAft>
                <a:spcPts val="0"/>
              </a:spcAft>
              <a:buClr>
                <a:srgbClr val="999999"/>
              </a:buClr>
              <a:buSzPts val="1400"/>
              <a:buChar char="•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https://docs.wso2.com/display/EI611/Using+REST+with+a+Proxy+Service#UsingRESTwithaProxyService-RESTClientandSOAPService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04919" y="-22621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Evaluation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50" y="755654"/>
            <a:ext cx="5712060" cy="40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WSO2 Connector Store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00" y="894500"/>
            <a:ext cx="6385201" cy="28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1157700" y="3768225"/>
            <a:ext cx="7528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https://store.wso2.com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Demo: Gmail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SO2 Power point template-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