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6858000" cx="12192000"/>
  <p:notesSz cx="6858000" cy="9144000"/>
  <p:embeddedFontLst>
    <p:embeddedFont>
      <p:font typeface="Quintessential"/>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iSAKgQIvIwOT9Ex4+ZOZgB4puo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Quintessential-regular.fntdata"/><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74000">
              <a:srgbClr val="D6D6D6"/>
            </a:gs>
            <a:gs pos="83000">
              <a:srgbClr val="D6D6D6"/>
            </a:gs>
            <a:gs pos="100000">
              <a:srgbClr val="E3E3E3"/>
            </a:gs>
          </a:gsLst>
          <a:lin ang="5400000" scaled="0"/>
        </a:gra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map of a world map&#10;&#10;Description automatically generated" id="85" name="Google Shape;85;p1"/>
          <p:cNvPicPr preferRelativeResize="0"/>
          <p:nvPr/>
        </p:nvPicPr>
        <p:blipFill rotWithShape="1">
          <a:blip r:embed="rId3">
            <a:alphaModFix amt="15000"/>
          </a:blip>
          <a:srcRect b="6793" l="0" r="0" t="8952"/>
          <a:stretch/>
        </p:blipFill>
        <p:spPr>
          <a:xfrm>
            <a:off x="20" y="1282"/>
            <a:ext cx="12191980" cy="6856718"/>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
        <p:nvSpPr>
          <p:cNvPr id="86" name="Google Shape;86;p1"/>
          <p:cNvSpPr txBox="1"/>
          <p:nvPr/>
        </p:nvSpPr>
        <p:spPr>
          <a:xfrm>
            <a:off x="313344" y="172929"/>
            <a:ext cx="11846400" cy="90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7F7F7F"/>
                </a:solidFill>
                <a:latin typeface="Quintessential"/>
                <a:ea typeface="Quintessential"/>
                <a:cs typeface="Quintessential"/>
                <a:sym typeface="Quintessential"/>
              </a:rPr>
              <a:t>Live to Win!:  </a:t>
            </a:r>
            <a:r>
              <a:rPr b="0" i="0" lang="en-US" sz="1600" u="none" cap="none" strike="noStrike">
                <a:solidFill>
                  <a:srgbClr val="5A5A5A"/>
                </a:solidFill>
                <a:latin typeface="Arial"/>
                <a:ea typeface="Arial"/>
                <a:cs typeface="Arial"/>
                <a:sym typeface="Arial"/>
              </a:rPr>
              <a:t>Analyzing Common Causes of Death within the World of Warcraft Hardcore Challenge			       </a:t>
            </a:r>
            <a:endParaRPr b="0" i="0" sz="1600" u="none" cap="none" strike="noStrike">
              <a:solidFill>
                <a:srgbClr val="5A5A5A"/>
              </a:solidFill>
              <a:latin typeface="Arial"/>
              <a:ea typeface="Arial"/>
              <a:cs typeface="Arial"/>
              <a:sym typeface="Arial"/>
            </a:endParaRPr>
          </a:p>
          <a:p>
            <a:pPr indent="0" lvl="0" marL="1371600" marR="0" rtl="0" algn="l">
              <a:spcBef>
                <a:spcPts val="0"/>
              </a:spcBef>
              <a:spcAft>
                <a:spcPts val="0"/>
              </a:spcAft>
              <a:buNone/>
            </a:pPr>
            <a:r>
              <a:rPr lang="en-US" sz="1100">
                <a:solidFill>
                  <a:srgbClr val="5A5A5A"/>
                </a:solidFill>
              </a:rPr>
              <a:t>          </a:t>
            </a:r>
            <a:r>
              <a:rPr b="0" i="0" lang="en-US" sz="1100" u="none" cap="none" strike="noStrike">
                <a:solidFill>
                  <a:srgbClr val="5A5A5A"/>
                </a:solidFill>
                <a:latin typeface="Arial"/>
                <a:ea typeface="Arial"/>
                <a:cs typeface="Arial"/>
                <a:sym typeface="Arial"/>
              </a:rPr>
              <a:t>Aaron Evans, Andrew Daulton, Zhentao Wang</a:t>
            </a:r>
            <a:endParaRPr sz="1100">
              <a:solidFill>
                <a:srgbClr val="5A5A5A"/>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
          <p:cNvSpPr txBox="1"/>
          <p:nvPr/>
        </p:nvSpPr>
        <p:spPr>
          <a:xfrm>
            <a:off x="311820" y="1115199"/>
            <a:ext cx="2778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intessential"/>
                <a:ea typeface="Quintessential"/>
                <a:cs typeface="Quintessential"/>
                <a:sym typeface="Quintessential"/>
              </a:rPr>
              <a:t>Problem Statement</a:t>
            </a:r>
            <a:endParaRPr/>
          </a:p>
        </p:txBody>
      </p:sp>
      <p:sp>
        <p:nvSpPr>
          <p:cNvPr id="88" name="Google Shape;88;p1"/>
          <p:cNvSpPr txBox="1"/>
          <p:nvPr/>
        </p:nvSpPr>
        <p:spPr>
          <a:xfrm>
            <a:off x="311820" y="2426801"/>
            <a:ext cx="2778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intessential"/>
                <a:ea typeface="Quintessential"/>
                <a:cs typeface="Quintessential"/>
                <a:sym typeface="Quintessential"/>
              </a:rPr>
              <a:t>Approach</a:t>
            </a:r>
            <a:endParaRPr/>
          </a:p>
        </p:txBody>
      </p:sp>
      <p:sp>
        <p:nvSpPr>
          <p:cNvPr id="89" name="Google Shape;89;p1"/>
          <p:cNvSpPr txBox="1"/>
          <p:nvPr/>
        </p:nvSpPr>
        <p:spPr>
          <a:xfrm>
            <a:off x="6358063" y="4736668"/>
            <a:ext cx="2778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intessential"/>
                <a:ea typeface="Quintessential"/>
                <a:cs typeface="Quintessential"/>
                <a:sym typeface="Quintessential"/>
              </a:rPr>
              <a:t>Findings</a:t>
            </a:r>
            <a:endParaRPr/>
          </a:p>
        </p:txBody>
      </p:sp>
      <p:sp>
        <p:nvSpPr>
          <p:cNvPr id="90" name="Google Shape;90;p1"/>
          <p:cNvSpPr txBox="1"/>
          <p:nvPr/>
        </p:nvSpPr>
        <p:spPr>
          <a:xfrm>
            <a:off x="311819" y="3714290"/>
            <a:ext cx="2778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intessential"/>
                <a:ea typeface="Quintessential"/>
                <a:cs typeface="Quintessential"/>
                <a:sym typeface="Quintessential"/>
              </a:rPr>
              <a:t>Data</a:t>
            </a:r>
            <a:endParaRPr/>
          </a:p>
        </p:txBody>
      </p:sp>
      <p:sp>
        <p:nvSpPr>
          <p:cNvPr id="91" name="Google Shape;91;p1"/>
          <p:cNvSpPr txBox="1"/>
          <p:nvPr/>
        </p:nvSpPr>
        <p:spPr>
          <a:xfrm>
            <a:off x="6322344" y="1117846"/>
            <a:ext cx="2778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intessential"/>
                <a:ea typeface="Quintessential"/>
                <a:cs typeface="Quintessential"/>
                <a:sym typeface="Quintessential"/>
              </a:rPr>
              <a:t>Analysis</a:t>
            </a:r>
            <a:endParaRPr/>
          </a:p>
        </p:txBody>
      </p:sp>
      <p:sp>
        <p:nvSpPr>
          <p:cNvPr id="92" name="Google Shape;92;p1"/>
          <p:cNvSpPr txBox="1"/>
          <p:nvPr/>
        </p:nvSpPr>
        <p:spPr>
          <a:xfrm>
            <a:off x="6421270" y="5059052"/>
            <a:ext cx="5432949"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1. Our analysis uncovers 190 clusters across each zone leveling zone.</a:t>
            </a:r>
            <a:endParaRPr/>
          </a:p>
          <a:p>
            <a:pPr indent="0" lvl="0" marL="0" marR="0" rtl="0" algn="l">
              <a:spcBef>
                <a:spcPts val="600"/>
              </a:spcBef>
              <a:spcAft>
                <a:spcPts val="0"/>
              </a:spcAft>
              <a:buNone/>
            </a:pPr>
            <a:r>
              <a:rPr lang="en-US" sz="1200">
                <a:solidFill>
                  <a:schemeClr val="dk1"/>
                </a:solidFill>
                <a:latin typeface="Arial"/>
                <a:ea typeface="Arial"/>
                <a:cs typeface="Arial"/>
                <a:sym typeface="Arial"/>
              </a:rPr>
              <a:t>2. We clearly categorize approximately 2/3 of all clusters by cause of death.</a:t>
            </a:r>
            <a:endParaRPr/>
          </a:p>
          <a:p>
            <a:pPr indent="0" lvl="0" marL="0" marR="0" rtl="0" algn="l">
              <a:spcBef>
                <a:spcPts val="600"/>
              </a:spcBef>
              <a:spcAft>
                <a:spcPts val="0"/>
              </a:spcAft>
              <a:buNone/>
            </a:pPr>
            <a:r>
              <a:rPr lang="en-US" sz="1200">
                <a:solidFill>
                  <a:schemeClr val="dk1"/>
                </a:solidFill>
                <a:latin typeface="Arial"/>
                <a:ea typeface="Arial"/>
                <a:cs typeface="Arial"/>
                <a:sym typeface="Arial"/>
              </a:rPr>
              <a:t>3. We propose overarching advice to assist players undertaking the Hardcore </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    Challenge and offer targeted advice at a regional level.</a:t>
            </a:r>
            <a:endParaRPr/>
          </a:p>
        </p:txBody>
      </p:sp>
      <p:sp>
        <p:nvSpPr>
          <p:cNvPr id="93" name="Google Shape;93;p1"/>
          <p:cNvSpPr txBox="1"/>
          <p:nvPr/>
        </p:nvSpPr>
        <p:spPr>
          <a:xfrm>
            <a:off x="311820" y="1402007"/>
            <a:ext cx="5486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chemeClr val="dk1"/>
                </a:solidFill>
                <a:latin typeface="Arial"/>
                <a:ea typeface="Arial"/>
                <a:cs typeface="Arial"/>
                <a:sym typeface="Arial"/>
              </a:rPr>
              <a:t>World of Warcraft’s (WoW’s) Hardcore Challenge introduces an intense twist – character death means permanent deletion. Our research aims to uncover the key factors driving player mortality, offering crucial insights for those navigating Azeroth's perilous landscape.</a:t>
            </a:r>
            <a:endParaRPr sz="1200">
              <a:solidFill>
                <a:schemeClr val="dk1"/>
              </a:solidFill>
              <a:latin typeface="Arial"/>
              <a:ea typeface="Arial"/>
              <a:cs typeface="Arial"/>
              <a:sym typeface="Arial"/>
            </a:endParaRPr>
          </a:p>
        </p:txBody>
      </p:sp>
      <p:sp>
        <p:nvSpPr>
          <p:cNvPr id="94" name="Google Shape;94;p1"/>
          <p:cNvSpPr txBox="1"/>
          <p:nvPr/>
        </p:nvSpPr>
        <p:spPr>
          <a:xfrm>
            <a:off x="311820" y="2760016"/>
            <a:ext cx="5486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We apply clustering techniques on character death records to identify patterns in character mortality across distinct leveling zones. This method combines game data with spatial analysis to reveal key challenges that define the Hardcore Challenge experience.</a:t>
            </a:r>
            <a:endParaRPr/>
          </a:p>
        </p:txBody>
      </p:sp>
      <p:pic>
        <p:nvPicPr>
          <p:cNvPr descr="A screenshot of a computer code&#10;&#10;Description automatically generated" id="95" name="Google Shape;95;p1"/>
          <p:cNvPicPr preferRelativeResize="0"/>
          <p:nvPr/>
        </p:nvPicPr>
        <p:blipFill rotWithShape="1">
          <a:blip r:embed="rId4">
            <a:alphaModFix/>
          </a:blip>
          <a:srcRect b="0" l="0" r="0" t="0"/>
          <a:stretch/>
        </p:blipFill>
        <p:spPr>
          <a:xfrm>
            <a:off x="421413" y="4570561"/>
            <a:ext cx="3903344" cy="1688438"/>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p:spPr>
      </p:pic>
      <p:sp>
        <p:nvSpPr>
          <p:cNvPr id="96" name="Google Shape;96;p1"/>
          <p:cNvSpPr txBox="1"/>
          <p:nvPr/>
        </p:nvSpPr>
        <p:spPr>
          <a:xfrm>
            <a:off x="311820" y="4008705"/>
            <a:ext cx="5486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We use character death records gathered by members of the WoW community and aggregated by one of the Hardcore WoW addon developers.</a:t>
            </a:r>
            <a:endParaRPr/>
          </a:p>
        </p:txBody>
      </p:sp>
      <p:sp>
        <p:nvSpPr>
          <p:cNvPr id="97" name="Google Shape;97;p1"/>
          <p:cNvSpPr txBox="1"/>
          <p:nvPr/>
        </p:nvSpPr>
        <p:spPr>
          <a:xfrm>
            <a:off x="6358063" y="1400715"/>
            <a:ext cx="5486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We categorize and map clusters of character deaths within each zone. This enables us to identify prominent hotspots of player mortality, unveiling zone-specific hazards and shedding light on the diverse array of threats adventurers face as they traverse Azeroth's perilous realms.</a:t>
            </a:r>
            <a:endParaRPr/>
          </a:p>
        </p:txBody>
      </p:sp>
      <p:pic>
        <p:nvPicPr>
          <p:cNvPr descr="A map of a game&#10;&#10;Description automatically generated" id="98" name="Google Shape;98;p1"/>
          <p:cNvPicPr preferRelativeResize="0"/>
          <p:nvPr/>
        </p:nvPicPr>
        <p:blipFill rotWithShape="1">
          <a:blip r:embed="rId5">
            <a:alphaModFix/>
          </a:blip>
          <a:srcRect b="2723" l="10805" r="3480" t="17124"/>
          <a:stretch/>
        </p:blipFill>
        <p:spPr>
          <a:xfrm>
            <a:off x="6495072" y="2338793"/>
            <a:ext cx="3947050" cy="2222736"/>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2023-08-12T17:42:14Z</dcterms:created>
  <dc:creator>Andrew Daulton</dc:creator>
</cp:coreProperties>
</file>