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094788" cy="135731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3333"/>
    <a:srgbClr val="669900"/>
    <a:srgbClr val="F2FADC"/>
    <a:srgbClr val="99FF99"/>
    <a:srgbClr val="336600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9" d="100"/>
          <a:sy n="59" d="100"/>
        </p:scale>
        <p:origin x="-80" y="-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17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1438" y="0"/>
            <a:ext cx="39417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1017588"/>
            <a:ext cx="6786562" cy="509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6446838"/>
            <a:ext cx="7275512" cy="610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892088"/>
            <a:ext cx="39417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1438" y="12892088"/>
            <a:ext cx="39417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8EA1EF-9763-4F55-82A6-BD668F4F2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D6F18-70B9-4482-B3C8-E9EACC59365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B3276-9BB5-4F24-A8B9-76259D3926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90410-6A77-4D7A-B370-AE38A284E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5" y="1319213"/>
            <a:ext cx="9874250" cy="28087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1319213"/>
            <a:ext cx="29475112" cy="28087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771AE-3D4F-44DD-9BBF-08F84F58D0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FB6EC-F897-4210-AA64-CA9F8CBB4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85AF7-8897-4C55-9A1A-B7281F3196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7681913"/>
            <a:ext cx="19673887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1913"/>
            <a:ext cx="19675475" cy="2172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10212-D8D1-4D65-96EA-7DC6A49169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E90E7-E192-446E-853F-0B5AAE47FD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80830-2B02-4982-B8A1-881384314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CD89A-0B82-4418-A0FB-AFDF427099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8223B-A4AF-4486-B2D8-B353050C7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70A31-1AF2-4F25-82E3-DE4047754C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defTabSz="4703763">
              <a:defRPr sz="7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29978350"/>
            <a:ext cx="138985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29978350"/>
            <a:ext cx="102409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200"/>
            </a:lvl1pPr>
          </a:lstStyle>
          <a:p>
            <a:fld id="{0DA1F006-521A-43F8-84F8-C7C13726A2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 pitchFamily="34" charset="0"/>
        </a:defRPr>
      </a:lvl9pPr>
    </p:titleStyle>
    <p:bodyStyle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imetric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gif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47"/>
          <p:cNvSpPr>
            <a:spLocks/>
          </p:cNvSpPr>
          <p:nvPr/>
        </p:nvSpPr>
        <p:spPr bwMode="auto">
          <a:xfrm>
            <a:off x="0" y="0"/>
            <a:ext cx="23949025" cy="9405938"/>
          </a:xfrm>
          <a:custGeom>
            <a:avLst/>
            <a:gdLst>
              <a:gd name="T0" fmla="*/ 326580 w 26400"/>
              <a:gd name="T1" fmla="*/ 8740555 h 13824"/>
              <a:gd name="T2" fmla="*/ 930753 w 26400"/>
              <a:gd name="T3" fmla="*/ 8868482 h 13824"/>
              <a:gd name="T4" fmla="*/ 1545812 w 26400"/>
              <a:gd name="T5" fmla="*/ 8980078 h 13824"/>
              <a:gd name="T6" fmla="*/ 2169035 w 26400"/>
              <a:gd name="T7" fmla="*/ 9083509 h 13824"/>
              <a:gd name="T8" fmla="*/ 2802237 w 26400"/>
              <a:gd name="T9" fmla="*/ 9170608 h 13824"/>
              <a:gd name="T10" fmla="*/ 3440883 w 26400"/>
              <a:gd name="T11" fmla="*/ 9244779 h 13824"/>
              <a:gd name="T12" fmla="*/ 4092228 w 26400"/>
              <a:gd name="T13" fmla="*/ 9306701 h 13824"/>
              <a:gd name="T14" fmla="*/ 4749017 w 26400"/>
              <a:gd name="T15" fmla="*/ 9352972 h 13824"/>
              <a:gd name="T16" fmla="*/ 5415784 w 26400"/>
              <a:gd name="T17" fmla="*/ 9384274 h 13824"/>
              <a:gd name="T18" fmla="*/ 6084366 w 26400"/>
              <a:gd name="T19" fmla="*/ 9401285 h 13824"/>
              <a:gd name="T20" fmla="*/ 6761112 w 26400"/>
              <a:gd name="T21" fmla="*/ 9405368 h 13824"/>
              <a:gd name="T22" fmla="*/ 7436044 w 26400"/>
              <a:gd name="T23" fmla="*/ 9393120 h 13824"/>
              <a:gd name="T24" fmla="*/ 8100997 w 26400"/>
              <a:gd name="T25" fmla="*/ 9366582 h 13824"/>
              <a:gd name="T26" fmla="*/ 8762322 w 26400"/>
              <a:gd name="T27" fmla="*/ 9322352 h 13824"/>
              <a:gd name="T28" fmla="*/ 9413667 w 26400"/>
              <a:gd name="T29" fmla="*/ 9267234 h 13824"/>
              <a:gd name="T30" fmla="*/ 10056848 w 26400"/>
              <a:gd name="T31" fmla="*/ 9196466 h 13824"/>
              <a:gd name="T32" fmla="*/ 10693679 w 26400"/>
              <a:gd name="T33" fmla="*/ 9114810 h 13824"/>
              <a:gd name="T34" fmla="*/ 11318717 w 26400"/>
              <a:gd name="T35" fmla="*/ 9016143 h 13824"/>
              <a:gd name="T36" fmla="*/ 11935590 w 26400"/>
              <a:gd name="T37" fmla="*/ 8907269 h 13824"/>
              <a:gd name="T38" fmla="*/ 12545206 w 26400"/>
              <a:gd name="T39" fmla="*/ 8783424 h 13824"/>
              <a:gd name="T40" fmla="*/ 13140308 w 26400"/>
              <a:gd name="T41" fmla="*/ 8647332 h 13824"/>
              <a:gd name="T42" fmla="*/ 13727244 w 26400"/>
              <a:gd name="T43" fmla="*/ 8500351 h 13824"/>
              <a:gd name="T44" fmla="*/ 14300574 w 26400"/>
              <a:gd name="T45" fmla="*/ 8338401 h 13824"/>
              <a:gd name="T46" fmla="*/ 14866645 w 26400"/>
              <a:gd name="T47" fmla="*/ 8168966 h 13824"/>
              <a:gd name="T48" fmla="*/ 15415481 w 26400"/>
              <a:gd name="T49" fmla="*/ 7985241 h 13824"/>
              <a:gd name="T50" fmla="*/ 15954338 w 26400"/>
              <a:gd name="T51" fmla="*/ 7790628 h 13824"/>
              <a:gd name="T52" fmla="*/ 16478680 w 26400"/>
              <a:gd name="T53" fmla="*/ 7585128 h 13824"/>
              <a:gd name="T54" fmla="*/ 16992137 w 26400"/>
              <a:gd name="T55" fmla="*/ 7370782 h 13824"/>
              <a:gd name="T56" fmla="*/ 17487450 w 26400"/>
              <a:gd name="T57" fmla="*/ 7141466 h 13824"/>
              <a:gd name="T58" fmla="*/ 17972784 w 26400"/>
              <a:gd name="T59" fmla="*/ 6906706 h 13824"/>
              <a:gd name="T60" fmla="*/ 18440882 w 26400"/>
              <a:gd name="T61" fmla="*/ 6661058 h 13824"/>
              <a:gd name="T62" fmla="*/ 18889929 w 26400"/>
              <a:gd name="T63" fmla="*/ 6402482 h 13824"/>
              <a:gd name="T64" fmla="*/ 19328091 w 26400"/>
              <a:gd name="T65" fmla="*/ 6138462 h 13824"/>
              <a:gd name="T66" fmla="*/ 19747202 w 26400"/>
              <a:gd name="T67" fmla="*/ 5863555 h 13824"/>
              <a:gd name="T68" fmla="*/ 20151798 w 26400"/>
              <a:gd name="T69" fmla="*/ 5580482 h 13824"/>
              <a:gd name="T70" fmla="*/ 20538251 w 26400"/>
              <a:gd name="T71" fmla="*/ 5287202 h 13824"/>
              <a:gd name="T72" fmla="*/ 20906560 w 26400"/>
              <a:gd name="T73" fmla="*/ 4987798 h 13824"/>
              <a:gd name="T74" fmla="*/ 21256727 w 26400"/>
              <a:gd name="T75" fmla="*/ 4680909 h 13824"/>
              <a:gd name="T76" fmla="*/ 21588750 w 26400"/>
              <a:gd name="T77" fmla="*/ 4364494 h 13824"/>
              <a:gd name="T78" fmla="*/ 21901722 w 26400"/>
              <a:gd name="T79" fmla="*/ 4040593 h 13824"/>
              <a:gd name="T80" fmla="*/ 22192015 w 26400"/>
              <a:gd name="T81" fmla="*/ 3709207 h 13824"/>
              <a:gd name="T82" fmla="*/ 22464165 w 26400"/>
              <a:gd name="T83" fmla="*/ 3375100 h 13824"/>
              <a:gd name="T84" fmla="*/ 22717265 w 26400"/>
              <a:gd name="T85" fmla="*/ 3031465 h 13824"/>
              <a:gd name="T86" fmla="*/ 22947685 w 26400"/>
              <a:gd name="T87" fmla="*/ 2681027 h 13824"/>
              <a:gd name="T88" fmla="*/ 23156333 w 26400"/>
              <a:gd name="T89" fmla="*/ 2323783 h 13824"/>
              <a:gd name="T90" fmla="*/ 23344117 w 26400"/>
              <a:gd name="T91" fmla="*/ 1961777 h 13824"/>
              <a:gd name="T92" fmla="*/ 23511036 w 26400"/>
              <a:gd name="T93" fmla="*/ 1595007 h 13824"/>
              <a:gd name="T94" fmla="*/ 23652554 w 26400"/>
              <a:gd name="T95" fmla="*/ 1220752 h 13824"/>
              <a:gd name="T96" fmla="*/ 23772300 w 26400"/>
              <a:gd name="T97" fmla="*/ 844455 h 13824"/>
              <a:gd name="T98" fmla="*/ 23870274 w 26400"/>
              <a:gd name="T99" fmla="*/ 461354 h 13824"/>
              <a:gd name="T100" fmla="*/ 23938311 w 26400"/>
              <a:gd name="T101" fmla="*/ 72810 h 13824"/>
              <a:gd name="T102" fmla="*/ 0 w 26400"/>
              <a:gd name="T103" fmla="*/ 8662982 h 1382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6400" h="13824">
                <a:moveTo>
                  <a:pt x="0" y="12731"/>
                </a:moveTo>
                <a:lnTo>
                  <a:pt x="142" y="12778"/>
                </a:lnTo>
                <a:lnTo>
                  <a:pt x="360" y="12845"/>
                </a:lnTo>
                <a:lnTo>
                  <a:pt x="582" y="12908"/>
                </a:lnTo>
                <a:lnTo>
                  <a:pt x="804" y="12971"/>
                </a:lnTo>
                <a:lnTo>
                  <a:pt x="1026" y="13033"/>
                </a:lnTo>
                <a:lnTo>
                  <a:pt x="1251" y="13090"/>
                </a:lnTo>
                <a:lnTo>
                  <a:pt x="1475" y="13146"/>
                </a:lnTo>
                <a:lnTo>
                  <a:pt x="1704" y="13197"/>
                </a:lnTo>
                <a:lnTo>
                  <a:pt x="1932" y="13250"/>
                </a:lnTo>
                <a:lnTo>
                  <a:pt x="2162" y="13299"/>
                </a:lnTo>
                <a:lnTo>
                  <a:pt x="2391" y="13349"/>
                </a:lnTo>
                <a:lnTo>
                  <a:pt x="2622" y="13395"/>
                </a:lnTo>
                <a:lnTo>
                  <a:pt x="2853" y="13436"/>
                </a:lnTo>
                <a:lnTo>
                  <a:pt x="3089" y="13477"/>
                </a:lnTo>
                <a:lnTo>
                  <a:pt x="3323" y="13515"/>
                </a:lnTo>
                <a:lnTo>
                  <a:pt x="3559" y="13552"/>
                </a:lnTo>
                <a:lnTo>
                  <a:pt x="3793" y="13586"/>
                </a:lnTo>
                <a:lnTo>
                  <a:pt x="4033" y="13619"/>
                </a:lnTo>
                <a:lnTo>
                  <a:pt x="4272" y="13647"/>
                </a:lnTo>
                <a:lnTo>
                  <a:pt x="4511" y="13677"/>
                </a:lnTo>
                <a:lnTo>
                  <a:pt x="4752" y="13700"/>
                </a:lnTo>
                <a:lnTo>
                  <a:pt x="4995" y="13725"/>
                </a:lnTo>
                <a:lnTo>
                  <a:pt x="5235" y="13745"/>
                </a:lnTo>
                <a:lnTo>
                  <a:pt x="5478" y="13765"/>
                </a:lnTo>
                <a:lnTo>
                  <a:pt x="5721" y="13778"/>
                </a:lnTo>
                <a:lnTo>
                  <a:pt x="5970" y="13791"/>
                </a:lnTo>
                <a:lnTo>
                  <a:pt x="6214" y="13804"/>
                </a:lnTo>
                <a:lnTo>
                  <a:pt x="6460" y="13812"/>
                </a:lnTo>
                <a:lnTo>
                  <a:pt x="6707" y="13816"/>
                </a:lnTo>
                <a:lnTo>
                  <a:pt x="6956" y="13822"/>
                </a:lnTo>
                <a:lnTo>
                  <a:pt x="7206" y="13824"/>
                </a:lnTo>
                <a:lnTo>
                  <a:pt x="7453" y="13822"/>
                </a:lnTo>
                <a:lnTo>
                  <a:pt x="7701" y="13816"/>
                </a:lnTo>
                <a:lnTo>
                  <a:pt x="7950" y="13812"/>
                </a:lnTo>
                <a:lnTo>
                  <a:pt x="8197" y="13804"/>
                </a:lnTo>
                <a:lnTo>
                  <a:pt x="8441" y="13791"/>
                </a:lnTo>
                <a:lnTo>
                  <a:pt x="8686" y="13778"/>
                </a:lnTo>
                <a:lnTo>
                  <a:pt x="8930" y="13765"/>
                </a:lnTo>
                <a:lnTo>
                  <a:pt x="9176" y="13745"/>
                </a:lnTo>
                <a:lnTo>
                  <a:pt x="9418" y="13725"/>
                </a:lnTo>
                <a:lnTo>
                  <a:pt x="9659" y="13700"/>
                </a:lnTo>
                <a:lnTo>
                  <a:pt x="9898" y="13677"/>
                </a:lnTo>
                <a:lnTo>
                  <a:pt x="10139" y="13647"/>
                </a:lnTo>
                <a:lnTo>
                  <a:pt x="10377" y="13619"/>
                </a:lnTo>
                <a:lnTo>
                  <a:pt x="10614" y="13586"/>
                </a:lnTo>
                <a:lnTo>
                  <a:pt x="10850" y="13552"/>
                </a:lnTo>
                <a:lnTo>
                  <a:pt x="11086" y="13515"/>
                </a:lnTo>
                <a:lnTo>
                  <a:pt x="11322" y="13477"/>
                </a:lnTo>
                <a:lnTo>
                  <a:pt x="11555" y="13436"/>
                </a:lnTo>
                <a:lnTo>
                  <a:pt x="11788" y="13395"/>
                </a:lnTo>
                <a:lnTo>
                  <a:pt x="12019" y="13349"/>
                </a:lnTo>
                <a:lnTo>
                  <a:pt x="12248" y="13299"/>
                </a:lnTo>
                <a:lnTo>
                  <a:pt x="12477" y="13250"/>
                </a:lnTo>
                <a:lnTo>
                  <a:pt x="12705" y="13197"/>
                </a:lnTo>
                <a:lnTo>
                  <a:pt x="12933" y="13146"/>
                </a:lnTo>
                <a:lnTo>
                  <a:pt x="13157" y="13090"/>
                </a:lnTo>
                <a:lnTo>
                  <a:pt x="13382" y="13033"/>
                </a:lnTo>
                <a:lnTo>
                  <a:pt x="13604" y="12971"/>
                </a:lnTo>
                <a:lnTo>
                  <a:pt x="13829" y="12908"/>
                </a:lnTo>
                <a:lnTo>
                  <a:pt x="14048" y="12845"/>
                </a:lnTo>
                <a:lnTo>
                  <a:pt x="14268" y="12778"/>
                </a:lnTo>
                <a:lnTo>
                  <a:pt x="14485" y="12708"/>
                </a:lnTo>
                <a:lnTo>
                  <a:pt x="14702" y="12639"/>
                </a:lnTo>
                <a:lnTo>
                  <a:pt x="14919" y="12568"/>
                </a:lnTo>
                <a:lnTo>
                  <a:pt x="15132" y="12492"/>
                </a:lnTo>
                <a:lnTo>
                  <a:pt x="15345" y="12418"/>
                </a:lnTo>
                <a:lnTo>
                  <a:pt x="15556" y="12339"/>
                </a:lnTo>
                <a:lnTo>
                  <a:pt x="15764" y="12254"/>
                </a:lnTo>
                <a:lnTo>
                  <a:pt x="15972" y="12177"/>
                </a:lnTo>
                <a:lnTo>
                  <a:pt x="16182" y="12089"/>
                </a:lnTo>
                <a:lnTo>
                  <a:pt x="16388" y="12005"/>
                </a:lnTo>
                <a:lnTo>
                  <a:pt x="16591" y="11916"/>
                </a:lnTo>
                <a:lnTo>
                  <a:pt x="16794" y="11827"/>
                </a:lnTo>
                <a:lnTo>
                  <a:pt x="16993" y="11735"/>
                </a:lnTo>
                <a:lnTo>
                  <a:pt x="17193" y="11642"/>
                </a:lnTo>
                <a:lnTo>
                  <a:pt x="17389" y="11546"/>
                </a:lnTo>
                <a:lnTo>
                  <a:pt x="17587" y="11449"/>
                </a:lnTo>
                <a:lnTo>
                  <a:pt x="17780" y="11352"/>
                </a:lnTo>
                <a:lnTo>
                  <a:pt x="17975" y="11249"/>
                </a:lnTo>
                <a:lnTo>
                  <a:pt x="18165" y="11147"/>
                </a:lnTo>
                <a:lnTo>
                  <a:pt x="18356" y="11041"/>
                </a:lnTo>
                <a:lnTo>
                  <a:pt x="18543" y="10937"/>
                </a:lnTo>
                <a:lnTo>
                  <a:pt x="18731" y="10832"/>
                </a:lnTo>
                <a:lnTo>
                  <a:pt x="18912" y="10721"/>
                </a:lnTo>
                <a:lnTo>
                  <a:pt x="19094" y="10609"/>
                </a:lnTo>
                <a:lnTo>
                  <a:pt x="19277" y="10495"/>
                </a:lnTo>
                <a:lnTo>
                  <a:pt x="19457" y="10385"/>
                </a:lnTo>
                <a:lnTo>
                  <a:pt x="19633" y="10266"/>
                </a:lnTo>
                <a:lnTo>
                  <a:pt x="19812" y="10150"/>
                </a:lnTo>
                <a:lnTo>
                  <a:pt x="19985" y="10030"/>
                </a:lnTo>
                <a:lnTo>
                  <a:pt x="20156" y="9909"/>
                </a:lnTo>
                <a:lnTo>
                  <a:pt x="20328" y="9789"/>
                </a:lnTo>
                <a:lnTo>
                  <a:pt x="20493" y="9665"/>
                </a:lnTo>
                <a:lnTo>
                  <a:pt x="20658" y="9538"/>
                </a:lnTo>
                <a:lnTo>
                  <a:pt x="20823" y="9409"/>
                </a:lnTo>
                <a:lnTo>
                  <a:pt x="20986" y="9284"/>
                </a:lnTo>
                <a:lnTo>
                  <a:pt x="21148" y="9152"/>
                </a:lnTo>
                <a:lnTo>
                  <a:pt x="21306" y="9021"/>
                </a:lnTo>
                <a:lnTo>
                  <a:pt x="21462" y="8891"/>
                </a:lnTo>
                <a:lnTo>
                  <a:pt x="21617" y="8754"/>
                </a:lnTo>
                <a:lnTo>
                  <a:pt x="21768" y="8617"/>
                </a:lnTo>
                <a:lnTo>
                  <a:pt x="21919" y="8480"/>
                </a:lnTo>
                <a:lnTo>
                  <a:pt x="22067" y="8340"/>
                </a:lnTo>
                <a:lnTo>
                  <a:pt x="22214" y="8201"/>
                </a:lnTo>
                <a:lnTo>
                  <a:pt x="22358" y="8057"/>
                </a:lnTo>
                <a:lnTo>
                  <a:pt x="22499" y="7917"/>
                </a:lnTo>
                <a:lnTo>
                  <a:pt x="22640" y="7770"/>
                </a:lnTo>
                <a:lnTo>
                  <a:pt x="22777" y="7627"/>
                </a:lnTo>
                <a:lnTo>
                  <a:pt x="22914" y="7478"/>
                </a:lnTo>
                <a:lnTo>
                  <a:pt x="23046" y="7330"/>
                </a:lnTo>
                <a:lnTo>
                  <a:pt x="23174" y="7183"/>
                </a:lnTo>
                <a:lnTo>
                  <a:pt x="23305" y="7032"/>
                </a:lnTo>
                <a:lnTo>
                  <a:pt x="23432" y="6879"/>
                </a:lnTo>
                <a:lnTo>
                  <a:pt x="23555" y="6726"/>
                </a:lnTo>
                <a:lnTo>
                  <a:pt x="23678" y="6570"/>
                </a:lnTo>
                <a:lnTo>
                  <a:pt x="23798" y="6414"/>
                </a:lnTo>
                <a:lnTo>
                  <a:pt x="23915" y="6258"/>
                </a:lnTo>
                <a:lnTo>
                  <a:pt x="24029" y="6100"/>
                </a:lnTo>
                <a:lnTo>
                  <a:pt x="24143" y="5938"/>
                </a:lnTo>
                <a:lnTo>
                  <a:pt x="24252" y="5780"/>
                </a:lnTo>
                <a:lnTo>
                  <a:pt x="24357" y="5618"/>
                </a:lnTo>
                <a:lnTo>
                  <a:pt x="24463" y="5451"/>
                </a:lnTo>
                <a:lnTo>
                  <a:pt x="24567" y="5290"/>
                </a:lnTo>
                <a:lnTo>
                  <a:pt x="24666" y="5126"/>
                </a:lnTo>
                <a:lnTo>
                  <a:pt x="24763" y="4960"/>
                </a:lnTo>
                <a:lnTo>
                  <a:pt x="24859" y="4791"/>
                </a:lnTo>
                <a:lnTo>
                  <a:pt x="24953" y="4623"/>
                </a:lnTo>
                <a:lnTo>
                  <a:pt x="25042" y="4455"/>
                </a:lnTo>
                <a:lnTo>
                  <a:pt x="25130" y="4283"/>
                </a:lnTo>
                <a:lnTo>
                  <a:pt x="25215" y="4111"/>
                </a:lnTo>
                <a:lnTo>
                  <a:pt x="25296" y="3940"/>
                </a:lnTo>
                <a:lnTo>
                  <a:pt x="25377" y="3765"/>
                </a:lnTo>
                <a:lnTo>
                  <a:pt x="25453" y="3590"/>
                </a:lnTo>
                <a:lnTo>
                  <a:pt x="25526" y="3415"/>
                </a:lnTo>
                <a:lnTo>
                  <a:pt x="25598" y="3238"/>
                </a:lnTo>
                <a:lnTo>
                  <a:pt x="25669" y="3062"/>
                </a:lnTo>
                <a:lnTo>
                  <a:pt x="25733" y="2883"/>
                </a:lnTo>
                <a:lnTo>
                  <a:pt x="25799" y="2703"/>
                </a:lnTo>
                <a:lnTo>
                  <a:pt x="25859" y="2525"/>
                </a:lnTo>
                <a:lnTo>
                  <a:pt x="25917" y="2344"/>
                </a:lnTo>
                <a:lnTo>
                  <a:pt x="25973" y="2162"/>
                </a:lnTo>
                <a:lnTo>
                  <a:pt x="26025" y="1977"/>
                </a:lnTo>
                <a:lnTo>
                  <a:pt x="26073" y="1794"/>
                </a:lnTo>
                <a:lnTo>
                  <a:pt x="26121" y="1611"/>
                </a:lnTo>
                <a:lnTo>
                  <a:pt x="26164" y="1428"/>
                </a:lnTo>
                <a:lnTo>
                  <a:pt x="26205" y="1241"/>
                </a:lnTo>
                <a:lnTo>
                  <a:pt x="26243" y="1055"/>
                </a:lnTo>
                <a:lnTo>
                  <a:pt x="26280" y="866"/>
                </a:lnTo>
                <a:lnTo>
                  <a:pt x="26313" y="678"/>
                </a:lnTo>
                <a:lnTo>
                  <a:pt x="26339" y="490"/>
                </a:lnTo>
                <a:lnTo>
                  <a:pt x="26365" y="299"/>
                </a:lnTo>
                <a:lnTo>
                  <a:pt x="26388" y="107"/>
                </a:lnTo>
                <a:lnTo>
                  <a:pt x="26400" y="0"/>
                </a:lnTo>
                <a:lnTo>
                  <a:pt x="0" y="0"/>
                </a:lnTo>
                <a:lnTo>
                  <a:pt x="0" y="127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" name="Freeform 48"/>
          <p:cNvSpPr>
            <a:spLocks/>
          </p:cNvSpPr>
          <p:nvPr/>
        </p:nvSpPr>
        <p:spPr bwMode="auto">
          <a:xfrm>
            <a:off x="7938" y="-36513"/>
            <a:ext cx="23468442" cy="9253062"/>
          </a:xfrm>
          <a:custGeom>
            <a:avLst/>
            <a:gdLst>
              <a:gd name="T0" fmla="*/ 237331 w 25870"/>
              <a:gd name="T1" fmla="*/ 10116344 h 13598"/>
              <a:gd name="T2" fmla="*/ 771525 w 25870"/>
              <a:gd name="T3" fmla="*/ 10255250 h 13598"/>
              <a:gd name="T4" fmla="*/ 1313656 w 25870"/>
              <a:gd name="T5" fmla="*/ 10378282 h 13598"/>
              <a:gd name="T6" fmla="*/ 1863725 w 25870"/>
              <a:gd name="T7" fmla="*/ 10487025 h 13598"/>
              <a:gd name="T8" fmla="*/ 2423319 w 25870"/>
              <a:gd name="T9" fmla="*/ 10578307 h 13598"/>
              <a:gd name="T10" fmla="*/ 2990056 w 25870"/>
              <a:gd name="T11" fmla="*/ 10652919 h 13598"/>
              <a:gd name="T12" fmla="*/ 3562350 w 25870"/>
              <a:gd name="T13" fmla="*/ 10716419 h 13598"/>
              <a:gd name="T14" fmla="*/ 4140200 w 25870"/>
              <a:gd name="T15" fmla="*/ 10756900 h 13598"/>
              <a:gd name="T16" fmla="*/ 4725194 w 25870"/>
              <a:gd name="T17" fmla="*/ 10783888 h 13598"/>
              <a:gd name="T18" fmla="*/ 5317331 w 25870"/>
              <a:gd name="T19" fmla="*/ 10793413 h 13598"/>
              <a:gd name="T20" fmla="*/ 5907881 w 25870"/>
              <a:gd name="T21" fmla="*/ 10783888 h 13598"/>
              <a:gd name="T22" fmla="*/ 6493669 w 25870"/>
              <a:gd name="T23" fmla="*/ 10756900 h 13598"/>
              <a:gd name="T24" fmla="*/ 7073900 w 25870"/>
              <a:gd name="T25" fmla="*/ 10716419 h 13598"/>
              <a:gd name="T26" fmla="*/ 7646988 w 25870"/>
              <a:gd name="T27" fmla="*/ 10652919 h 13598"/>
              <a:gd name="T28" fmla="*/ 8212138 w 25870"/>
              <a:gd name="T29" fmla="*/ 10578307 h 13598"/>
              <a:gd name="T30" fmla="*/ 8770938 w 25870"/>
              <a:gd name="T31" fmla="*/ 10487025 h 13598"/>
              <a:gd name="T32" fmla="*/ 9321006 w 25870"/>
              <a:gd name="T33" fmla="*/ 10378282 h 13598"/>
              <a:gd name="T34" fmla="*/ 9864725 w 25870"/>
              <a:gd name="T35" fmla="*/ 10255250 h 13598"/>
              <a:gd name="T36" fmla="*/ 10397332 w 25870"/>
              <a:gd name="T37" fmla="*/ 10116344 h 13598"/>
              <a:gd name="T38" fmla="*/ 10922794 w 25870"/>
              <a:gd name="T39" fmla="*/ 9963150 h 13598"/>
              <a:gd name="T40" fmla="*/ 11441113 w 25870"/>
              <a:gd name="T41" fmla="*/ 9796463 h 13598"/>
              <a:gd name="T42" fmla="*/ 11945938 w 25870"/>
              <a:gd name="T43" fmla="*/ 9614694 h 13598"/>
              <a:gd name="T44" fmla="*/ 12443619 w 25870"/>
              <a:gd name="T45" fmla="*/ 9416257 h 13598"/>
              <a:gd name="T46" fmla="*/ 12927807 w 25870"/>
              <a:gd name="T47" fmla="*/ 9209882 h 13598"/>
              <a:gd name="T48" fmla="*/ 13401675 w 25870"/>
              <a:gd name="T49" fmla="*/ 8985250 h 13598"/>
              <a:gd name="T50" fmla="*/ 13866813 w 25870"/>
              <a:gd name="T51" fmla="*/ 8751094 h 13598"/>
              <a:gd name="T52" fmla="*/ 14316075 w 25870"/>
              <a:gd name="T53" fmla="*/ 8501857 h 13598"/>
              <a:gd name="T54" fmla="*/ 14755019 w 25870"/>
              <a:gd name="T55" fmla="*/ 8243094 h 13598"/>
              <a:gd name="T56" fmla="*/ 15182057 w 25870"/>
              <a:gd name="T57" fmla="*/ 7970044 h 13598"/>
              <a:gd name="T58" fmla="*/ 15598775 w 25870"/>
              <a:gd name="T59" fmla="*/ 7687469 h 13598"/>
              <a:gd name="T60" fmla="*/ 15996444 w 25870"/>
              <a:gd name="T61" fmla="*/ 7391400 h 13598"/>
              <a:gd name="T62" fmla="*/ 16384588 w 25870"/>
              <a:gd name="T63" fmla="*/ 7085807 h 13598"/>
              <a:gd name="T64" fmla="*/ 16757650 w 25870"/>
              <a:gd name="T65" fmla="*/ 6769100 h 13598"/>
              <a:gd name="T66" fmla="*/ 17114838 w 25870"/>
              <a:gd name="T67" fmla="*/ 6440488 h 13598"/>
              <a:gd name="T68" fmla="*/ 17458532 w 25870"/>
              <a:gd name="T69" fmla="*/ 6104732 h 13598"/>
              <a:gd name="T70" fmla="*/ 17787144 w 25870"/>
              <a:gd name="T71" fmla="*/ 5756275 h 13598"/>
              <a:gd name="T72" fmla="*/ 18097500 w 25870"/>
              <a:gd name="T73" fmla="*/ 5402263 h 13598"/>
              <a:gd name="T74" fmla="*/ 18393569 w 25870"/>
              <a:gd name="T75" fmla="*/ 5035550 h 13598"/>
              <a:gd name="T76" fmla="*/ 18672175 w 25870"/>
              <a:gd name="T77" fmla="*/ 4662488 h 13598"/>
              <a:gd name="T78" fmla="*/ 18934113 w 25870"/>
              <a:gd name="T79" fmla="*/ 4279900 h 13598"/>
              <a:gd name="T80" fmla="*/ 19177794 w 25870"/>
              <a:gd name="T81" fmla="*/ 3889375 h 13598"/>
              <a:gd name="T82" fmla="*/ 19405600 w 25870"/>
              <a:gd name="T83" fmla="*/ 3490913 h 13598"/>
              <a:gd name="T84" fmla="*/ 19613563 w 25870"/>
              <a:gd name="T85" fmla="*/ 3083719 h 13598"/>
              <a:gd name="T86" fmla="*/ 19802475 w 25870"/>
              <a:gd name="T87" fmla="*/ 2670969 h 13598"/>
              <a:gd name="T88" fmla="*/ 19973925 w 25870"/>
              <a:gd name="T89" fmla="*/ 2251869 h 13598"/>
              <a:gd name="T90" fmla="*/ 20124738 w 25870"/>
              <a:gd name="T91" fmla="*/ 1824831 h 13598"/>
              <a:gd name="T92" fmla="*/ 20257294 w 25870"/>
              <a:gd name="T93" fmla="*/ 1389856 h 13598"/>
              <a:gd name="T94" fmla="*/ 20368419 w 25870"/>
              <a:gd name="T95" fmla="*/ 954881 h 13598"/>
              <a:gd name="T96" fmla="*/ 20458907 w 25870"/>
              <a:gd name="T97" fmla="*/ 509588 h 13598"/>
              <a:gd name="T98" fmla="*/ 20526375 w 25870"/>
              <a:gd name="T99" fmla="*/ 57944 h 13598"/>
              <a:gd name="T100" fmla="*/ 0 w 25870"/>
              <a:gd name="T101" fmla="*/ 10048875 h 135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5870" h="13598">
                <a:moveTo>
                  <a:pt x="0" y="12660"/>
                </a:moveTo>
                <a:lnTo>
                  <a:pt x="76" y="12684"/>
                </a:lnTo>
                <a:lnTo>
                  <a:pt x="299" y="12745"/>
                </a:lnTo>
                <a:lnTo>
                  <a:pt x="520" y="12809"/>
                </a:lnTo>
                <a:lnTo>
                  <a:pt x="744" y="12863"/>
                </a:lnTo>
                <a:lnTo>
                  <a:pt x="972" y="12920"/>
                </a:lnTo>
                <a:lnTo>
                  <a:pt x="1198" y="12972"/>
                </a:lnTo>
                <a:lnTo>
                  <a:pt x="1426" y="13024"/>
                </a:lnTo>
                <a:lnTo>
                  <a:pt x="1655" y="13075"/>
                </a:lnTo>
                <a:lnTo>
                  <a:pt x="1884" y="13124"/>
                </a:lnTo>
                <a:lnTo>
                  <a:pt x="2115" y="13169"/>
                </a:lnTo>
                <a:lnTo>
                  <a:pt x="2348" y="13212"/>
                </a:lnTo>
                <a:lnTo>
                  <a:pt x="2582" y="13251"/>
                </a:lnTo>
                <a:lnTo>
                  <a:pt x="2817" y="13291"/>
                </a:lnTo>
                <a:lnTo>
                  <a:pt x="3053" y="13327"/>
                </a:lnTo>
                <a:lnTo>
                  <a:pt x="3288" y="13362"/>
                </a:lnTo>
                <a:lnTo>
                  <a:pt x="3526" y="13395"/>
                </a:lnTo>
                <a:lnTo>
                  <a:pt x="3767" y="13421"/>
                </a:lnTo>
                <a:lnTo>
                  <a:pt x="4006" y="13453"/>
                </a:lnTo>
                <a:lnTo>
                  <a:pt x="4245" y="13476"/>
                </a:lnTo>
                <a:lnTo>
                  <a:pt x="4488" y="13501"/>
                </a:lnTo>
                <a:lnTo>
                  <a:pt x="4729" y="13520"/>
                </a:lnTo>
                <a:lnTo>
                  <a:pt x="4973" y="13538"/>
                </a:lnTo>
                <a:lnTo>
                  <a:pt x="5216" y="13552"/>
                </a:lnTo>
                <a:lnTo>
                  <a:pt x="5463" y="13567"/>
                </a:lnTo>
                <a:lnTo>
                  <a:pt x="5709" y="13580"/>
                </a:lnTo>
                <a:lnTo>
                  <a:pt x="5953" y="13586"/>
                </a:lnTo>
                <a:lnTo>
                  <a:pt x="6202" y="13591"/>
                </a:lnTo>
                <a:lnTo>
                  <a:pt x="6452" y="13596"/>
                </a:lnTo>
                <a:lnTo>
                  <a:pt x="6699" y="13598"/>
                </a:lnTo>
                <a:lnTo>
                  <a:pt x="6948" y="13596"/>
                </a:lnTo>
                <a:lnTo>
                  <a:pt x="7196" y="13591"/>
                </a:lnTo>
                <a:lnTo>
                  <a:pt x="7443" y="13586"/>
                </a:lnTo>
                <a:lnTo>
                  <a:pt x="7692" y="13580"/>
                </a:lnTo>
                <a:lnTo>
                  <a:pt x="7935" y="13567"/>
                </a:lnTo>
                <a:lnTo>
                  <a:pt x="8181" y="13552"/>
                </a:lnTo>
                <a:lnTo>
                  <a:pt x="8423" y="13538"/>
                </a:lnTo>
                <a:lnTo>
                  <a:pt x="8669" y="13520"/>
                </a:lnTo>
                <a:lnTo>
                  <a:pt x="8912" y="13501"/>
                </a:lnTo>
                <a:lnTo>
                  <a:pt x="9153" y="13476"/>
                </a:lnTo>
                <a:lnTo>
                  <a:pt x="9393" y="13453"/>
                </a:lnTo>
                <a:lnTo>
                  <a:pt x="9634" y="13421"/>
                </a:lnTo>
                <a:lnTo>
                  <a:pt x="9870" y="13395"/>
                </a:lnTo>
                <a:lnTo>
                  <a:pt x="10110" y="13362"/>
                </a:lnTo>
                <a:lnTo>
                  <a:pt x="10346" y="13327"/>
                </a:lnTo>
                <a:lnTo>
                  <a:pt x="10580" y="13291"/>
                </a:lnTo>
                <a:lnTo>
                  <a:pt x="10814" y="13251"/>
                </a:lnTo>
                <a:lnTo>
                  <a:pt x="11050" y="13212"/>
                </a:lnTo>
                <a:lnTo>
                  <a:pt x="11281" y="13169"/>
                </a:lnTo>
                <a:lnTo>
                  <a:pt x="11512" y="13124"/>
                </a:lnTo>
                <a:lnTo>
                  <a:pt x="11743" y="13075"/>
                </a:lnTo>
                <a:lnTo>
                  <a:pt x="11971" y="13024"/>
                </a:lnTo>
                <a:lnTo>
                  <a:pt x="12200" y="12972"/>
                </a:lnTo>
                <a:lnTo>
                  <a:pt x="12428" y="12920"/>
                </a:lnTo>
                <a:lnTo>
                  <a:pt x="12652" y="12863"/>
                </a:lnTo>
                <a:lnTo>
                  <a:pt x="12877" y="12809"/>
                </a:lnTo>
                <a:lnTo>
                  <a:pt x="13099" y="12745"/>
                </a:lnTo>
                <a:lnTo>
                  <a:pt x="13322" y="12684"/>
                </a:lnTo>
                <a:lnTo>
                  <a:pt x="13543" y="12619"/>
                </a:lnTo>
                <a:lnTo>
                  <a:pt x="13761" y="12552"/>
                </a:lnTo>
                <a:lnTo>
                  <a:pt x="13979" y="12482"/>
                </a:lnTo>
                <a:lnTo>
                  <a:pt x="14198" y="12413"/>
                </a:lnTo>
                <a:lnTo>
                  <a:pt x="14414" y="12342"/>
                </a:lnTo>
                <a:lnTo>
                  <a:pt x="14626" y="12266"/>
                </a:lnTo>
                <a:lnTo>
                  <a:pt x="14840" y="12192"/>
                </a:lnTo>
                <a:lnTo>
                  <a:pt x="15050" y="12113"/>
                </a:lnTo>
                <a:lnTo>
                  <a:pt x="15259" y="12030"/>
                </a:lnTo>
                <a:lnTo>
                  <a:pt x="15469" y="11951"/>
                </a:lnTo>
                <a:lnTo>
                  <a:pt x="15677" y="11863"/>
                </a:lnTo>
                <a:lnTo>
                  <a:pt x="15883" y="11779"/>
                </a:lnTo>
                <a:lnTo>
                  <a:pt x="16084" y="11690"/>
                </a:lnTo>
                <a:lnTo>
                  <a:pt x="16287" y="11603"/>
                </a:lnTo>
                <a:lnTo>
                  <a:pt x="16488" y="11510"/>
                </a:lnTo>
                <a:lnTo>
                  <a:pt x="16688" y="11418"/>
                </a:lnTo>
                <a:lnTo>
                  <a:pt x="16884" y="11320"/>
                </a:lnTo>
                <a:lnTo>
                  <a:pt x="17081" y="11225"/>
                </a:lnTo>
                <a:lnTo>
                  <a:pt x="17276" y="11126"/>
                </a:lnTo>
                <a:lnTo>
                  <a:pt x="17470" y="11025"/>
                </a:lnTo>
                <a:lnTo>
                  <a:pt x="17658" y="10921"/>
                </a:lnTo>
                <a:lnTo>
                  <a:pt x="17850" y="10815"/>
                </a:lnTo>
                <a:lnTo>
                  <a:pt x="18036" y="10711"/>
                </a:lnTo>
                <a:lnTo>
                  <a:pt x="18226" y="10606"/>
                </a:lnTo>
                <a:lnTo>
                  <a:pt x="18409" y="10495"/>
                </a:lnTo>
                <a:lnTo>
                  <a:pt x="18589" y="10385"/>
                </a:lnTo>
                <a:lnTo>
                  <a:pt x="18772" y="10271"/>
                </a:lnTo>
                <a:lnTo>
                  <a:pt x="18952" y="10158"/>
                </a:lnTo>
                <a:lnTo>
                  <a:pt x="19127" y="10041"/>
                </a:lnTo>
                <a:lnTo>
                  <a:pt x="19307" y="9926"/>
                </a:lnTo>
                <a:lnTo>
                  <a:pt x="19480" y="9805"/>
                </a:lnTo>
                <a:lnTo>
                  <a:pt x="19652" y="9685"/>
                </a:lnTo>
                <a:lnTo>
                  <a:pt x="19820" y="9563"/>
                </a:lnTo>
                <a:lnTo>
                  <a:pt x="19988" y="9439"/>
                </a:lnTo>
                <a:lnTo>
                  <a:pt x="20153" y="9312"/>
                </a:lnTo>
                <a:lnTo>
                  <a:pt x="20318" y="9183"/>
                </a:lnTo>
                <a:lnTo>
                  <a:pt x="20481" y="9058"/>
                </a:lnTo>
                <a:lnTo>
                  <a:pt x="20642" y="8927"/>
                </a:lnTo>
                <a:lnTo>
                  <a:pt x="20802" y="8795"/>
                </a:lnTo>
                <a:lnTo>
                  <a:pt x="20957" y="8665"/>
                </a:lnTo>
                <a:lnTo>
                  <a:pt x="21112" y="8528"/>
                </a:lnTo>
                <a:lnTo>
                  <a:pt x="21264" y="8391"/>
                </a:lnTo>
                <a:lnTo>
                  <a:pt x="21414" y="8254"/>
                </a:lnTo>
                <a:lnTo>
                  <a:pt x="21562" y="8114"/>
                </a:lnTo>
                <a:lnTo>
                  <a:pt x="21709" y="7975"/>
                </a:lnTo>
                <a:lnTo>
                  <a:pt x="21853" y="7833"/>
                </a:lnTo>
                <a:lnTo>
                  <a:pt x="21995" y="7691"/>
                </a:lnTo>
                <a:lnTo>
                  <a:pt x="22135" y="7546"/>
                </a:lnTo>
                <a:lnTo>
                  <a:pt x="22272" y="7401"/>
                </a:lnTo>
                <a:lnTo>
                  <a:pt x="22409" y="7252"/>
                </a:lnTo>
                <a:lnTo>
                  <a:pt x="22541" y="7103"/>
                </a:lnTo>
                <a:lnTo>
                  <a:pt x="22671" y="6957"/>
                </a:lnTo>
                <a:lnTo>
                  <a:pt x="22800" y="6806"/>
                </a:lnTo>
                <a:lnTo>
                  <a:pt x="22927" y="6653"/>
                </a:lnTo>
                <a:lnTo>
                  <a:pt x="23051" y="6501"/>
                </a:lnTo>
                <a:lnTo>
                  <a:pt x="23173" y="6344"/>
                </a:lnTo>
                <a:lnTo>
                  <a:pt x="23293" y="6189"/>
                </a:lnTo>
                <a:lnTo>
                  <a:pt x="23409" y="6032"/>
                </a:lnTo>
                <a:lnTo>
                  <a:pt x="23524" y="5874"/>
                </a:lnTo>
                <a:lnTo>
                  <a:pt x="23638" y="5712"/>
                </a:lnTo>
                <a:lnTo>
                  <a:pt x="23745" y="5554"/>
                </a:lnTo>
                <a:lnTo>
                  <a:pt x="23854" y="5392"/>
                </a:lnTo>
                <a:lnTo>
                  <a:pt x="23958" y="5227"/>
                </a:lnTo>
                <a:lnTo>
                  <a:pt x="24062" y="5065"/>
                </a:lnTo>
                <a:lnTo>
                  <a:pt x="24161" y="4900"/>
                </a:lnTo>
                <a:lnTo>
                  <a:pt x="24258" y="4733"/>
                </a:lnTo>
                <a:lnTo>
                  <a:pt x="24354" y="4565"/>
                </a:lnTo>
                <a:lnTo>
                  <a:pt x="24448" y="4398"/>
                </a:lnTo>
                <a:lnTo>
                  <a:pt x="24537" y="4228"/>
                </a:lnTo>
                <a:lnTo>
                  <a:pt x="24625" y="4057"/>
                </a:lnTo>
                <a:lnTo>
                  <a:pt x="24710" y="3885"/>
                </a:lnTo>
                <a:lnTo>
                  <a:pt x="24791" y="3713"/>
                </a:lnTo>
                <a:lnTo>
                  <a:pt x="24872" y="3539"/>
                </a:lnTo>
                <a:lnTo>
                  <a:pt x="24948" y="3365"/>
                </a:lnTo>
                <a:lnTo>
                  <a:pt x="25021" y="3190"/>
                </a:lnTo>
                <a:lnTo>
                  <a:pt x="25095" y="3012"/>
                </a:lnTo>
                <a:lnTo>
                  <a:pt x="25164" y="2837"/>
                </a:lnTo>
                <a:lnTo>
                  <a:pt x="25229" y="2657"/>
                </a:lnTo>
                <a:lnTo>
                  <a:pt x="25295" y="2479"/>
                </a:lnTo>
                <a:lnTo>
                  <a:pt x="25354" y="2299"/>
                </a:lnTo>
                <a:lnTo>
                  <a:pt x="25412" y="2118"/>
                </a:lnTo>
                <a:lnTo>
                  <a:pt x="25468" y="1938"/>
                </a:lnTo>
                <a:lnTo>
                  <a:pt x="25521" y="1751"/>
                </a:lnTo>
                <a:lnTo>
                  <a:pt x="25568" y="1570"/>
                </a:lnTo>
                <a:lnTo>
                  <a:pt x="25616" y="1386"/>
                </a:lnTo>
                <a:lnTo>
                  <a:pt x="25661" y="1203"/>
                </a:lnTo>
                <a:lnTo>
                  <a:pt x="25700" y="1015"/>
                </a:lnTo>
                <a:lnTo>
                  <a:pt x="25738" y="829"/>
                </a:lnTo>
                <a:lnTo>
                  <a:pt x="25775" y="642"/>
                </a:lnTo>
                <a:lnTo>
                  <a:pt x="25808" y="452"/>
                </a:lnTo>
                <a:lnTo>
                  <a:pt x="25834" y="264"/>
                </a:lnTo>
                <a:lnTo>
                  <a:pt x="25860" y="73"/>
                </a:lnTo>
                <a:lnTo>
                  <a:pt x="25870" y="0"/>
                </a:lnTo>
                <a:lnTo>
                  <a:pt x="0" y="0"/>
                </a:lnTo>
                <a:lnTo>
                  <a:pt x="0" y="126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51"/>
          <p:cNvSpPr>
            <a:spLocks noChangeArrowheads="1"/>
          </p:cNvSpPr>
          <p:nvPr/>
        </p:nvSpPr>
        <p:spPr bwMode="auto">
          <a:xfrm>
            <a:off x="762000" y="609600"/>
            <a:ext cx="20116800" cy="660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/>
          <a:p>
            <a:pPr defTabSz="4703763"/>
            <a:r>
              <a:rPr lang="en-US" sz="10500" dirty="0">
                <a:solidFill>
                  <a:srgbClr val="FFFFFF"/>
                </a:solidFill>
                <a:latin typeface="Gill Sans MT"/>
                <a:ea typeface="Helvetica"/>
                <a:cs typeface="Gill Sans MT"/>
              </a:rPr>
              <a:t>Exploration of the “anti-aging hormone” </a:t>
            </a:r>
            <a:r>
              <a:rPr lang="en-US" sz="10500" dirty="0" err="1">
                <a:solidFill>
                  <a:srgbClr val="FFFFFF"/>
                </a:solidFill>
                <a:latin typeface="Gill Sans MT"/>
                <a:ea typeface="Helvetica"/>
                <a:cs typeface="Gill Sans MT"/>
              </a:rPr>
              <a:t>Dehydroepiandrosterone</a:t>
            </a:r>
            <a:r>
              <a:rPr lang="en-US" sz="10500" dirty="0">
                <a:solidFill>
                  <a:srgbClr val="FFFFFF"/>
                </a:solidFill>
                <a:latin typeface="Gill Sans MT"/>
                <a:ea typeface="Helvetica"/>
                <a:cs typeface="Gill Sans MT"/>
              </a:rPr>
              <a:t> (DHEA) and Telomere Length in Youth</a:t>
            </a:r>
            <a:endParaRPr lang="en-US" sz="10500" b="1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37" name="Text Box 55"/>
          <p:cNvSpPr txBox="1">
            <a:spLocks noChangeArrowheads="1"/>
          </p:cNvSpPr>
          <p:nvPr/>
        </p:nvSpPr>
        <p:spPr bwMode="auto">
          <a:xfrm>
            <a:off x="1066800" y="12039600"/>
            <a:ext cx="12801600" cy="78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err="1"/>
              <a:t>D</a:t>
            </a:r>
            <a:r>
              <a:rPr lang="en-US" sz="2800" dirty="0" err="1" smtClean="0"/>
              <a:t>ehydroepiandrosterone</a:t>
            </a:r>
            <a:r>
              <a:rPr lang="en-US" sz="2800" dirty="0" smtClean="0"/>
              <a:t> </a:t>
            </a:r>
            <a:r>
              <a:rPr lang="en-US" sz="2800" dirty="0"/>
              <a:t>(DHEA) and Telomere Length (TL) are two unique biomarkers associated with the aging process. </a:t>
            </a:r>
            <a:r>
              <a:rPr lang="en-US" sz="2800" dirty="0" smtClean="0"/>
              <a:t>A </a:t>
            </a:r>
            <a:r>
              <a:rPr lang="en-US" sz="2800" dirty="0"/>
              <a:t>steady increase in </a:t>
            </a:r>
            <a:r>
              <a:rPr lang="en-US" sz="2800" dirty="0" smtClean="0"/>
              <a:t>the steroid hormone DHEA is </a:t>
            </a:r>
            <a:r>
              <a:rPr lang="en-US" sz="2800" dirty="0"/>
              <a:t>observed with </a:t>
            </a:r>
            <a:r>
              <a:rPr lang="en-US" sz="2800" dirty="0" err="1"/>
              <a:t>adrenarche</a:t>
            </a:r>
            <a:r>
              <a:rPr lang="en-US" sz="2800" dirty="0"/>
              <a:t> </a:t>
            </a:r>
            <a:r>
              <a:rPr lang="en-US" sz="2800" dirty="0" smtClean="0"/>
              <a:t>and associated </a:t>
            </a:r>
            <a:r>
              <a:rPr lang="en-US" sz="2800" dirty="0"/>
              <a:t>initial physical </a:t>
            </a:r>
            <a:r>
              <a:rPr lang="en-US" sz="2800" dirty="0" smtClean="0"/>
              <a:t>changes [1]. </a:t>
            </a:r>
            <a:r>
              <a:rPr lang="en-US" sz="2800" dirty="0"/>
              <a:t>In rodents replacement of DHEA reverses age-related dendritic changes in the central nervous system </a:t>
            </a:r>
            <a:r>
              <a:rPr lang="en-US" sz="2800" dirty="0" smtClean="0"/>
              <a:t>[2]. </a:t>
            </a:r>
            <a:r>
              <a:rPr lang="en-US" sz="2800" dirty="0"/>
              <a:t>In older humans, DHEA supplementation has been linked to improvements in bone turnover and increased libido </a:t>
            </a:r>
            <a:r>
              <a:rPr lang="en-US" sz="2800" dirty="0" smtClean="0"/>
              <a:t>[3]. These </a:t>
            </a:r>
            <a:r>
              <a:rPr lang="en-US" sz="2800" dirty="0"/>
              <a:t>findings indicate that DHEA is mechanistically linked, at both ends of life, to biological aging. 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Telomeres </a:t>
            </a:r>
            <a:r>
              <a:rPr lang="en-US" sz="2800" dirty="0"/>
              <a:t>are the protective caps at the ends of chromosomes, shortening with each cell replication. </a:t>
            </a:r>
            <a:r>
              <a:rPr lang="en-US" sz="2800" dirty="0" smtClean="0"/>
              <a:t>The </a:t>
            </a:r>
            <a:r>
              <a:rPr lang="en-US" sz="2800" dirty="0"/>
              <a:t>limited longitudinal data suggest rapid TL shortening in the first years of life followed by relative stabilization until the 4</a:t>
            </a:r>
            <a:r>
              <a:rPr lang="en-US" sz="2800" baseline="30000" dirty="0"/>
              <a:t>th</a:t>
            </a:r>
            <a:r>
              <a:rPr lang="en-US" sz="2800" dirty="0"/>
              <a:t> or 5</a:t>
            </a:r>
            <a:r>
              <a:rPr lang="en-US" sz="2800" baseline="30000" dirty="0"/>
              <a:t>th</a:t>
            </a:r>
            <a:r>
              <a:rPr lang="en-US" sz="2800" dirty="0"/>
              <a:t> decades, when, similar to DHEA, there is a steady age-related decline </a:t>
            </a:r>
            <a:r>
              <a:rPr lang="en-US" sz="2800" dirty="0" smtClean="0"/>
              <a:t>[4].  </a:t>
            </a:r>
            <a:r>
              <a:rPr lang="en-US" sz="2800" dirty="0"/>
              <a:t>TL is critical for cellular senescence and apoptosis and may serve a global regulatory function in relation to genomic stability and gene expression </a:t>
            </a:r>
            <a:r>
              <a:rPr lang="en-US" sz="2800" dirty="0" smtClean="0"/>
              <a:t>[5]. </a:t>
            </a:r>
            <a:endParaRPr lang="en-US" sz="28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pPr eaLnBrk="1" hangingPunct="1"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1038" name="Rectangle 56"/>
          <p:cNvSpPr>
            <a:spLocks noChangeArrowheads="1"/>
          </p:cNvSpPr>
          <p:nvPr/>
        </p:nvSpPr>
        <p:spPr bwMode="auto">
          <a:xfrm>
            <a:off x="1371600" y="19964400"/>
            <a:ext cx="116538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7160" tIns="68580" rIns="137160" bIns="68580" anchor="ctr"/>
          <a:lstStyle/>
          <a:p>
            <a:pPr defTabSz="4703763"/>
            <a:r>
              <a:rPr lang="en-US" sz="57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Methods</a:t>
            </a:r>
          </a:p>
        </p:txBody>
      </p:sp>
      <p:sp>
        <p:nvSpPr>
          <p:cNvPr id="1039" name="Text Box 59"/>
          <p:cNvSpPr txBox="1">
            <a:spLocks noChangeArrowheads="1"/>
          </p:cNvSpPr>
          <p:nvPr/>
        </p:nvSpPr>
        <p:spPr bwMode="auto">
          <a:xfrm>
            <a:off x="1219200" y="21564600"/>
            <a:ext cx="12649200" cy="1121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The current investigation sought to determine if DHEA and Telomere Length were associated with one another in 120 community-recruited </a:t>
            </a:r>
            <a:r>
              <a:rPr lang="en-US" sz="2800" dirty="0" smtClean="0"/>
              <a:t>African </a:t>
            </a:r>
            <a:r>
              <a:rPr lang="en-US" sz="2800" dirty="0" smtClean="0"/>
              <a:t>American youth</a:t>
            </a:r>
            <a:r>
              <a:rPr lang="en-US" sz="2800" dirty="0"/>
              <a:t> </a:t>
            </a:r>
            <a:r>
              <a:rPr lang="en-US" sz="2800" dirty="0" smtClean="0"/>
              <a:t>across a stress event and on a baseline day.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i="1" dirty="0" smtClean="0"/>
              <a:t>TSST-C. </a:t>
            </a:r>
            <a:r>
              <a:rPr lang="en-US" sz="2800" dirty="0" smtClean="0"/>
              <a:t>The Trier Social Stressor for Children (TSST-C) is a validated psychosocial stressor for youth [6]. Each participant stood in front of a unfamiliar committee of confederates. The child was told a 2-sentence introduction to a story and then asked to finish telling the story, in as exciting a manner as possible, followed by a serial subtraction task. Salivary DHEA was collected 3 times, once before and twice after this event.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i="1" dirty="0" smtClean="0"/>
              <a:t>Basal DHEA. </a:t>
            </a:r>
            <a:r>
              <a:rPr lang="en-US" sz="2800" dirty="0"/>
              <a:t>Eighty three participants provided diurnal saliva samples: upon </a:t>
            </a:r>
            <a:r>
              <a:rPr lang="en-US" sz="2800" dirty="0" smtClean="0"/>
              <a:t>awakening, </a:t>
            </a:r>
            <a:r>
              <a:rPr lang="en-US" sz="2800" dirty="0"/>
              <a:t>30 minutes </a:t>
            </a:r>
            <a:r>
              <a:rPr lang="en-US" sz="2800" dirty="0" smtClean="0"/>
              <a:t>later, </a:t>
            </a:r>
            <a:r>
              <a:rPr lang="en-US" sz="2800" dirty="0"/>
              <a:t>in the early afternoon </a:t>
            </a:r>
            <a:r>
              <a:rPr lang="en-US" sz="2800" dirty="0" smtClean="0"/>
              <a:t>and </a:t>
            </a:r>
            <a:r>
              <a:rPr lang="en-US" sz="2800" dirty="0"/>
              <a:t>at </a:t>
            </a:r>
            <a:r>
              <a:rPr lang="en-US" sz="2800" dirty="0" smtClean="0"/>
              <a:t>bedtime across </a:t>
            </a:r>
            <a:r>
              <a:rPr lang="en-US" sz="2800" dirty="0"/>
              <a:t>two separate days. 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i="1" dirty="0"/>
              <a:t>Telomere length</a:t>
            </a:r>
            <a:r>
              <a:rPr lang="en-US" sz="2800" dirty="0"/>
              <a:t>. The average relative TL, as represented by the T/S ratio, was determined by quantitative real-time polymerase chain reaction (PCR) from DNA extracted from </a:t>
            </a:r>
            <a:r>
              <a:rPr lang="en-US" sz="2800" dirty="0" err="1"/>
              <a:t>buccal</a:t>
            </a:r>
            <a:r>
              <a:rPr lang="en-US" sz="2800" dirty="0"/>
              <a:t> </a:t>
            </a:r>
            <a:r>
              <a:rPr lang="en-US" sz="2800" dirty="0" smtClean="0"/>
              <a:t>swabs (N=118). </a:t>
            </a:r>
            <a:r>
              <a:rPr lang="en-US" sz="2800" dirty="0"/>
              <a:t>Samples with high CVs (10% intra-assay and 6% inter-assay CV) were removed from analysis (n=2). 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i="1" dirty="0" smtClean="0"/>
              <a:t>DHEA Assay. </a:t>
            </a:r>
            <a:r>
              <a:rPr lang="en-US" sz="2800" dirty="0" smtClean="0"/>
              <a:t>One hundred and two participants provided saliva for DHEA diurnal </a:t>
            </a:r>
            <a:r>
              <a:rPr lang="en-US" sz="2800" smtClean="0"/>
              <a:t>samples. </a:t>
            </a:r>
            <a:r>
              <a:rPr lang="en-US" sz="2800" smtClean="0"/>
              <a:t>DHEA </a:t>
            </a:r>
            <a:r>
              <a:rPr lang="en-US" sz="2800" dirty="0"/>
              <a:t>was assayed using a commercially available enzyme immunoassay specifically designed for use with </a:t>
            </a:r>
            <a:r>
              <a:rPr lang="en-US" sz="2800" dirty="0" smtClean="0"/>
              <a:t>saliva [7]. </a:t>
            </a:r>
            <a:r>
              <a:rPr lang="en-US" sz="2800" dirty="0"/>
              <a:t>All samples were assayed in duplicate, and duplicate test values that varied by more than 7% (intra-assay CV) were repeated. Final values for DHEA concentration were log transformed to normalize the distribution. </a:t>
            </a:r>
            <a:endParaRPr lang="en-US" sz="2800" i="1" dirty="0" smtClean="0"/>
          </a:p>
          <a:p>
            <a:pPr eaLnBrk="1" hangingPunct="1">
              <a:spcBef>
                <a:spcPct val="50000"/>
              </a:spcBef>
            </a:pPr>
            <a:endParaRPr lang="en-US" sz="3200" i="1" dirty="0"/>
          </a:p>
        </p:txBody>
      </p:sp>
      <p:sp>
        <p:nvSpPr>
          <p:cNvPr id="1040" name="Text Box 62"/>
          <p:cNvSpPr txBox="1">
            <a:spLocks noChangeArrowheads="1"/>
          </p:cNvSpPr>
          <p:nvPr/>
        </p:nvSpPr>
        <p:spPr bwMode="auto">
          <a:xfrm>
            <a:off x="32156400" y="18288000"/>
            <a:ext cx="11469687" cy="706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lvl1pPr marL="342900" indent="-3429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200" dirty="0"/>
          </a:p>
          <a:p>
            <a:r>
              <a:rPr lang="en-US" sz="1600" dirty="0" smtClean="0"/>
              <a:t>1. Havelock</a:t>
            </a:r>
            <a:r>
              <a:rPr lang="en-US" sz="1600" dirty="0"/>
              <a:t>, J. C., </a:t>
            </a:r>
            <a:r>
              <a:rPr lang="en-US" sz="1600" dirty="0" err="1"/>
              <a:t>Auchus</a:t>
            </a:r>
            <a:r>
              <a:rPr lang="en-US" sz="1600" dirty="0"/>
              <a:t>, R. J., &amp; Rainey, W. E. (2004). The rise in adrenal androgen biosynthesis: </a:t>
            </a:r>
            <a:r>
              <a:rPr lang="en-US" sz="1600" dirty="0" smtClean="0"/>
              <a:t>   </a:t>
            </a:r>
            <a:r>
              <a:rPr lang="en-US" sz="1600" dirty="0" err="1" smtClean="0"/>
              <a:t>adrenarche</a:t>
            </a:r>
            <a:r>
              <a:rPr lang="en-US" sz="1600" dirty="0"/>
              <a:t>. </a:t>
            </a:r>
            <a:r>
              <a:rPr lang="en-US" sz="1600" i="1" dirty="0" err="1"/>
              <a:t>Semin</a:t>
            </a:r>
            <a:r>
              <a:rPr lang="en-US" sz="1600" i="1" dirty="0"/>
              <a:t> </a:t>
            </a:r>
            <a:r>
              <a:rPr lang="en-US" sz="1600" i="1" dirty="0" err="1"/>
              <a:t>Reprod</a:t>
            </a:r>
            <a:r>
              <a:rPr lang="en-US" sz="1600" i="1" dirty="0"/>
              <a:t> Med, 22</a:t>
            </a:r>
            <a:r>
              <a:rPr lang="en-US" sz="1600" dirty="0"/>
              <a:t>(4), 337-347. </a:t>
            </a:r>
          </a:p>
          <a:p>
            <a:r>
              <a:rPr lang="en-US" sz="1600" dirty="0" smtClean="0"/>
              <a:t>2. Chen</a:t>
            </a:r>
            <a:r>
              <a:rPr lang="en-US" sz="1600" dirty="0"/>
              <a:t>, J.-R., Tseng, G.-F., Wang, Y.-J., &amp; Wang, T.-J. (2014). Exogenous </a:t>
            </a:r>
            <a:r>
              <a:rPr lang="en-US" sz="1600" dirty="0" err="1"/>
              <a:t>dehydroisoandrosterone</a:t>
            </a:r>
            <a:r>
              <a:rPr lang="en-US" sz="1600" dirty="0"/>
              <a:t> sulfate reverses the dendritic changes of the central neurons in aging male rats. </a:t>
            </a:r>
            <a:r>
              <a:rPr lang="en-US" sz="1600" i="1" dirty="0"/>
              <a:t>Experimental gerontology, 57</a:t>
            </a:r>
            <a:r>
              <a:rPr lang="en-US" sz="1600" dirty="0"/>
              <a:t>, 191-202. </a:t>
            </a:r>
          </a:p>
          <a:p>
            <a:r>
              <a:rPr lang="en-US" sz="1600" dirty="0" smtClean="0"/>
              <a:t>3. </a:t>
            </a:r>
            <a:r>
              <a:rPr lang="en-US" sz="1600" dirty="0" err="1" smtClean="0"/>
              <a:t>Baulieu</a:t>
            </a:r>
            <a:r>
              <a:rPr lang="en-US" sz="1600" dirty="0"/>
              <a:t>, E.-E., Thomas, G., </a:t>
            </a:r>
            <a:r>
              <a:rPr lang="en-US" sz="1600" dirty="0" err="1"/>
              <a:t>Legrain</a:t>
            </a:r>
            <a:r>
              <a:rPr lang="en-US" sz="1600" dirty="0"/>
              <a:t>, S., </a:t>
            </a:r>
            <a:r>
              <a:rPr lang="en-US" sz="1600" dirty="0" err="1"/>
              <a:t>Lahlou</a:t>
            </a:r>
            <a:r>
              <a:rPr lang="en-US" sz="1600" dirty="0"/>
              <a:t>, N., Roger, M., </a:t>
            </a:r>
            <a:r>
              <a:rPr lang="en-US" sz="1600" dirty="0" err="1"/>
              <a:t>Debuire</a:t>
            </a:r>
            <a:r>
              <a:rPr lang="en-US" sz="1600" dirty="0"/>
              <a:t>, B., . . . </a:t>
            </a:r>
            <a:r>
              <a:rPr lang="en-US" sz="1600" dirty="0" err="1"/>
              <a:t>Latour</a:t>
            </a:r>
            <a:r>
              <a:rPr lang="en-US" sz="1600" dirty="0"/>
              <a:t>, F. (2000). </a:t>
            </a:r>
            <a:r>
              <a:rPr lang="en-US" sz="1600" dirty="0" err="1"/>
              <a:t>Dehydroepiandrosterone</a:t>
            </a:r>
            <a:r>
              <a:rPr lang="en-US" sz="1600" dirty="0"/>
              <a:t> (DHEA), DHEA sulfate, and aging: contribution of the </a:t>
            </a:r>
            <a:r>
              <a:rPr lang="en-US" sz="1600" dirty="0" err="1"/>
              <a:t>DHEAge</a:t>
            </a:r>
            <a:r>
              <a:rPr lang="en-US" sz="1600" dirty="0"/>
              <a:t> Study to a </a:t>
            </a:r>
            <a:r>
              <a:rPr lang="en-US" sz="1600" dirty="0" err="1"/>
              <a:t>sociobiomedical</a:t>
            </a:r>
            <a:r>
              <a:rPr lang="en-US" sz="1600" dirty="0"/>
              <a:t> issue. </a:t>
            </a:r>
            <a:r>
              <a:rPr lang="en-US" sz="1600" i="1" dirty="0"/>
              <a:t>Proceedings of the National Academy of Sciences, 97</a:t>
            </a:r>
            <a:r>
              <a:rPr lang="en-US" sz="1600" dirty="0"/>
              <a:t>(8), 4279-4284. </a:t>
            </a:r>
          </a:p>
          <a:p>
            <a:r>
              <a:rPr lang="en-US" sz="1600" dirty="0" smtClean="0"/>
              <a:t>4. </a:t>
            </a:r>
            <a:r>
              <a:rPr lang="en-US" sz="1600" dirty="0" err="1" smtClean="0"/>
              <a:t>Frenck</a:t>
            </a:r>
            <a:r>
              <a:rPr lang="en-US" sz="1600" dirty="0"/>
              <a:t>, R. W., Blackburn, E. H., &amp; Shannon, K. M. (1998). The rate of telomere sequence loss in human leukocytes varies with age. </a:t>
            </a:r>
            <a:r>
              <a:rPr lang="en-US" sz="1600" i="1" dirty="0"/>
              <a:t>Proceedings of the National Academy of Sciences, 95</a:t>
            </a:r>
            <a:r>
              <a:rPr lang="en-US" sz="1600" dirty="0"/>
              <a:t>(10), 5607-5610. </a:t>
            </a:r>
          </a:p>
          <a:p>
            <a:r>
              <a:rPr lang="en-US" sz="1600" dirty="0" smtClean="0"/>
              <a:t>5. Ye</a:t>
            </a:r>
            <a:r>
              <a:rPr lang="en-US" sz="1600" dirty="0"/>
              <a:t>, J., Renault, V. M., </a:t>
            </a:r>
            <a:r>
              <a:rPr lang="en-US" sz="1600" dirty="0" err="1"/>
              <a:t>Jamet</a:t>
            </a:r>
            <a:r>
              <a:rPr lang="en-US" sz="1600" dirty="0"/>
              <a:t>, K., &amp; Gilson, E. (2014). Transcriptional outcome of telomere </a:t>
            </a:r>
            <a:r>
              <a:rPr lang="en-US" sz="1600" dirty="0" err="1"/>
              <a:t>signalling</a:t>
            </a:r>
            <a:r>
              <a:rPr lang="en-US" sz="1600" dirty="0"/>
              <a:t>. </a:t>
            </a:r>
            <a:r>
              <a:rPr lang="en-US" sz="1600" i="1" dirty="0"/>
              <a:t>Nature Reviews Genetics, 15</a:t>
            </a:r>
            <a:r>
              <a:rPr lang="en-US" sz="1600" dirty="0"/>
              <a:t>(7), 491-503. </a:t>
            </a:r>
          </a:p>
          <a:p>
            <a:r>
              <a:rPr lang="en-US" sz="1600" dirty="0" smtClean="0"/>
              <a:t>6. </a:t>
            </a:r>
            <a:r>
              <a:rPr lang="en-US" sz="1600" dirty="0" err="1" smtClean="0"/>
              <a:t>Buske</a:t>
            </a:r>
            <a:r>
              <a:rPr lang="en-US" sz="1600" dirty="0" err="1"/>
              <a:t>-Kirschbaum</a:t>
            </a:r>
            <a:r>
              <a:rPr lang="en-US" sz="1600" dirty="0"/>
              <a:t>, A., </a:t>
            </a:r>
            <a:r>
              <a:rPr lang="en-US" sz="1600" dirty="0" err="1"/>
              <a:t>Jobst</a:t>
            </a:r>
            <a:r>
              <a:rPr lang="en-US" sz="1600" dirty="0"/>
              <a:t>, S., </a:t>
            </a:r>
            <a:r>
              <a:rPr lang="en-US" sz="1600" dirty="0" err="1"/>
              <a:t>Wustmans</a:t>
            </a:r>
            <a:r>
              <a:rPr lang="en-US" sz="1600" dirty="0"/>
              <a:t>, A., </a:t>
            </a:r>
            <a:r>
              <a:rPr lang="en-US" sz="1600" dirty="0" err="1"/>
              <a:t>Kirschbaum</a:t>
            </a:r>
            <a:r>
              <a:rPr lang="en-US" sz="1600" dirty="0"/>
              <a:t>, C., </a:t>
            </a:r>
            <a:r>
              <a:rPr lang="en-US" sz="1600" dirty="0" err="1"/>
              <a:t>Rouh</a:t>
            </a:r>
            <a:r>
              <a:rPr lang="en-US" sz="1600" dirty="0"/>
              <a:t>, W., &amp; </a:t>
            </a:r>
            <a:r>
              <a:rPr lang="en-US" sz="1600" dirty="0" err="1"/>
              <a:t>Hellhammer</a:t>
            </a:r>
            <a:r>
              <a:rPr lang="en-US" sz="1600" dirty="0"/>
              <a:t>, D. H. (1997). Attenuated free cortisol response to psychosocial stress in children with atopic dermatitis. </a:t>
            </a:r>
            <a:r>
              <a:rPr lang="en-US" sz="1600" i="1" dirty="0"/>
              <a:t>Psychosomatic medicine, 59</a:t>
            </a:r>
            <a:r>
              <a:rPr lang="en-US" sz="1600" dirty="0"/>
              <a:t>, 419-426. </a:t>
            </a:r>
            <a:endParaRPr lang="en-US" sz="1600" dirty="0" smtClean="0"/>
          </a:p>
          <a:p>
            <a:r>
              <a:rPr lang="en-US" sz="1600" dirty="0" smtClean="0"/>
              <a:t>7. </a:t>
            </a:r>
            <a:r>
              <a:rPr lang="en-US" sz="1600" dirty="0" smtClean="0">
                <a:hlinkClick r:id="rId3"/>
              </a:rPr>
              <a:t>www.salimetrics.com</a:t>
            </a:r>
            <a:endParaRPr lang="en-US" sz="1600" dirty="0" smtClean="0"/>
          </a:p>
          <a:p>
            <a:r>
              <a:rPr lang="en-US" sz="1600" dirty="0" smtClean="0"/>
              <a:t>8. </a:t>
            </a:r>
            <a:r>
              <a:rPr lang="en-US" sz="1600" dirty="0"/>
              <a:t>Stable DHEA across the day may exert a protective, buffering effect on TL. Evidence suggests a link between aging and TL, and our findings extend this research by demonstrating a protective effect of DHEA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9. </a:t>
            </a:r>
            <a:r>
              <a:rPr lang="en-US" sz="1600" dirty="0" err="1"/>
              <a:t>Kalimi</a:t>
            </a:r>
            <a:r>
              <a:rPr lang="en-US" sz="1600" dirty="0"/>
              <a:t>, M., </a:t>
            </a:r>
            <a:r>
              <a:rPr lang="en-US" sz="1600" dirty="0" err="1"/>
              <a:t>Shafagoj</a:t>
            </a:r>
            <a:r>
              <a:rPr lang="en-US" sz="1600" dirty="0"/>
              <a:t>, Y., </a:t>
            </a:r>
            <a:r>
              <a:rPr lang="en-US" sz="1600" dirty="0" err="1"/>
              <a:t>Loria</a:t>
            </a:r>
            <a:r>
              <a:rPr lang="en-US" sz="1600" dirty="0"/>
              <a:t>, R., Padgett, D., &amp; </a:t>
            </a:r>
            <a:r>
              <a:rPr lang="en-US" sz="1600" dirty="0" err="1"/>
              <a:t>Regelson</a:t>
            </a:r>
            <a:r>
              <a:rPr lang="en-US" sz="1600" dirty="0"/>
              <a:t>, W. (1994). Anti-glucocorticoid effects of </a:t>
            </a:r>
            <a:r>
              <a:rPr lang="en-US" sz="1600" dirty="0" err="1"/>
              <a:t>dehydroepiandrosterone</a:t>
            </a:r>
            <a:r>
              <a:rPr lang="en-US" sz="1600" dirty="0"/>
              <a:t> (DHEA). </a:t>
            </a:r>
            <a:r>
              <a:rPr lang="en-US" sz="1600" i="1" dirty="0"/>
              <a:t>Molecular and cellular biochemistry, 131</a:t>
            </a:r>
            <a:r>
              <a:rPr lang="en-US" sz="1600" dirty="0"/>
              <a:t>(2), 99-104. </a:t>
            </a:r>
          </a:p>
          <a:p>
            <a:r>
              <a:rPr lang="en-US" sz="1600" dirty="0" smtClean="0"/>
              <a:t>10. </a:t>
            </a:r>
            <a:r>
              <a:rPr lang="en-US" sz="1600" dirty="0"/>
              <a:t>Webb, S. J., </a:t>
            </a:r>
            <a:r>
              <a:rPr lang="en-US" sz="1600" dirty="0" err="1"/>
              <a:t>Geoghegan</a:t>
            </a:r>
            <a:r>
              <a:rPr lang="en-US" sz="1600" dirty="0"/>
              <a:t>, T. E., </a:t>
            </a:r>
            <a:r>
              <a:rPr lang="en-US" sz="1600" dirty="0" err="1"/>
              <a:t>Prough</a:t>
            </a:r>
            <a:r>
              <a:rPr lang="en-US" sz="1600" dirty="0"/>
              <a:t>, R. A., &amp; Michael Miller, K. K. (2006). The biological actions of </a:t>
            </a:r>
            <a:r>
              <a:rPr lang="en-US" sz="1600" dirty="0" err="1"/>
              <a:t>dehydroepiandrosterone</a:t>
            </a:r>
            <a:r>
              <a:rPr lang="en-US" sz="1600" dirty="0"/>
              <a:t> involves multiple receptors. </a:t>
            </a:r>
            <a:r>
              <a:rPr lang="en-US" sz="1600" i="1" dirty="0"/>
              <a:t>Drug metabolism reviews, 38</a:t>
            </a:r>
            <a:r>
              <a:rPr lang="en-US" sz="1600" dirty="0"/>
              <a:t>(1-2), 89-116. </a:t>
            </a:r>
          </a:p>
          <a:p>
            <a:r>
              <a:rPr lang="en-US" sz="1600" dirty="0" smtClean="0"/>
              <a:t>11. </a:t>
            </a:r>
            <a:r>
              <a:rPr lang="en-US" sz="1600" dirty="0" err="1"/>
              <a:t>Bruder</a:t>
            </a:r>
            <a:r>
              <a:rPr lang="en-US" sz="1600" dirty="0"/>
              <a:t>, J. M., </a:t>
            </a:r>
            <a:r>
              <a:rPr lang="en-US" sz="1600" dirty="0" err="1"/>
              <a:t>Sobek</a:t>
            </a:r>
            <a:r>
              <a:rPr lang="en-US" sz="1600" dirty="0"/>
              <a:t>, L., &amp; </a:t>
            </a:r>
            <a:r>
              <a:rPr lang="en-US" sz="1600" dirty="0" err="1"/>
              <a:t>Oettel</a:t>
            </a:r>
            <a:r>
              <a:rPr lang="en-US" sz="1600" dirty="0"/>
              <a:t>, M. (1997). </a:t>
            </a:r>
            <a:r>
              <a:rPr lang="en-US" sz="1600" dirty="0" err="1"/>
              <a:t>Dehydroepiandrosterone</a:t>
            </a:r>
            <a:r>
              <a:rPr lang="en-US" sz="1600" dirty="0"/>
              <a:t> stimulates the estrogen response element. </a:t>
            </a:r>
            <a:r>
              <a:rPr lang="en-US" sz="1600" i="1" dirty="0"/>
              <a:t>The Journal of steroid biochemistry and molecular biology, 62</a:t>
            </a:r>
            <a:r>
              <a:rPr lang="en-US" sz="1600" dirty="0"/>
              <a:t>(5), 461-466. </a:t>
            </a:r>
          </a:p>
          <a:p>
            <a:r>
              <a:rPr lang="en-US" sz="1600" dirty="0" smtClean="0"/>
              <a:t>12. </a:t>
            </a:r>
            <a:r>
              <a:rPr lang="en-US" sz="1600" dirty="0" err="1"/>
              <a:t>Kyo</a:t>
            </a:r>
            <a:r>
              <a:rPr lang="en-US" sz="1600" dirty="0"/>
              <a:t>, S., </a:t>
            </a:r>
            <a:r>
              <a:rPr lang="en-US" sz="1600" dirty="0" err="1"/>
              <a:t>Takakura</a:t>
            </a:r>
            <a:r>
              <a:rPr lang="en-US" sz="1600" dirty="0"/>
              <a:t>, M., </a:t>
            </a:r>
            <a:r>
              <a:rPr lang="en-US" sz="1600" dirty="0" err="1"/>
              <a:t>Kanaya</a:t>
            </a:r>
            <a:r>
              <a:rPr lang="en-US" sz="1600" dirty="0"/>
              <a:t>, T., </a:t>
            </a:r>
            <a:r>
              <a:rPr lang="en-US" sz="1600" dirty="0" err="1"/>
              <a:t>Zhuo</a:t>
            </a:r>
            <a:r>
              <a:rPr lang="en-US" sz="1600" dirty="0"/>
              <a:t>, W., Fujimoto, K., </a:t>
            </a:r>
            <a:r>
              <a:rPr lang="en-US" sz="1600" dirty="0" err="1"/>
              <a:t>Nishio</a:t>
            </a:r>
            <a:r>
              <a:rPr lang="en-US" sz="1600" dirty="0"/>
              <a:t>, Y.</a:t>
            </a:r>
            <a:r>
              <a:rPr lang="en-US" sz="1600" dirty="0" smtClean="0"/>
              <a:t>, </a:t>
            </a:r>
            <a:r>
              <a:rPr lang="en-US" sz="1600" dirty="0"/>
              <a:t>Inoue, M. (1999). Estrogen activates telomerase. </a:t>
            </a:r>
            <a:r>
              <a:rPr lang="en-US" sz="1600" i="1" dirty="0"/>
              <a:t>Cancer research, 59</a:t>
            </a:r>
            <a:r>
              <a:rPr lang="en-US" sz="1600" dirty="0"/>
              <a:t>(23), 5917-5921. </a:t>
            </a:r>
          </a:p>
          <a:p>
            <a:endParaRPr lang="en-US" sz="1600" dirty="0" smtClean="0"/>
          </a:p>
          <a:p>
            <a:endParaRPr lang="en-US" sz="1800" dirty="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3698200" y="1676400"/>
            <a:ext cx="182880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/>
          <a:p>
            <a:pPr defTabSz="4703763"/>
            <a:r>
              <a:rPr lang="en-US" sz="6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Andrew Dismukes</a:t>
            </a:r>
            <a:r>
              <a:rPr lang="en-US" sz="6000" b="1" baseline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1,2</a:t>
            </a:r>
            <a:endParaRPr lang="en-US" sz="6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pPr defTabSz="4703763"/>
            <a:r>
              <a:rPr lang="en-US" sz="6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Vanessa Meyer</a:t>
            </a:r>
            <a:r>
              <a:rPr lang="en-US" sz="6000" b="1" baseline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1,2</a:t>
            </a:r>
            <a:endParaRPr lang="en-US" sz="6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pPr defTabSz="4703763"/>
            <a:r>
              <a:rPr lang="en-US" sz="6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Elizabeth Shirtcliff</a:t>
            </a:r>
            <a:r>
              <a:rPr lang="en-US" sz="6000" b="1" baseline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1</a:t>
            </a:r>
            <a:endParaRPr lang="en-US" sz="6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Gill Sans MT" pitchFamily="34" charset="0"/>
            </a:endParaRPr>
          </a:p>
          <a:p>
            <a:pPr defTabSz="4703763"/>
            <a:r>
              <a:rPr lang="en-US" sz="6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Stacy Drury</a:t>
            </a:r>
            <a:r>
              <a:rPr lang="en-US" sz="6000" b="1" baseline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ill Sans MT" pitchFamily="34" charset="0"/>
              </a:rPr>
              <a:t>2</a:t>
            </a:r>
            <a:endParaRPr lang="en-US" sz="6000" b="1" dirty="0">
              <a:solidFill>
                <a:schemeClr val="accent1">
                  <a:lumMod val="20000"/>
                  <a:lumOff val="8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042" name="Rectangle 67"/>
          <p:cNvSpPr>
            <a:spLocks noChangeArrowheads="1"/>
          </p:cNvSpPr>
          <p:nvPr/>
        </p:nvSpPr>
        <p:spPr bwMode="auto">
          <a:xfrm>
            <a:off x="1376363" y="10820400"/>
            <a:ext cx="116538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7160" tIns="68580" rIns="137160" bIns="68580" anchor="ctr"/>
          <a:lstStyle/>
          <a:p>
            <a:pPr defTabSz="4703763"/>
            <a:r>
              <a:rPr lang="en-US" sz="57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Background</a:t>
            </a:r>
          </a:p>
        </p:txBody>
      </p:sp>
      <p:sp>
        <p:nvSpPr>
          <p:cNvPr id="1043" name="Rectangle 70"/>
          <p:cNvSpPr>
            <a:spLocks noChangeArrowheads="1"/>
          </p:cNvSpPr>
          <p:nvPr/>
        </p:nvSpPr>
        <p:spPr bwMode="auto">
          <a:xfrm>
            <a:off x="16383000" y="8839200"/>
            <a:ext cx="116538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7160" tIns="68580" rIns="137160" bIns="68580" anchor="ctr"/>
          <a:lstStyle/>
          <a:p>
            <a:pPr defTabSz="4703763"/>
            <a:r>
              <a:rPr lang="en-US" sz="5700" b="1" dirty="0" smtClean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Analytic Strategy</a:t>
            </a:r>
            <a:endParaRPr lang="en-US" sz="5700" b="1" dirty="0">
              <a:solidFill>
                <a:schemeClr val="accent1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044" name="Rectangle 73"/>
          <p:cNvSpPr>
            <a:spLocks noChangeArrowheads="1"/>
          </p:cNvSpPr>
          <p:nvPr/>
        </p:nvSpPr>
        <p:spPr bwMode="auto">
          <a:xfrm>
            <a:off x="32766000" y="7620000"/>
            <a:ext cx="116538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7160" tIns="68580" rIns="137160" bIns="68580" anchor="ctr"/>
          <a:lstStyle/>
          <a:p>
            <a:pPr defTabSz="4703763"/>
            <a:r>
              <a:rPr lang="en-US" sz="57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Conclusion</a:t>
            </a:r>
          </a:p>
        </p:txBody>
      </p:sp>
      <p:sp>
        <p:nvSpPr>
          <p:cNvPr id="1045" name="Rectangle 76"/>
          <p:cNvSpPr>
            <a:spLocks noChangeArrowheads="1"/>
          </p:cNvSpPr>
          <p:nvPr/>
        </p:nvSpPr>
        <p:spPr bwMode="auto">
          <a:xfrm>
            <a:off x="32766000" y="17678400"/>
            <a:ext cx="116538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7160" tIns="68580" rIns="137160" bIns="68580" anchor="ctr"/>
          <a:lstStyle/>
          <a:p>
            <a:pPr defTabSz="4703763"/>
            <a:r>
              <a:rPr lang="en-US" sz="57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References</a:t>
            </a:r>
          </a:p>
        </p:txBody>
      </p:sp>
      <p:sp>
        <p:nvSpPr>
          <p:cNvPr id="1047" name="Text Box 90"/>
          <p:cNvSpPr txBox="1">
            <a:spLocks noChangeArrowheads="1"/>
          </p:cNvSpPr>
          <p:nvPr/>
        </p:nvSpPr>
        <p:spPr bwMode="auto">
          <a:xfrm>
            <a:off x="32537400" y="9220200"/>
            <a:ext cx="11353800" cy="832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/>
              <a:t>Flattened DHEA diurnal slope predicts longer telomere length</a:t>
            </a:r>
            <a:endParaRPr lang="en-US" sz="2800" dirty="0"/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endParaRPr lang="en-US" sz="2800" dirty="0" smtClean="0"/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/>
              <a:t>This is the first study to demonstrate a positive association between these two age-related biomarkers. </a:t>
            </a:r>
            <a:endParaRPr lang="en-US" sz="2800" dirty="0"/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endParaRPr lang="en-US" sz="2800" dirty="0" smtClean="0"/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/>
              <a:t>This link persists when extensive control items are loaded in the model. </a:t>
            </a:r>
            <a:endParaRPr lang="en-US" sz="2800" dirty="0"/>
          </a:p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endParaRPr lang="en-US" sz="2800" dirty="0"/>
          </a:p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sz="2800" dirty="0"/>
              <a:t>Stable DHEA across the day may exert a protective, buffering effect on TL. Evidence suggests a link between aging and TL, and our findings extend this research by demonstrating a protective effect of DHEA</a:t>
            </a:r>
            <a:r>
              <a:rPr lang="en-US" sz="2800" dirty="0" smtClean="0"/>
              <a:t>. DHEA may influence TL in a number of ways, including:  (1) potentially acting as a buffer against oxidative stress [8], (2) acting as an anti-glucocorticoid to ameliorate the costs of the stress response [9], or through direct or indirect interactions with the estrogen beta receptor, which influences telomere length [10-12]. </a:t>
            </a:r>
            <a:endParaRPr lang="en-US" sz="2800" dirty="0"/>
          </a:p>
        </p:txBody>
      </p:sp>
      <p:sp>
        <p:nvSpPr>
          <p:cNvPr id="1048" name="Oval 94"/>
          <p:cNvSpPr>
            <a:spLocks noChangeArrowheads="1"/>
          </p:cNvSpPr>
          <p:nvPr/>
        </p:nvSpPr>
        <p:spPr bwMode="auto">
          <a:xfrm>
            <a:off x="609600" y="10744200"/>
            <a:ext cx="609600" cy="1143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 defTabSz="4703763"/>
            <a:r>
              <a:rPr lang="en-US" sz="3600" b="1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1049" name="Oval 97"/>
          <p:cNvSpPr>
            <a:spLocks noChangeArrowheads="1"/>
          </p:cNvSpPr>
          <p:nvPr/>
        </p:nvSpPr>
        <p:spPr bwMode="auto">
          <a:xfrm>
            <a:off x="609600" y="19812000"/>
            <a:ext cx="609600" cy="1143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 defTabSz="4703763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1050" name="Oval 98"/>
          <p:cNvSpPr>
            <a:spLocks noChangeArrowheads="1"/>
          </p:cNvSpPr>
          <p:nvPr/>
        </p:nvSpPr>
        <p:spPr bwMode="auto">
          <a:xfrm>
            <a:off x="15544800" y="8839200"/>
            <a:ext cx="609600" cy="1143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 defTabSz="4703763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1051" name="Oval 99"/>
          <p:cNvSpPr>
            <a:spLocks noChangeArrowheads="1"/>
          </p:cNvSpPr>
          <p:nvPr/>
        </p:nvSpPr>
        <p:spPr bwMode="auto">
          <a:xfrm>
            <a:off x="31927800" y="7543800"/>
            <a:ext cx="609600" cy="1143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 defTabSz="4703763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1052" name="Oval 100"/>
          <p:cNvSpPr>
            <a:spLocks noChangeArrowheads="1"/>
          </p:cNvSpPr>
          <p:nvPr/>
        </p:nvSpPr>
        <p:spPr bwMode="auto">
          <a:xfrm>
            <a:off x="31623000" y="17678400"/>
            <a:ext cx="609600" cy="1143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 defTabSz="4703763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6</a:t>
            </a:r>
          </a:p>
        </p:txBody>
      </p:sp>
      <p:sp>
        <p:nvSpPr>
          <p:cNvPr id="1053" name="Text Box 103"/>
          <p:cNvSpPr txBox="1">
            <a:spLocks noChangeArrowheads="1"/>
          </p:cNvSpPr>
          <p:nvPr/>
        </p:nvSpPr>
        <p:spPr bwMode="auto">
          <a:xfrm>
            <a:off x="15392400" y="10896600"/>
            <a:ext cx="15697200" cy="746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/>
              <a:t>Correlations were initially run between </a:t>
            </a:r>
            <a:r>
              <a:rPr lang="en-US" sz="2800" dirty="0" smtClean="0"/>
              <a:t>DHEA variables and </a:t>
            </a:r>
            <a:r>
              <a:rPr lang="en-US" sz="2800" dirty="0"/>
              <a:t>TL. Next, </a:t>
            </a:r>
            <a:r>
              <a:rPr lang="en-US" sz="2800" dirty="0" smtClean="0"/>
              <a:t>a series of regression </a:t>
            </a:r>
            <a:r>
              <a:rPr lang="en-US" sz="2800" dirty="0"/>
              <a:t>analyses were performed with DHEA </a:t>
            </a:r>
            <a:r>
              <a:rPr lang="en-US" sz="2800" dirty="0" smtClean="0"/>
              <a:t>variables and </a:t>
            </a:r>
            <a:r>
              <a:rPr lang="en-US" sz="2800" dirty="0"/>
              <a:t>control items predicting TL as the outcome of interest</a:t>
            </a:r>
            <a:r>
              <a:rPr lang="en-US" sz="2800" dirty="0" smtClean="0"/>
              <a:t>.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/>
              <a:t>Regression </a:t>
            </a:r>
            <a:r>
              <a:rPr lang="en-US" sz="2800" dirty="0"/>
              <a:t>analyses controlled for BMI (M=19.66, SD=5.31), maternal education as a marker of </a:t>
            </a:r>
            <a:r>
              <a:rPr lang="en-US" sz="2800" dirty="0" smtClean="0"/>
              <a:t>socioeconomic status </a:t>
            </a:r>
            <a:r>
              <a:rPr lang="en-US" sz="2800" dirty="0"/>
              <a:t>(M=1.88, SD=1.41) </a:t>
            </a:r>
            <a:r>
              <a:rPr lang="en-US" sz="2800" dirty="0" smtClean="0"/>
              <a:t>, </a:t>
            </a:r>
            <a:r>
              <a:rPr lang="en-US" sz="2800" dirty="0"/>
              <a:t>puberty </a:t>
            </a:r>
            <a:r>
              <a:rPr lang="en-US" sz="2800" dirty="0" smtClean="0"/>
              <a:t>(</a:t>
            </a:r>
            <a:r>
              <a:rPr lang="en-US" sz="2800" dirty="0"/>
              <a:t>M=1.38, SD=1.20), child sex (44.5% female), and age (M=9.83, SD=3.03). The TL outcome term was adjusted for maternal and paternal age at conception. </a:t>
            </a:r>
            <a:endParaRPr lang="en-US" sz="2800" dirty="0" smtClean="0"/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/>
              <a:t>For diurnal DHEA, each individual received a single score for waking DHEA level and DHEA slope across the day, </a:t>
            </a:r>
            <a:r>
              <a:rPr lang="en-US" sz="2800" dirty="0" smtClean="0"/>
              <a:t>respectively. 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/>
              <a:t>Reactivity and recovery slopes were saved from prediction of DHEA scores measured during the TSST-C on the time-to-peak and time-since-peak, respectively, as well as the peak DHEA level achieved during the stressor. 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dirty="0" smtClean="0"/>
              <a:t>In sum, five unique terms culminated for DHEA – TSST-C-peak values, TSST-C-reactivity, TSST-C-recovery, basal levels upon awakening, and DHEA diurnal slope. Correlations </a:t>
            </a:r>
            <a:r>
              <a:rPr lang="en-US" sz="2800" dirty="0"/>
              <a:t>and step-wise regression analyses were performed </a:t>
            </a:r>
            <a:r>
              <a:rPr lang="en-US" sz="2800" dirty="0" smtClean="0"/>
              <a:t>across each of the five unique terms of DHEA. </a:t>
            </a:r>
          </a:p>
        </p:txBody>
      </p:sp>
      <p:pic>
        <p:nvPicPr>
          <p:cNvPr id="2" name="Picture 1" descr="TulaneSealCol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899" y="0"/>
            <a:ext cx="5354912" cy="8210168"/>
          </a:xfrm>
          <a:prstGeom prst="rect">
            <a:avLst/>
          </a:prstGeom>
        </p:spPr>
      </p:pic>
      <p:pic>
        <p:nvPicPr>
          <p:cNvPr id="4" name="Picture 3" descr="IowaSta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122" y="29184600"/>
            <a:ext cx="8831957" cy="2870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09600" y="5334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 MT"/>
                <a:cs typeface="Gill Sans MT"/>
              </a:rPr>
              <a:t>1</a:t>
            </a:r>
            <a:endParaRPr lang="en-US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7000" y="291084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lang="en-US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0051" y="22531626"/>
            <a:ext cx="1846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32681" y="23660559"/>
            <a:ext cx="1846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16501"/>
              </p:ext>
            </p:extLst>
          </p:nvPr>
        </p:nvGraphicFramePr>
        <p:xfrm>
          <a:off x="15621001" y="26670000"/>
          <a:ext cx="15392399" cy="51345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13215"/>
                <a:gridCol w="3061345"/>
                <a:gridCol w="2831239"/>
                <a:gridCol w="2651502"/>
                <a:gridCol w="2478438"/>
                <a:gridCol w="1956660"/>
              </a:tblGrid>
              <a:tr h="6977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DHEA: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DIURNAL </a:t>
                      </a:r>
                    </a:p>
                    <a:p>
                      <a:pPr algn="ctr"/>
                      <a:r>
                        <a:rPr lang="en-US" sz="2400" dirty="0" smtClean="0"/>
                        <a:t>WAKING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DIURNAL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 SLOPE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TSST REACTIVITY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TSST</a:t>
                      </a:r>
                    </a:p>
                    <a:p>
                      <a:pPr algn="ctr"/>
                      <a:r>
                        <a:rPr lang="en-US" sz="2400" dirty="0" smtClean="0"/>
                        <a:t>RECOVERY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TSST</a:t>
                      </a:r>
                    </a:p>
                    <a:p>
                      <a:pPr algn="ctr"/>
                      <a:r>
                        <a:rPr lang="en-US" sz="2400" dirty="0" smtClean="0"/>
                        <a:t>PEAK</a:t>
                      </a:r>
                      <a:endParaRPr lang="en-US" sz="2400" dirty="0"/>
                    </a:p>
                  </a:txBody>
                  <a:tcPr/>
                </a:tc>
              </a:tr>
              <a:tr h="697719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/>
                        <a:t>LEVEL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-.002(.004)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.515(.255)*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-.013(.009)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明朝"/>
                          <a:cs typeface="Arial"/>
                        </a:rPr>
                        <a:t>-.018 (.012)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-.002(.004)</a:t>
                      </a:r>
                      <a:r>
                        <a:rPr lang="en-US" sz="2400" b="0" dirty="0" smtClean="0">
                          <a:effectLst/>
                          <a:latin typeface="+mn-lt"/>
                        </a:rPr>
                        <a:t> 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/>
                </a:tc>
              </a:tr>
              <a:tr h="6977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CONTROLS: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+mn-lt"/>
                      </a:endParaRPr>
                    </a:p>
                  </a:txBody>
                  <a:tcPr/>
                </a:tc>
              </a:tr>
              <a:tr h="697719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/>
                        <a:t>PUBERTY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-.001(.004)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-.002(.004)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-.004(.003)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明朝"/>
                          <a:cs typeface="Arial"/>
                        </a:rPr>
                        <a:t>-.003 (.003)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-.003 (.003)</a:t>
                      </a:r>
                    </a:p>
                  </a:txBody>
                  <a:tcPr marL="68580" marR="68580" marT="0" marB="0"/>
                </a:tc>
              </a:tr>
              <a:tr h="697719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/>
                        <a:t>BMI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.001(.001)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.001(.001)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.001(.001)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明朝"/>
                          <a:cs typeface="Arial"/>
                        </a:rPr>
                        <a:t>.001 (.001)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.001 (.001)</a:t>
                      </a:r>
                    </a:p>
                  </a:txBody>
                  <a:tcPr marL="68580" marR="68580" marT="0" marB="0"/>
                </a:tc>
              </a:tr>
              <a:tr h="697719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/>
                        <a:t>SEX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.002(.008)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.004(.008)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-.002(.007)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明朝"/>
                          <a:cs typeface="Arial"/>
                        </a:rPr>
                        <a:t>-.002 (.007)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-.002 (.007)</a:t>
                      </a:r>
                    </a:p>
                  </a:txBody>
                  <a:tcPr marL="68580" marR="68580" marT="0" marB="0"/>
                </a:tc>
              </a:tr>
              <a:tr h="757973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/>
                        <a:t>MATERNAL </a:t>
                      </a:r>
                    </a:p>
                    <a:p>
                      <a:pPr algn="r"/>
                      <a:r>
                        <a:rPr lang="en-US" sz="2400" i="1" dirty="0" smtClean="0"/>
                        <a:t>EDUCATION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-.001(.003)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-.002(.003)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-.001(.003)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明朝"/>
                          <a:cs typeface="Arial"/>
                        </a:rPr>
                        <a:t>.000 (.003)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-.001 (.003)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0" name="Oval 98"/>
          <p:cNvSpPr>
            <a:spLocks noChangeArrowheads="1"/>
          </p:cNvSpPr>
          <p:nvPr/>
        </p:nvSpPr>
        <p:spPr bwMode="auto">
          <a:xfrm>
            <a:off x="15544800" y="19278600"/>
            <a:ext cx="609600" cy="1143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 defTabSz="4703763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32" name="Rectangle 70"/>
          <p:cNvSpPr>
            <a:spLocks noChangeArrowheads="1"/>
          </p:cNvSpPr>
          <p:nvPr/>
        </p:nvSpPr>
        <p:spPr bwMode="auto">
          <a:xfrm>
            <a:off x="16459200" y="19354800"/>
            <a:ext cx="116538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7160" tIns="68580" rIns="137160" bIns="68580" anchor="ctr"/>
          <a:lstStyle/>
          <a:p>
            <a:pPr defTabSz="4703763"/>
            <a:r>
              <a:rPr lang="en-US" sz="5700" b="1" dirty="0" smtClean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</a:rPr>
              <a:t>Results</a:t>
            </a:r>
            <a:endParaRPr lang="en-US" sz="5700" b="1" dirty="0">
              <a:solidFill>
                <a:schemeClr val="accent1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44800" y="20878800"/>
            <a:ext cx="155448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/>
              <a:t>TL did not correlate with any of the control items (age, sex, puberty status, BMI, maternal education), nor with any of the DHEA terms (Basal Day waking level, TSST-C-Reactivity, TSST-C-Peak, TSST-C-Recovery) except for  DHEA diurnal slope (r=.257, p&lt;.05). </a:t>
            </a:r>
            <a:endParaRPr lang="en-US" sz="2800" dirty="0" smtClean="0"/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dirty="0"/>
              <a:t>DHEA diurnal slope significantly predicted TL (B=.257, p=.019), even after statistically </a:t>
            </a:r>
            <a:r>
              <a:rPr lang="en-US" dirty="0" smtClean="0"/>
              <a:t>controlling for </a:t>
            </a:r>
            <a:r>
              <a:rPr lang="en-US" dirty="0"/>
              <a:t>sex, BMI, puberty, parental age at conception, and maternal education (B=.516, p&lt;.05). </a:t>
            </a:r>
            <a:endParaRPr lang="en-US" dirty="0" smtClean="0"/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endParaRPr lang="en-US" dirty="0"/>
          </a:p>
          <a:p>
            <a:pPr marL="457200" indent="-457200">
              <a:buClr>
                <a:schemeClr val="bg1"/>
              </a:buClr>
              <a:buFont typeface="Arial"/>
              <a:buChar char="•"/>
            </a:pPr>
            <a:r>
              <a:rPr lang="en-US" dirty="0" smtClean="0"/>
              <a:t>DHEA TSST reactivity, recovery and peak values did not predict TL, nor did DHEA diurnal waking levels. </a:t>
            </a:r>
          </a:p>
          <a:p>
            <a:endParaRPr lang="en-US" dirty="0" smtClean="0"/>
          </a:p>
          <a:p>
            <a:r>
              <a:rPr lang="en-US" dirty="0" smtClean="0"/>
              <a:t>Results across models are presented in the table below. 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544800" y="32004000"/>
            <a:ext cx="1307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*p&lt;.05</a:t>
            </a:r>
            <a:endParaRPr lang="en-US" dirty="0"/>
          </a:p>
        </p:txBody>
      </p:sp>
      <p:pic>
        <p:nvPicPr>
          <p:cNvPr id="15" name="Picture 14" descr="320px-DHEA.png"/>
          <p:cNvPicPr>
            <a:picLocks noChangeAspect="1"/>
          </p:cNvPicPr>
          <p:nvPr/>
        </p:nvPicPr>
        <p:blipFill>
          <a:blip r:embed="rId6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973800"/>
            <a:ext cx="4343400" cy="2214116"/>
          </a:xfrm>
          <a:prstGeom prst="rect">
            <a:avLst/>
          </a:prstGeom>
        </p:spPr>
      </p:pic>
      <p:pic>
        <p:nvPicPr>
          <p:cNvPr id="16" name="Picture 15" descr="telomere.jp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00" y="25374600"/>
            <a:ext cx="3810000" cy="347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1878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Andrew Dismukes</cp:lastModifiedBy>
  <cp:revision>71</cp:revision>
  <dcterms:created xsi:type="dcterms:W3CDTF">2004-07-27T19:46:06Z</dcterms:created>
  <dcterms:modified xsi:type="dcterms:W3CDTF">2015-03-20T15:19:02Z</dcterms:modified>
  <cp:category>science research poster</cp:category>
</cp:coreProperties>
</file>