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Lst>
  <p:sldSz cy="5143500" cx="9144000"/>
  <p:notesSz cx="6858000" cy="9144000"/>
  <p:embeddedFontLst>
    <p:embeddedFont>
      <p:font typeface="Roboto Slab"/>
      <p:regular r:id="rId75"/>
      <p:bold r:id="rId76"/>
    </p:embeddedFont>
    <p:embeddedFont>
      <p:font typeface="Roboto"/>
      <p:regular r:id="rId77"/>
      <p:bold r:id="rId78"/>
      <p:italic r:id="rId79"/>
      <p:boldItalic r:id="rId80"/>
    </p:embeddedFont>
    <p:embeddedFont>
      <p:font typeface="Roboto Medium"/>
      <p:regular r:id="rId81"/>
      <p:bold r:id="rId82"/>
      <p:italic r:id="rId83"/>
      <p:boldItalic r:id="rId84"/>
    </p:embeddedFont>
    <p:embeddedFont>
      <p:font typeface="Roboto Slab Medium"/>
      <p:regular r:id="rId85"/>
      <p:bold r:id="rId8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RobotoMedium-boldItalic.fntdata"/><Relationship Id="rId83" Type="http://schemas.openxmlformats.org/officeDocument/2006/relationships/font" Target="fonts/RobotoMedium-italic.fntdata"/><Relationship Id="rId42" Type="http://schemas.openxmlformats.org/officeDocument/2006/relationships/slide" Target="slides/slide37.xml"/><Relationship Id="rId86" Type="http://schemas.openxmlformats.org/officeDocument/2006/relationships/font" Target="fonts/RobotoSlabMedium-bold.fntdata"/><Relationship Id="rId41" Type="http://schemas.openxmlformats.org/officeDocument/2006/relationships/slide" Target="slides/slide36.xml"/><Relationship Id="rId85" Type="http://schemas.openxmlformats.org/officeDocument/2006/relationships/font" Target="fonts/RobotoSlabMedium-regular.fntdata"/><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Roboto-boldItalic.fntdata"/><Relationship Id="rId82" Type="http://schemas.openxmlformats.org/officeDocument/2006/relationships/font" Target="fonts/RobotoMedium-bold.fntdata"/><Relationship Id="rId81" Type="http://schemas.openxmlformats.org/officeDocument/2006/relationships/font" Target="fonts/RobotoMedium-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font" Target="fonts/RobotoSlab-regular.fntdata"/><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font" Target="fonts/Roboto-regular.fntdata"/><Relationship Id="rId32" Type="http://schemas.openxmlformats.org/officeDocument/2006/relationships/slide" Target="slides/slide27.xml"/><Relationship Id="rId76" Type="http://schemas.openxmlformats.org/officeDocument/2006/relationships/font" Target="fonts/RobotoSlab-bold.fntdata"/><Relationship Id="rId35" Type="http://schemas.openxmlformats.org/officeDocument/2006/relationships/slide" Target="slides/slide30.xml"/><Relationship Id="rId79" Type="http://schemas.openxmlformats.org/officeDocument/2006/relationships/font" Target="fonts/Roboto-italic.fntdata"/><Relationship Id="rId34" Type="http://schemas.openxmlformats.org/officeDocument/2006/relationships/slide" Target="slides/slide29.xml"/><Relationship Id="rId78" Type="http://schemas.openxmlformats.org/officeDocument/2006/relationships/font" Target="fonts/Roboto-bold.fntdata"/><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c2867ef04f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c2867ef04f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Mick</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So let’s start making things tamper evident.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c27ef93ef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c27ef93ef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Mick</a:t>
            </a:r>
            <a:endParaRPr/>
          </a:p>
          <a:p>
            <a:pPr indent="0" lvl="0" marL="0" rtl="0" algn="l">
              <a:spcBef>
                <a:spcPts val="0"/>
              </a:spcBef>
              <a:spcAft>
                <a:spcPts val="0"/>
              </a:spcAft>
              <a:buNone/>
            </a:pPr>
            <a:r>
              <a:rPr lang="en"/>
              <a:t>Application security is transitioning away from scans and other hardening activities done late in the software development lifecycle to “shifting left” by way of automation that executes well before software makes its way into Production.  This talk </a:t>
            </a:r>
            <a:r>
              <a:rPr lang="en"/>
              <a:t>covers </a:t>
            </a:r>
            <a:r>
              <a:rPr lang="en"/>
              <a:t>how to embrace this transition of “shifting left” and focuses on technologies you can quickly and cheaply incorporate into your existing pipelines to greatly improve your security posture while minimizing disruption to the software development lifecycle or burdening software developers on your team.</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c27ef93ef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c27ef93ef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Andy</a:t>
            </a:r>
            <a:endParaRPr>
              <a:solidFill>
                <a:schemeClr val="dk1"/>
              </a:solidFill>
            </a:endParaRPr>
          </a:p>
          <a:p>
            <a:pPr indent="0" lvl="0" marL="0" rtl="0" algn="l">
              <a:spcBef>
                <a:spcPts val="0"/>
              </a:spcBef>
              <a:spcAft>
                <a:spcPts val="0"/>
              </a:spcAft>
              <a:buNone/>
            </a:pPr>
            <a:r>
              <a:rPr lang="en">
                <a:solidFill>
                  <a:schemeClr val="dk1"/>
                </a:solidFill>
              </a:rPr>
              <a:t>This talk is divided into 2 sections: part 1 focuses on preventing security vulnerabilities from making it to Production via static and dynamic scans integrated into your CI/CD pipelines and…</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c27ef93ef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c27ef93ef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Mick</a:t>
            </a:r>
            <a:endParaRPr>
              <a:solidFill>
                <a:schemeClr val="dk1"/>
              </a:solidFill>
            </a:endParaRPr>
          </a:p>
          <a:p>
            <a:pPr indent="0" lvl="0" marL="0" rtl="0" algn="l">
              <a:spcBef>
                <a:spcPts val="0"/>
              </a:spcBef>
              <a:spcAft>
                <a:spcPts val="0"/>
              </a:spcAft>
              <a:buNone/>
            </a:pPr>
            <a:r>
              <a:rPr lang="en">
                <a:solidFill>
                  <a:schemeClr val="dk1"/>
                </a:solidFill>
              </a:rPr>
              <a:t>…</a:t>
            </a:r>
            <a:r>
              <a:rPr lang="en">
                <a:solidFill>
                  <a:schemeClr val="dk1"/>
                </a:solidFill>
              </a:rPr>
              <a:t> part 2 focuses on Active Defense techniques you can incorporate into your pipelines.  </a:t>
            </a:r>
            <a:r>
              <a:rPr lang="en"/>
              <a:t>We’ll explain what Active Defense is, and how you can and should incorporate honeypots and other Active Defense tools and techniques into your software pipelines.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c2867ef04f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c2867ef04f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Andy</a:t>
            </a:r>
            <a:endParaRPr>
              <a:solidFill>
                <a:schemeClr val="dk1"/>
              </a:solidFill>
            </a:endParaRPr>
          </a:p>
          <a:p>
            <a:pPr indent="0" lvl="0" marL="0" rtl="0" algn="l">
              <a:spcBef>
                <a:spcPts val="0"/>
              </a:spcBef>
              <a:spcAft>
                <a:spcPts val="0"/>
              </a:spcAft>
              <a:buNone/>
            </a:pPr>
            <a:r>
              <a:rPr lang="en">
                <a:solidFill>
                  <a:schemeClr val="dk1"/>
                </a:solidFill>
              </a:rPr>
              <a:t>The tools and techniques we’ll show you in this session do not require substantial security expertise and are completely free to use save for a little of your time.  </a:t>
            </a:r>
            <a:r>
              <a:rPr lang="en">
                <a:solidFill>
                  <a:schemeClr val="dk1"/>
                </a:solidFill>
              </a:rPr>
              <a:t>Our hope is that this content is relevant and highly actionable for you; when you leave CodeMash, we hope that the content and demos we have for you will inspire you to take action to improve the security posture of your organization.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b86e951b89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b86e951b89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Andy</a:t>
            </a:r>
            <a:endParaRPr/>
          </a:p>
          <a:p>
            <a:pPr indent="0" lvl="0" marL="0" rtl="0" algn="l">
              <a:spcBef>
                <a:spcPts val="0"/>
              </a:spcBef>
              <a:spcAft>
                <a:spcPts val="0"/>
              </a:spcAft>
              <a:buNone/>
            </a:pPr>
            <a:r>
              <a:rPr lang="en"/>
              <a:t>I’m passionate about delivering high-quality software that delights users, without jumping through lots of hoops like security scans.  In Part 1 of this talk I’ll be introducing some concepts and demonstrating a free/open-source tool that you can easily incorporate into your existing pipelines to automate security scans so you can focus on building great software with more piece of mind on the </a:t>
            </a:r>
            <a:r>
              <a:rPr lang="en"/>
              <a:t>security front</a:t>
            </a:r>
            <a:r>
              <a:rPr lang="en"/>
              <a:t>.  </a:t>
            </a:r>
            <a:r>
              <a:rPr lang="en">
                <a:solidFill>
                  <a:schemeClr val="dk1"/>
                </a:solidFill>
              </a:rPr>
              <a:t>I’m excited to be co-presenting today alongside my brother Mick!</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bc6f06212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bc6f0621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Mick</a:t>
            </a:r>
            <a:endParaRPr/>
          </a:p>
          <a:p>
            <a:pPr indent="0" lvl="0" marL="0" rtl="0" algn="l">
              <a:spcBef>
                <a:spcPts val="0"/>
              </a:spcBef>
              <a:spcAft>
                <a:spcPts val="0"/>
              </a:spcAft>
              <a:buNone/>
            </a:pPr>
            <a:r>
              <a:rPr lang="en"/>
              <a:t>Gaaah security smash</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bc4de488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bc4de488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Andy</a:t>
            </a:r>
            <a:endParaRPr/>
          </a:p>
          <a:p>
            <a:pPr indent="0" lvl="0" marL="0" rtl="0" algn="l">
              <a:spcBef>
                <a:spcPts val="0"/>
              </a:spcBef>
              <a:spcAft>
                <a:spcPts val="0"/>
              </a:spcAft>
              <a:buNone/>
            </a:pPr>
            <a:r>
              <a:rPr lang="en"/>
              <a:t>Spider image from: https://pixabay.com/photos/spider-arachnid-spider-web-cobweb-281142/</a:t>
            </a:r>
            <a:endParaRPr/>
          </a:p>
          <a:p>
            <a:pPr indent="0" lvl="0" marL="0" rtl="0" algn="l">
              <a:spcBef>
                <a:spcPts val="0"/>
              </a:spcBef>
              <a:spcAft>
                <a:spcPts val="0"/>
              </a:spcAft>
              <a:buClr>
                <a:schemeClr val="dk1"/>
              </a:buClr>
              <a:buSzPts val="1100"/>
              <a:buFont typeface="Arial"/>
              <a:buNone/>
            </a:pPr>
            <a:r>
              <a:rPr lang="en">
                <a:solidFill>
                  <a:schemeClr val="dk1"/>
                </a:solidFill>
              </a:rPr>
              <a:t>Safe image from: https://pixabay.com/photos/fraud-crime-hand-security-safety-3229757/</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c2867ef0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c2867ef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Andy</a:t>
            </a:r>
            <a:endParaRPr/>
          </a:p>
          <a:p>
            <a:pPr indent="0" lvl="0" marL="0" rtl="0" algn="l">
              <a:spcBef>
                <a:spcPts val="0"/>
              </a:spcBef>
              <a:spcAft>
                <a:spcPts val="0"/>
              </a:spcAft>
              <a:buNone/>
            </a:pPr>
            <a:r>
              <a:rPr lang="en"/>
              <a:t>Static Application Security Testing is about scanning source code for security vulnerabilities.  You may be accustomed to linters, style analysis tools, or others integrated with the IDE or the CI pipeline which scan your source code, and this concept is quite similar.  With SAST, we’ll execute scans of source code at CI time or via direct IDE integration.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c2867ef04f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c2867ef04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Andy</a:t>
            </a:r>
            <a:endParaRPr/>
          </a:p>
          <a:p>
            <a:pPr indent="0" lvl="0" marL="0" rtl="0" algn="l">
              <a:spcBef>
                <a:spcPts val="0"/>
              </a:spcBef>
              <a:spcAft>
                <a:spcPts val="0"/>
              </a:spcAft>
              <a:buNone/>
            </a:pPr>
            <a:r>
              <a:rPr lang="en"/>
              <a:t>This talk doesn’t include a detailed look at static tools b/c we wanted to focus on Dynamic scanning and Active Defense. But as an example of what’s possible, this is a screenshot from “Snyk Code” integrating with Visual Studio Code, highlighting a Path Traversal vulnerability in a node.js script.  By the way, neither Mick nor myself have any financial interest in any tools that appear in this presentation; we do mention and even recommend some specific tools, but we are in no way benefiting from these recommendations.</a:t>
            </a:r>
            <a:endParaRPr/>
          </a:p>
          <a:p>
            <a:pPr indent="0" lvl="0" marL="0" rtl="0" algn="l">
              <a:spcBef>
                <a:spcPts val="0"/>
              </a:spcBef>
              <a:spcAft>
                <a:spcPts val="0"/>
              </a:spcAft>
              <a:buNone/>
            </a:pPr>
            <a:r>
              <a:rPr lang="en"/>
              <a:t>Source - Snyk Code: </a:t>
            </a:r>
            <a:r>
              <a:rPr lang="en"/>
              <a:t>https://snyk.io/blog/developer-first-sast-with-snyk-code/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c2867ef04f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c2867ef04f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Mick</a:t>
            </a:r>
            <a:endParaRPr/>
          </a:p>
          <a:p>
            <a:pPr indent="0" lvl="0" marL="0" rtl="0" algn="l">
              <a:spcBef>
                <a:spcPts val="0"/>
              </a:spcBef>
              <a:spcAft>
                <a:spcPts val="0"/>
              </a:spcAft>
              <a:buNone/>
            </a:pPr>
            <a:r>
              <a:rPr lang="en"/>
              <a:t>Where in your SDLC is application security?  The trend in application security is to “shift left,” but what tools and techniques should we employ in order to balance security coverage against developer velocity?  What about the cost of licensing security tools and having skilled personnel to operate them?</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c2867ef04f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c2867ef04f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Andy</a:t>
            </a:r>
            <a:endParaRPr/>
          </a:p>
          <a:p>
            <a:pPr indent="0" lvl="0" marL="0" rtl="0" algn="l">
              <a:spcBef>
                <a:spcPts val="0"/>
              </a:spcBef>
              <a:spcAft>
                <a:spcPts val="0"/>
              </a:spcAft>
              <a:buNone/>
            </a:pPr>
            <a:r>
              <a:rPr lang="en"/>
              <a:t>Another great way to implement SAST is in your CI pipelines.  During CI time, your application source code is available, and SAST scanners like SonarCloud shown here can uncover vulnerabilities prior to these issues making it further down your pipelines.  Many SAST scanners integrate quite well with other tools; here’s SonarCloud integrating with my GitHub repository due to a “Code Smell” which it regards as a failure condition.</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c2867ef04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c2867ef04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Andy</a:t>
            </a:r>
            <a:endParaRPr/>
          </a:p>
          <a:p>
            <a:pPr indent="0" lvl="0" marL="0" rtl="0" algn="l">
              <a:spcBef>
                <a:spcPts val="0"/>
              </a:spcBef>
              <a:spcAft>
                <a:spcPts val="0"/>
              </a:spcAft>
              <a:buNone/>
            </a:pPr>
            <a:r>
              <a:rPr lang="en"/>
              <a:t>SAST tools are good at </a:t>
            </a:r>
            <a:r>
              <a:rPr lang="en">
                <a:solidFill>
                  <a:schemeClr val="dk1"/>
                </a:solidFill>
              </a:rPr>
              <a:t>detecting vulnerabilities like SQL injection, buffer overflows, and other well-known issues, and they offer automated support for detecting vulnerabilities as early as during coding time in the IDE, so SAST is a great way to “shift security left.”</a:t>
            </a:r>
            <a:endParaRPr/>
          </a:p>
          <a:p>
            <a:pPr indent="0" lvl="0" marL="0" rtl="0" algn="l">
              <a:spcBef>
                <a:spcPts val="0"/>
              </a:spcBef>
              <a:spcAft>
                <a:spcPts val="0"/>
              </a:spcAft>
              <a:buNone/>
            </a:pPr>
            <a:r>
              <a:rPr lang="en"/>
              <a:t>https://owasp.org/www-community/Source_Code_Analysis_Tools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c2867ef04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c2867ef04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Andy</a:t>
            </a:r>
            <a:endParaRPr/>
          </a:p>
          <a:p>
            <a:pPr indent="0" lvl="0" marL="0" rtl="0" algn="l">
              <a:spcBef>
                <a:spcPts val="0"/>
              </a:spcBef>
              <a:spcAft>
                <a:spcPts val="0"/>
              </a:spcAft>
              <a:buNone/>
            </a:pPr>
            <a:r>
              <a:rPr lang="en"/>
              <a:t>Some SAST weaknesses include: </a:t>
            </a:r>
            <a:endParaRPr/>
          </a:p>
          <a:p>
            <a:pPr indent="-298450" lvl="0" marL="457200" rtl="0" algn="l">
              <a:spcBef>
                <a:spcPts val="0"/>
              </a:spcBef>
              <a:spcAft>
                <a:spcPts val="0"/>
              </a:spcAft>
              <a:buSzPts val="1100"/>
              <a:buChar char="-"/>
            </a:pPr>
            <a:r>
              <a:rPr lang="en"/>
              <a:t>Being bad at detecting many vulnerabilities e.g. authentication issues, access control, cryptography issues</a:t>
            </a:r>
            <a:endParaRPr/>
          </a:p>
          <a:p>
            <a:pPr indent="-298450" lvl="0" marL="457200" rtl="0" algn="l">
              <a:spcBef>
                <a:spcPts val="0"/>
              </a:spcBef>
              <a:spcAft>
                <a:spcPts val="0"/>
              </a:spcAft>
              <a:buSzPts val="1100"/>
              <a:buChar char="-"/>
            </a:pPr>
            <a:r>
              <a:rPr lang="en"/>
              <a:t>Lots of false positives where a vulnerability is detected which actually doesn’t exist</a:t>
            </a:r>
            <a:endParaRPr/>
          </a:p>
          <a:p>
            <a:pPr indent="-298450" lvl="0" marL="457200" rtl="0" algn="l">
              <a:spcBef>
                <a:spcPts val="0"/>
              </a:spcBef>
              <a:spcAft>
                <a:spcPts val="0"/>
              </a:spcAft>
              <a:buSzPts val="1100"/>
              <a:buChar char="-"/>
            </a:pPr>
            <a:r>
              <a:rPr lang="en"/>
              <a:t>Expensive tools - </a:t>
            </a:r>
            <a:r>
              <a:rPr lang="en">
                <a:solidFill>
                  <a:schemeClr val="dk1"/>
                </a:solidFill>
              </a:rPr>
              <a:t>(Snyk Code costs between $100-$140 per dev per month.  SonarCloud is free for open source projects.  Though costs vary widely.)</a:t>
            </a:r>
            <a:endParaRPr/>
          </a:p>
          <a:p>
            <a:pPr indent="0" lvl="0" marL="0" rtl="0" algn="l">
              <a:spcBef>
                <a:spcPts val="0"/>
              </a:spcBef>
              <a:spcAft>
                <a:spcPts val="0"/>
              </a:spcAft>
              <a:buNone/>
            </a:pPr>
            <a:r>
              <a:rPr lang="en"/>
              <a:t>https://owasp.org/www-community/Source_Code_Analysis_Tools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c2867ef04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c2867ef04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Andy</a:t>
            </a:r>
            <a:endParaRPr/>
          </a:p>
          <a:p>
            <a:pPr indent="0" lvl="0" marL="0" rtl="0" algn="l">
              <a:spcBef>
                <a:spcPts val="0"/>
              </a:spcBef>
              <a:spcAft>
                <a:spcPts val="0"/>
              </a:spcAft>
              <a:buNone/>
            </a:pPr>
            <a:r>
              <a:rPr lang="en"/>
              <a:t>DO integrate SAST into your CI pipelines if you have the budget, and ideally into your IDE</a:t>
            </a:r>
            <a:endParaRPr/>
          </a:p>
          <a:p>
            <a:pPr indent="0" lvl="0" marL="0" rtl="0" algn="l">
              <a:spcBef>
                <a:spcPts val="0"/>
              </a:spcBef>
              <a:spcAft>
                <a:spcPts val="0"/>
              </a:spcAft>
              <a:buNone/>
            </a:pPr>
            <a:r>
              <a:rPr lang="en"/>
              <a:t>Popular SAST tools include: Snyk, Checkmarx, SonarQube/SonarCloud (btw we’re not benefiting at all from any of these recommendations)</a:t>
            </a:r>
            <a:endParaRPr/>
          </a:p>
          <a:p>
            <a:pPr indent="0" lvl="0" marL="0" rtl="0" algn="l">
              <a:spcBef>
                <a:spcPts val="0"/>
              </a:spcBef>
              <a:spcAft>
                <a:spcPts val="0"/>
              </a:spcAft>
              <a:buNone/>
            </a:pPr>
            <a:r>
              <a:rPr lang="en"/>
              <a:t>OWASP has some great advice regarding how to select a SAST tool - link at end</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c2867ef04f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c2867ef04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Andy</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SCA = Software Composition Analysis to automate detection of vulnerable outdated packages/libraries.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Upgrade or replace vulnerable libraries: NuGet/Maven/PyPI/etc</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c2867ef04f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c2867ef04f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Andy</a:t>
            </a:r>
            <a:endParaRPr/>
          </a:p>
          <a:p>
            <a:pPr indent="0" lvl="0" marL="0" rtl="0" algn="l">
              <a:spcBef>
                <a:spcPts val="0"/>
              </a:spcBef>
              <a:spcAft>
                <a:spcPts val="0"/>
              </a:spcAft>
              <a:buNone/>
            </a:pPr>
            <a:r>
              <a:rPr lang="en"/>
              <a:t>If you’re using a package manager to include third-party software, it’s very common for these packages to have security vulnerabilities.  Software Composition Analysis tools help you automate detecting these vulnerable packages, and even auto-update them.</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d30dbf3ed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d30dbf3ed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Andy</a:t>
            </a:r>
            <a:endParaRPr/>
          </a:p>
          <a:p>
            <a:pPr indent="0" lvl="0" marL="0" rtl="0" algn="l">
              <a:spcBef>
                <a:spcPts val="0"/>
              </a:spcBef>
              <a:spcAft>
                <a:spcPts val="0"/>
              </a:spcAft>
              <a:buNone/>
            </a:pPr>
            <a:r>
              <a:rPr lang="en">
                <a:solidFill>
                  <a:schemeClr val="dk1"/>
                </a:solidFill>
              </a:rPr>
              <a:t>SCA isn’t new, but organizations in almost all industries are increasingly using open source packages to expedite their delivery of software</a:t>
            </a:r>
            <a:br>
              <a:rPr lang="en"/>
            </a:br>
            <a:r>
              <a:rPr lang="en"/>
              <a:t>Source:</a:t>
            </a:r>
            <a:br>
              <a:rPr lang="en"/>
            </a:br>
            <a:r>
              <a:rPr lang="en"/>
              <a:t>https://www.explainxkcd.com/wiki/index.php/2347:_Dependency</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c2867ef04f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c2867ef04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Andy</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There are a lot of good tools to scan dependencies and recommend upgrades.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Popular tools include: Dependabot, Prisma Cloud, Snyk, Xray</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OWASP has some great advice regarding SCA and tool selection - link at end</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https://owasp.org/www-community/Component_Analysis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c2867ef04f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c2867ef04f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Andy</a:t>
            </a:r>
            <a:endParaRPr/>
          </a:p>
          <a:p>
            <a:pPr indent="0" lvl="0" marL="0" rtl="0" algn="l">
              <a:spcBef>
                <a:spcPts val="0"/>
              </a:spcBef>
              <a:spcAft>
                <a:spcPts val="0"/>
              </a:spcAft>
              <a:buNone/>
            </a:pPr>
            <a:r>
              <a:rPr lang="en"/>
              <a:t>Let’s turn our </a:t>
            </a:r>
            <a:r>
              <a:rPr lang="en"/>
              <a:t>attention to </a:t>
            </a:r>
            <a:r>
              <a:rPr lang="en"/>
              <a:t>DAST.  As compared with static analysis, dynamic analysis is done after source code has been deployed and is running in some environment.  DAST scanners have no insight into your application source code, but seek to expose vulnerabilities in your running software.  Traditionally, DAST tools have been used manually by penetration testers or other security folks to probe for vulnerabilities while an application is running.  Waiting for people to manually scan your application means that you’re not able to shift left with this technique as you otherwise could.  Instead, we highly recommend incorporating DAST into your </a:t>
            </a:r>
            <a:r>
              <a:rPr lang="en">
                <a:solidFill>
                  <a:schemeClr val="dk1"/>
                </a:solidFill>
              </a:rPr>
              <a:t>software pipelines to improve your security posture.  I’ll show you an excellent tool for doing just that in an upcoming demo.</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c923067f51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c923067f51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Andy</a:t>
            </a:r>
            <a:endParaRPr/>
          </a:p>
          <a:p>
            <a:pPr indent="0" lvl="0" marL="0" rtl="0" algn="l">
              <a:spcBef>
                <a:spcPts val="0"/>
              </a:spcBef>
              <a:spcAft>
                <a:spcPts val="0"/>
              </a:spcAft>
              <a:buNone/>
            </a:pPr>
            <a:r>
              <a:rPr lang="en"/>
              <a:t>A pipeline which incorporates DAST might look like this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d30dbf3e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d30dbf3e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Mick</a:t>
            </a:r>
            <a:endParaRPr/>
          </a:p>
          <a:p>
            <a:pPr indent="0" lvl="0" marL="0" rtl="0" algn="l">
              <a:spcBef>
                <a:spcPts val="0"/>
              </a:spcBef>
              <a:spcAft>
                <a:spcPts val="0"/>
              </a:spcAft>
              <a:buNone/>
            </a:pPr>
            <a:r>
              <a:rPr lang="en"/>
              <a:t>Added</a:t>
            </a:r>
            <a:br>
              <a:rPr lang="en"/>
            </a:br>
            <a:r>
              <a:rPr lang="en"/>
              <a:t>Image source:</a:t>
            </a:r>
            <a:br>
              <a:rPr lang="en"/>
            </a:br>
            <a:r>
              <a:rPr lang="en"/>
              <a:t>https://devopedia.org/shift-left</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c2867ef04f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c2867ef04f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Andy</a:t>
            </a:r>
            <a:endParaRPr/>
          </a:p>
          <a:p>
            <a:pPr indent="0" lvl="0" marL="0" rtl="0" algn="l">
              <a:spcBef>
                <a:spcPts val="0"/>
              </a:spcBef>
              <a:spcAft>
                <a:spcPts val="0"/>
              </a:spcAft>
              <a:buNone/>
            </a:pPr>
            <a:r>
              <a:rPr lang="en"/>
              <a:t>Accuracy - false positives are unlikely compared with SAST tools</a:t>
            </a:r>
            <a:endParaRPr/>
          </a:p>
          <a:p>
            <a:pPr indent="0" lvl="0" marL="0" rtl="0" algn="l">
              <a:spcBef>
                <a:spcPts val="0"/>
              </a:spcBef>
              <a:spcAft>
                <a:spcPts val="0"/>
              </a:spcAft>
              <a:buNone/>
            </a:pPr>
            <a:r>
              <a:rPr lang="en"/>
              <a:t>Expense - less expensive than SAST tools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c2867ef04f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c2867ef04f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Andy</a:t>
            </a:r>
            <a:endParaRPr/>
          </a:p>
          <a:p>
            <a:pPr indent="0" lvl="0" marL="0" rtl="0" algn="l">
              <a:spcBef>
                <a:spcPts val="0"/>
              </a:spcBef>
              <a:spcAft>
                <a:spcPts val="0"/>
              </a:spcAft>
              <a:buNone/>
            </a:pPr>
            <a:r>
              <a:rPr lang="en"/>
              <a:t>Long scan times make inclusion with pipelines challenging.  According to State of DevOps DORA report, “elite” performers are able to support “Lead Time for Changes” of less than 60 minutes, with the ideal deployment cycle time being 10 minutes or less per a previous CodeMash talk (source? circleci?).  There are ways to implement efficiency here though - via smaller microservices exposing fewer endpoints, micro front-ends where UI is sliced into different applications, and thoughtfully separating quick pipeline scans from slower/more thorough scheduled scans.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b86e951b89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b86e951b89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Andy</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./dast.sh</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Contents:</a:t>
            </a:r>
            <a:endParaRPr>
              <a:solidFill>
                <a:schemeClr val="dk1"/>
              </a:solidFill>
            </a:endParaRPr>
          </a:p>
          <a:p>
            <a:pPr indent="0" lvl="0" marL="0" rtl="0" algn="l">
              <a:spcBef>
                <a:spcPts val="0"/>
              </a:spcBef>
              <a:spcAft>
                <a:spcPts val="0"/>
              </a:spcAft>
              <a:buClr>
                <a:schemeClr val="dk1"/>
              </a:buClr>
              <a:buSzPts val="1100"/>
              <a:buFont typeface="Arial"/>
              <a:buNone/>
            </a:pPr>
            <a:r>
              <a:rPr lang="en"/>
              <a:t>sudo docker run --rm -d -p 3000:3000 bkimminich/juice-shop:v14.3.1</a:t>
            </a:r>
            <a:endParaRPr/>
          </a:p>
          <a:p>
            <a:pPr indent="0" lvl="0" marL="0" rtl="0" algn="l">
              <a:spcBef>
                <a:spcPts val="0"/>
              </a:spcBef>
              <a:spcAft>
                <a:spcPts val="0"/>
              </a:spcAft>
              <a:buClr>
                <a:schemeClr val="dk1"/>
              </a:buClr>
              <a:buSzPts val="1100"/>
              <a:buFont typeface="Arial"/>
              <a:buNone/>
            </a:pPr>
            <a:r>
              <a:rPr lang="en">
                <a:solidFill>
                  <a:schemeClr val="dk1"/>
                </a:solidFill>
              </a:rPr>
              <a:t>sudo </a:t>
            </a:r>
            <a:r>
              <a:rPr lang="en"/>
              <a:t>docker run -v $(pwd):/zap/wrk/:rw -t --network host owasp/zap2docker-stable:2.12.0 zap-baseline.py -t http://localhost:3000 -r juice-shop-baseline.html -s</a:t>
            </a:r>
            <a:endParaRPr/>
          </a:p>
          <a:p>
            <a:pPr indent="0" lvl="0" marL="0" rtl="0" algn="l">
              <a:spcBef>
                <a:spcPts val="0"/>
              </a:spcBef>
              <a:spcAft>
                <a:spcPts val="0"/>
              </a:spcAft>
              <a:buClr>
                <a:schemeClr val="dk1"/>
              </a:buClr>
              <a:buSzPts val="1100"/>
              <a:buFont typeface="Arial"/>
              <a:buNone/>
            </a:pPr>
            <a:r>
              <a:rPr lang="en"/>
              <a:t>echo $?</a:t>
            </a:r>
            <a:endParaRPr/>
          </a:p>
          <a:p>
            <a:pPr indent="0" lvl="0" marL="0" rtl="0" algn="l">
              <a:spcBef>
                <a:spcPts val="0"/>
              </a:spcBef>
              <a:spcAft>
                <a:spcPts val="0"/>
              </a:spcAft>
              <a:buNone/>
            </a:pPr>
            <a:r>
              <a:rPr lang="en"/>
              <a:t>firefox $(pwd)/juice-shop-baseline.html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precompiler version of this session includes labs where you can learn about and familiarize yourself with ZAP - link at end</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c923067f51_3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c923067f51_3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Andy</a:t>
            </a:r>
            <a:endParaRPr/>
          </a:p>
          <a:p>
            <a:pPr indent="0" lvl="0" marL="0" rtl="0" algn="l">
              <a:spcBef>
                <a:spcPts val="0"/>
              </a:spcBef>
              <a:spcAft>
                <a:spcPts val="0"/>
              </a:spcAft>
              <a:buNone/>
            </a:pPr>
            <a:r>
              <a:rPr lang="en"/>
              <a:t>Source: </a:t>
            </a:r>
            <a:r>
              <a:rPr lang="en"/>
              <a:t>https://github.com/marketplace/actions/owasp-zap-baseline-scan</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c2867ef04f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c2867ef04f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Andy</a:t>
            </a:r>
            <a:endParaRPr>
              <a:solidFill>
                <a:schemeClr val="dk1"/>
              </a:solidFill>
            </a:endParaRPr>
          </a:p>
          <a:p>
            <a:pPr indent="0" lvl="0" marL="0" rtl="0" algn="l">
              <a:spcBef>
                <a:spcPts val="0"/>
              </a:spcBef>
              <a:spcAft>
                <a:spcPts val="0"/>
              </a:spcAft>
              <a:buNone/>
            </a:pPr>
            <a:r>
              <a:rPr lang="en">
                <a:solidFill>
                  <a:schemeClr val="dk1"/>
                </a:solidFill>
              </a:rPr>
              <a:t>Popular tools include: ZAP (free), StackHawk (built on ZAP - between $0 and $49 per month), </a:t>
            </a:r>
            <a:r>
              <a:rPr lang="en">
                <a:solidFill>
                  <a:schemeClr val="dk1"/>
                </a:solidFill>
              </a:rPr>
              <a:t>Burp Suite ($8k-$35k per year), Astra Pentest ($1k and $10k per year plus), etc.</a:t>
            </a:r>
            <a:endParaRPr>
              <a:solidFill>
                <a:schemeClr val="dk1"/>
              </a:solidFill>
            </a:endParaRPr>
          </a:p>
          <a:p>
            <a:pPr indent="0" lvl="0" marL="0" rtl="0" algn="l">
              <a:spcBef>
                <a:spcPts val="0"/>
              </a:spcBef>
              <a:spcAft>
                <a:spcPts val="0"/>
              </a:spcAft>
              <a:buNone/>
            </a:pPr>
            <a:r>
              <a:rPr lang="en">
                <a:solidFill>
                  <a:schemeClr val="dk1"/>
                </a:solidFill>
              </a:rPr>
              <a:t>OWASP DAST tool list: https://owasp.org/www-community/Vulnerability_Scanning_Tools</a:t>
            </a:r>
            <a:endParaRPr>
              <a:solidFill>
                <a:schemeClr val="dk1"/>
              </a:solidFill>
            </a:endParaRPr>
          </a:p>
          <a:p>
            <a:pPr indent="0" lvl="0" marL="0" rtl="0" algn="l">
              <a:spcBef>
                <a:spcPts val="0"/>
              </a:spcBef>
              <a:spcAft>
                <a:spcPts val="0"/>
              </a:spcAft>
              <a:buNone/>
            </a:pPr>
            <a:r>
              <a:rPr lang="en">
                <a:solidFill>
                  <a:schemeClr val="dk1"/>
                </a:solidFill>
              </a:rPr>
              <a:t>DAST tool reviews:  https://www.getastra.com/blog/security-audit/top-dast-tools/</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bc4de488d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bc4de488d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Mick</a:t>
            </a:r>
            <a:endParaRPr/>
          </a:p>
          <a:p>
            <a:pPr indent="0" lvl="0" marL="0" rtl="0" algn="l">
              <a:spcBef>
                <a:spcPts val="0"/>
              </a:spcBef>
              <a:spcAft>
                <a:spcPts val="0"/>
              </a:spcAft>
              <a:buNone/>
            </a:pPr>
            <a:r>
              <a:rPr lang="en"/>
              <a:t>Skeleton Bomber Image: https://pixabay.com/photos/wall-breaker-clash-of-clans-online-4488105/</a:t>
            </a:r>
            <a:endParaRPr/>
          </a:p>
          <a:p>
            <a:pPr indent="0" lvl="0" marL="0" rtl="0" algn="l">
              <a:spcBef>
                <a:spcPts val="0"/>
              </a:spcBef>
              <a:spcAft>
                <a:spcPts val="0"/>
              </a:spcAft>
              <a:buNone/>
            </a:pPr>
            <a:r>
              <a:rPr lang="en"/>
              <a:t>Hourglass image: https://pixabay.com/photos/hourglass-time-hours-clock-620397/</a:t>
            </a:r>
            <a:endParaRPr/>
          </a:p>
          <a:p>
            <a:pPr indent="0" lvl="0" marL="0" rtl="0" algn="l">
              <a:spcBef>
                <a:spcPts val="0"/>
              </a:spcBef>
              <a:spcAft>
                <a:spcPts val="0"/>
              </a:spcAft>
              <a:buNone/>
            </a:pPr>
            <a:r>
              <a:rPr lang="en"/>
              <a:t>Honeypot image: </a:t>
            </a:r>
            <a:r>
              <a:rPr lang="en"/>
              <a:t>https://pixabay.com/photos/honey-table-pot-white-wood-2588187/</a:t>
            </a:r>
            <a:endParaRPr/>
          </a:p>
          <a:p>
            <a:pPr indent="0" lvl="0" marL="0" rtl="0" algn="l">
              <a:spcBef>
                <a:spcPts val="0"/>
              </a:spcBef>
              <a:spcAft>
                <a:spcPts val="0"/>
              </a:spcAft>
              <a:buNone/>
            </a:pPr>
            <a:r>
              <a:rPr lang="en"/>
              <a:t>Labyrinth image: https://pixabay.com/illustrations/labyrinth-puzzle-maze-target-away-2037286/</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c325a91aa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c325a91aa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Mick</a:t>
            </a:r>
            <a:endParaRPr/>
          </a:p>
          <a:p>
            <a:pPr indent="0" lvl="0" marL="0" rtl="0" algn="l">
              <a:spcBef>
                <a:spcPts val="0"/>
              </a:spcBef>
              <a:spcAft>
                <a:spcPts val="0"/>
              </a:spcAft>
              <a:buNone/>
            </a:pPr>
            <a:r>
              <a:rPr lang="en"/>
              <a:t>Skeleton Bomber Image: https://pixabay.com/photos/wall-breaker-clash-of-clans-online-4488105/</a:t>
            </a:r>
            <a:endParaRPr/>
          </a:p>
          <a:p>
            <a:pPr indent="0" lvl="0" marL="0" rtl="0" algn="l">
              <a:spcBef>
                <a:spcPts val="0"/>
              </a:spcBef>
              <a:spcAft>
                <a:spcPts val="0"/>
              </a:spcAft>
              <a:buNone/>
            </a:pPr>
            <a:r>
              <a:rPr lang="en"/>
              <a:t>Hourglass image: https://pixabay.com/photos/hourglass-time-hours-clock-620397/</a:t>
            </a:r>
            <a:endParaRPr/>
          </a:p>
          <a:p>
            <a:pPr indent="0" lvl="0" marL="0" rtl="0" algn="l">
              <a:spcBef>
                <a:spcPts val="0"/>
              </a:spcBef>
              <a:spcAft>
                <a:spcPts val="0"/>
              </a:spcAft>
              <a:buNone/>
            </a:pPr>
            <a:r>
              <a:rPr lang="en"/>
              <a:t>Honeypot image: https://pixabay.com/photos/honey-table-pot-white-wood-2588187/</a:t>
            </a:r>
            <a:endParaRPr/>
          </a:p>
          <a:p>
            <a:pPr indent="0" lvl="0" marL="0" rtl="0" algn="l">
              <a:spcBef>
                <a:spcPts val="0"/>
              </a:spcBef>
              <a:spcAft>
                <a:spcPts val="0"/>
              </a:spcAft>
              <a:buNone/>
            </a:pPr>
            <a:r>
              <a:rPr lang="en"/>
              <a:t>Labyrinth image: https://pixabay.com/illustrations/labyrinth-puzzle-maze-target-away-2037286/</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c2867ef04f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c2867ef04f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Mick</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c325a91aa9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c325a91aa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Mick</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c325a91aa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c325a91aa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Mick</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c8cfc2385b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c8cfc2385b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Andy</a:t>
            </a:r>
            <a:endParaRPr/>
          </a:p>
          <a:p>
            <a:pPr indent="0" lvl="0" marL="0" rtl="0" algn="l">
              <a:spcBef>
                <a:spcPts val="0"/>
              </a:spcBef>
              <a:spcAft>
                <a:spcPts val="0"/>
              </a:spcAft>
              <a:buNone/>
            </a:pPr>
            <a:r>
              <a:rPr lang="en"/>
              <a:t>Many</a:t>
            </a:r>
            <a:r>
              <a:rPr lang="en"/>
              <a:t> software organizations are following processes that include continuous integration and some form of continuous delivery or continuous deployment.  CI/CD automation offers amazing opportunities to improve the security of your applications as they make their way from developer laptop to Production.</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c325a91aa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c325a91aa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Mick</a:t>
            </a:r>
            <a:endParaRPr/>
          </a:p>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c325a91aa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c325a91aa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Mick</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c325a91aa9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c325a91aa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Mick</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c325a91aa9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c325a91aa9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Mick</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c325a91aa9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c325a91aa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Mick</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c325a91aa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c325a91aa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Mick</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c325a91aa9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c325a91aa9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Mick</a:t>
            </a:r>
            <a:endParaRPr/>
          </a:p>
          <a:p>
            <a:pPr indent="0" lvl="0" marL="0" rtl="0" algn="l">
              <a:spcBef>
                <a:spcPts val="0"/>
              </a:spcBef>
              <a:spcAft>
                <a:spcPts val="0"/>
              </a:spcAft>
              <a:buNone/>
            </a:pPr>
            <a:r>
              <a:rPr lang="en"/>
              <a:t>!!! add mitre att&amp;ck page</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d30dbf3ed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d30dbf3ed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Mick</a:t>
            </a:r>
            <a:endParaRPr/>
          </a:p>
          <a:p>
            <a:pPr indent="0" lvl="0" marL="0" rtl="0" algn="l">
              <a:spcBef>
                <a:spcPts val="0"/>
              </a:spcBef>
              <a:spcAft>
                <a:spcPts val="0"/>
              </a:spcAft>
              <a:buNone/>
            </a:pPr>
            <a:r>
              <a:rPr lang="en"/>
              <a:t>Source: attack.mitre.org</a:t>
            </a:r>
            <a:endParaRPr/>
          </a:p>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c325a91aa9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c325a91aa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Andy</a:t>
            </a:r>
            <a:endParaRPr/>
          </a:p>
          <a:p>
            <a:pPr indent="0" lvl="0" marL="0" rtl="0" algn="l">
              <a:spcBef>
                <a:spcPts val="0"/>
              </a:spcBef>
              <a:spcAft>
                <a:spcPts val="0"/>
              </a:spcAft>
              <a:buNone/>
            </a:pPr>
            <a:r>
              <a:rPr lang="en"/>
              <a:t>Each of the phases of Mitre Attack represents an opportunity to incorporate active defense</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d30dbf3eda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d30dbf3eda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Mick</a:t>
            </a:r>
            <a:endParaRPr/>
          </a:p>
          <a:p>
            <a:pPr indent="0" lvl="0" marL="0" rtl="0" algn="l">
              <a:spcBef>
                <a:spcPts val="0"/>
              </a:spcBef>
              <a:spcAft>
                <a:spcPts val="0"/>
              </a:spcAft>
              <a:buNone/>
            </a:pPr>
            <a:r>
              <a:rPr lang="en"/>
              <a:t>Source: attack.mitre.org</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c2867ef04f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c2867ef04f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Andy</a:t>
            </a:r>
            <a:endParaRPr/>
          </a:p>
          <a:p>
            <a:pPr indent="0" lvl="0" marL="0" rtl="0" algn="l">
              <a:spcBef>
                <a:spcPts val="0"/>
              </a:spcBef>
              <a:spcAft>
                <a:spcPts val="0"/>
              </a:spcAft>
              <a:buNone/>
            </a:pPr>
            <a:r>
              <a:rPr lang="en"/>
              <a:t>With static application security testing or SAST, you can shift all the way left into your IDE to discover security vulnerabilities as you write code, and…</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c325a91aa9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c325a91aa9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Mick</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c325a91aa9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c325a91aa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Mick</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d30dbf3eda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d30dbf3ed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Mick</a:t>
            </a:r>
            <a:endParaRPr/>
          </a:p>
          <a:p>
            <a:pPr indent="0" lvl="0" marL="0" rtl="0" algn="l">
              <a:spcBef>
                <a:spcPts val="0"/>
              </a:spcBef>
              <a:spcAft>
                <a:spcPts val="0"/>
              </a:spcAft>
              <a:buNone/>
            </a:pPr>
            <a:r>
              <a:rPr lang="en"/>
              <a:t>Source: attack.mitre.org</a:t>
            </a:r>
            <a:endParaRPr/>
          </a:p>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c325a91aa9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1c325a91aa9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Mick</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c325a91aa9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c325a91aa9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Mick</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d30dbf3eda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1d30dbf3eda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Mick</a:t>
            </a:r>
            <a:endParaRPr/>
          </a:p>
          <a:p>
            <a:pPr indent="0" lvl="0" marL="0" rtl="0" algn="l">
              <a:spcBef>
                <a:spcPts val="0"/>
              </a:spcBef>
              <a:spcAft>
                <a:spcPts val="0"/>
              </a:spcAft>
              <a:buNone/>
            </a:pPr>
            <a:r>
              <a:rPr lang="en"/>
              <a:t>Source: attack.mitre.org</a:t>
            </a:r>
            <a:endParaRPr/>
          </a:p>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d30dbf3eda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1d30dbf3eda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Mick</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d30dbf3eda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1d30dbf3eda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Mick</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1c325a91aa9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1c325a91aa9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Mick</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c325a91aa9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c325a91aa9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c2867ef04f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c2867ef04f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Andy</a:t>
            </a:r>
            <a:endParaRPr/>
          </a:p>
          <a:p>
            <a:pPr indent="0" lvl="0" marL="0" rtl="0" algn="l">
              <a:spcBef>
                <a:spcPts val="0"/>
              </a:spcBef>
              <a:spcAft>
                <a:spcPts val="0"/>
              </a:spcAft>
              <a:buNone/>
            </a:pPr>
            <a:r>
              <a:rPr lang="en"/>
              <a:t>…and SAST tools can also be incorporated into your CI pipelines to detect vulnerabilities before they get merged into your “main” branch, prior to deployment taking place</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1c325a91aa9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1c325a91aa9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Mick</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1c325a91aa9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1c325a91aa9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Mick</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1c325a91aa9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1c325a91aa9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MIck</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1c325a91aa9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1c325a91aa9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Mick</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1c325a91aa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1c325a91aa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Mick</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1c2867ef04f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1c2867ef04f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Andy</a:t>
            </a:r>
            <a:endParaRPr/>
          </a:p>
          <a:p>
            <a:pPr indent="0" lvl="0" marL="0" rtl="0" algn="l">
              <a:spcBef>
                <a:spcPts val="0"/>
              </a:spcBef>
              <a:spcAft>
                <a:spcPts val="0"/>
              </a:spcAft>
              <a:buNone/>
            </a:pPr>
            <a:r>
              <a:rPr lang="en"/>
              <a:t>Functional requirements are related to building specific software features required to add value to software.  We invite you to be *intentional* about application security and start </a:t>
            </a:r>
            <a:r>
              <a:rPr lang="en"/>
              <a:t>thinking of it as a </a:t>
            </a:r>
            <a:r>
              <a:rPr lang="en"/>
              <a:t>functional requirement akin to the critical features you’re adding in the software you deliver.</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1c2867ef04f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1c2867ef04f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Andy</a:t>
            </a:r>
            <a:endParaRPr/>
          </a:p>
          <a:p>
            <a:pPr indent="0" lvl="0" marL="0" rtl="0" algn="l">
              <a:spcBef>
                <a:spcPts val="0"/>
              </a:spcBef>
              <a:spcAft>
                <a:spcPts val="0"/>
              </a:spcAft>
              <a:buNone/>
            </a:pPr>
            <a:r>
              <a:rPr lang="en"/>
              <a:t>We recommend incorporating SAST, SCA, DAST, Active Defense.  The free DAST and AD tools we demoed can easily and cheaply be incorporated into your existing pipelines to bolster your organization’s security posture.</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1c2867ef04f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1c2867ef04f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Mick</a:t>
            </a:r>
            <a:endParaRPr/>
          </a:p>
          <a:p>
            <a:pPr indent="0" lvl="0" marL="0" rtl="0" algn="l">
              <a:spcBef>
                <a:spcPts val="0"/>
              </a:spcBef>
              <a:spcAft>
                <a:spcPts val="0"/>
              </a:spcAft>
              <a:buClr>
                <a:schemeClr val="dk1"/>
              </a:buClr>
              <a:buSzPts val="1100"/>
              <a:buFont typeface="Arial"/>
              <a:buNone/>
            </a:pPr>
            <a:r>
              <a:rPr lang="en"/>
              <a:t>We’ve curated, tuned, and automated, pre-existing development and security techniques to provide coordinated, layered, and measurable improvements to the defensive posture of software stacks at key choke points throughout the SDLC</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We challenge you to </a:t>
            </a:r>
            <a:r>
              <a:rPr lang="en"/>
              <a:t>join us in a more resilient future.</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1bc6f06212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1bc6f06212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Andy</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1b86e951b89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1b86e951b89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c2867ef04f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c2867ef04f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Andy</a:t>
            </a:r>
            <a:endParaRPr/>
          </a:p>
          <a:p>
            <a:pPr indent="0" lvl="0" marL="0" rtl="0" algn="l">
              <a:spcBef>
                <a:spcPts val="0"/>
              </a:spcBef>
              <a:spcAft>
                <a:spcPts val="0"/>
              </a:spcAft>
              <a:buNone/>
            </a:pPr>
            <a:r>
              <a:rPr lang="en"/>
              <a:t>When you deploy, regardless of whether you have an automated deployment pipeline or manually initiate deployments, Dynamic Application Security Testing or DAST can quickly scan your application as it makes its way through your environments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bc6f06212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bc6f06212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Mick</a:t>
            </a:r>
            <a:endParaRPr/>
          </a:p>
          <a:p>
            <a:pPr indent="0" lvl="0" marL="0" rtl="0" algn="l">
              <a:spcBef>
                <a:spcPts val="0"/>
              </a:spcBef>
              <a:spcAft>
                <a:spcPts val="0"/>
              </a:spcAft>
              <a:buNone/>
            </a:pPr>
            <a:r>
              <a:rPr lang="en"/>
              <a:t>Status quo isn’t working</a:t>
            </a:r>
            <a:endParaRPr/>
          </a:p>
          <a:p>
            <a:pPr indent="0" lvl="0" marL="0" rtl="0" algn="l">
              <a:spcBef>
                <a:spcPts val="0"/>
              </a:spcBef>
              <a:spcAft>
                <a:spcPts val="0"/>
              </a:spcAft>
              <a:buNone/>
            </a:pPr>
            <a:r>
              <a:rPr lang="en"/>
              <a:t>Grace Hopper image: https://commons.wikimedia.org/wiki/File:Grace_Hopper.jpg</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d30dbf3ed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d30dbf3ed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Mick</a:t>
            </a:r>
            <a:endParaRPr/>
          </a:p>
          <a:p>
            <a:pPr indent="0" lvl="0" marL="0" rtl="0" algn="l">
              <a:spcBef>
                <a:spcPts val="0"/>
              </a:spcBef>
              <a:spcAft>
                <a:spcPts val="0"/>
              </a:spcAft>
              <a:buNone/>
            </a:pPr>
            <a:r>
              <a:rPr lang="en"/>
              <a:t>Added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jpg"/><Relationship Id="rId4" Type="http://schemas.openxmlformats.org/officeDocument/2006/relationships/image" Target="../media/image1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5.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6.jpg"/><Relationship Id="rId4" Type="http://schemas.openxmlformats.org/officeDocument/2006/relationships/image" Target="../media/image12.jpg"/><Relationship Id="rId5" Type="http://schemas.openxmlformats.org/officeDocument/2006/relationships/image" Target="../media/image18.jpg"/><Relationship Id="rId6" Type="http://schemas.openxmlformats.org/officeDocument/2006/relationships/image" Target="../media/image19.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6.jpg"/><Relationship Id="rId4" Type="http://schemas.openxmlformats.org/officeDocument/2006/relationships/image" Target="../media/image12.jpg"/><Relationship Id="rId5" Type="http://schemas.openxmlformats.org/officeDocument/2006/relationships/image" Target="../media/image18.jpg"/><Relationship Id="rId6" Type="http://schemas.openxmlformats.org/officeDocument/2006/relationships/image" Target="../media/image19.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7.xml"/><Relationship Id="rId3" Type="http://schemas.openxmlformats.org/officeDocument/2006/relationships/image" Target="../media/image2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9.xml"/><Relationship Id="rId3"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0.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2.xml"/><Relationship Id="rId3" Type="http://schemas.openxmlformats.org/officeDocument/2006/relationships/image" Target="../media/image2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5.xml"/><Relationship Id="rId3" Type="http://schemas.openxmlformats.org/officeDocument/2006/relationships/image" Target="../media/image2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hyperlink" Target="https://owasp.org/www-community/Source_Code_Analysis_Tools" TargetMode="External"/><Relationship Id="rId4" Type="http://schemas.openxmlformats.org/officeDocument/2006/relationships/hyperlink" Target="https://owasp.org/www-community/Component_Analysis" TargetMode="External"/><Relationship Id="rId5" Type="http://schemas.openxmlformats.org/officeDocument/2006/relationships/hyperlink" Target="https://owasp.org/www-project-zap/" TargetMode="External"/><Relationship Id="rId6" Type="http://schemas.openxmlformats.org/officeDocument/2006/relationships/hyperlink" Target="https://www.youtube.com/watch?v=tR93F-llbo8" TargetMode="External"/><Relationship Id="rId7" Type="http://schemas.openxmlformats.org/officeDocument/2006/relationships/hyperlink" Target="https://github.com/SpiderLabs/ModSecurity" TargetMode="External"/><Relationship Id="rId8"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9.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14350"/>
            <a:ext cx="5783400" cy="1457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Automating Almost All Application Security Things with CI/CD </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Even Honeypots!</a:t>
            </a:r>
            <a:endParaRPr/>
          </a:p>
        </p:txBody>
      </p:sp>
      <p:sp>
        <p:nvSpPr>
          <p:cNvPr id="65" name="Google Shape;65;p13"/>
          <p:cNvSpPr txBox="1"/>
          <p:nvPr/>
        </p:nvSpPr>
        <p:spPr>
          <a:xfrm>
            <a:off x="3138300" y="4017500"/>
            <a:ext cx="2867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Mick Douglas and Andy Douglas</a:t>
            </a:r>
            <a:endParaRPr>
              <a:solidFill>
                <a:schemeClr val="dk1"/>
              </a:solidFill>
              <a:latin typeface="Roboto"/>
              <a:ea typeface="Roboto"/>
              <a:cs typeface="Roboto"/>
              <a:sym typeface="Roboto"/>
            </a:endParaRPr>
          </a:p>
        </p:txBody>
      </p:sp>
      <p:sp>
        <p:nvSpPr>
          <p:cNvPr id="66" name="Google Shape;66;p13"/>
          <p:cNvSpPr txBox="1"/>
          <p:nvPr/>
        </p:nvSpPr>
        <p:spPr>
          <a:xfrm>
            <a:off x="6296050" y="4605125"/>
            <a:ext cx="23364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Link to slides+resources at end!</a:t>
            </a:r>
            <a:endParaRPr sz="1100">
              <a:solidFill>
                <a:srgbClr val="FFFFFF"/>
              </a:solidFill>
              <a:latin typeface="Roboto"/>
              <a:ea typeface="Roboto"/>
              <a:cs typeface="Roboto"/>
              <a:sym typeface="Roboto"/>
            </a:endParaRPr>
          </a:p>
        </p:txBody>
      </p:sp>
      <p:sp>
        <p:nvSpPr>
          <p:cNvPr id="67" name="Google Shape;67;p13"/>
          <p:cNvSpPr/>
          <p:nvPr/>
        </p:nvSpPr>
        <p:spPr>
          <a:xfrm>
            <a:off x="6128775" y="4696325"/>
            <a:ext cx="293100" cy="171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rot="10800000">
            <a:off x="8507925" y="4696325"/>
            <a:ext cx="293100" cy="171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2"/>
          <p:cNvPicPr preferRelativeResize="0"/>
          <p:nvPr/>
        </p:nvPicPr>
        <p:blipFill>
          <a:blip r:embed="rId3">
            <a:alphaModFix/>
          </a:blip>
          <a:stretch>
            <a:fillRect/>
          </a:stretch>
        </p:blipFill>
        <p:spPr>
          <a:xfrm>
            <a:off x="152400" y="152400"/>
            <a:ext cx="8839200" cy="1255423"/>
          </a:xfrm>
          <a:prstGeom prst="rect">
            <a:avLst/>
          </a:prstGeom>
          <a:noFill/>
          <a:ln>
            <a:noFill/>
          </a:ln>
        </p:spPr>
      </p:pic>
      <p:sp>
        <p:nvSpPr>
          <p:cNvPr id="130" name="Google Shape;130;p22"/>
          <p:cNvSpPr txBox="1"/>
          <p:nvPr/>
        </p:nvSpPr>
        <p:spPr>
          <a:xfrm>
            <a:off x="878150" y="580000"/>
            <a:ext cx="1432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Development</a:t>
            </a:r>
            <a:endParaRPr>
              <a:latin typeface="Roboto"/>
              <a:ea typeface="Roboto"/>
              <a:cs typeface="Roboto"/>
              <a:sym typeface="Roboto"/>
            </a:endParaRPr>
          </a:p>
        </p:txBody>
      </p:sp>
      <p:sp>
        <p:nvSpPr>
          <p:cNvPr id="131" name="Google Shape;131;p22"/>
          <p:cNvSpPr txBox="1"/>
          <p:nvPr/>
        </p:nvSpPr>
        <p:spPr>
          <a:xfrm>
            <a:off x="3855900" y="472313"/>
            <a:ext cx="1432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Continuous</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Integration</a:t>
            </a:r>
            <a:endParaRPr>
              <a:latin typeface="Roboto"/>
              <a:ea typeface="Roboto"/>
              <a:cs typeface="Roboto"/>
              <a:sym typeface="Roboto"/>
            </a:endParaRPr>
          </a:p>
        </p:txBody>
      </p:sp>
      <p:sp>
        <p:nvSpPr>
          <p:cNvPr id="132" name="Google Shape;132;p22"/>
          <p:cNvSpPr txBox="1"/>
          <p:nvPr/>
        </p:nvSpPr>
        <p:spPr>
          <a:xfrm>
            <a:off x="6554825" y="472325"/>
            <a:ext cx="2120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Continuous Delivery</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or Deployment</a:t>
            </a:r>
            <a:endParaRPr>
              <a:latin typeface="Roboto"/>
              <a:ea typeface="Roboto"/>
              <a:cs typeface="Roboto"/>
              <a:sym typeface="Roboto"/>
            </a:endParaRPr>
          </a:p>
        </p:txBody>
      </p:sp>
      <p:sp>
        <p:nvSpPr>
          <p:cNvPr id="133" name="Google Shape;133;p22"/>
          <p:cNvSpPr txBox="1"/>
          <p:nvPr/>
        </p:nvSpPr>
        <p:spPr>
          <a:xfrm>
            <a:off x="1706400" y="2371650"/>
            <a:ext cx="57312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Roboto Slab"/>
                <a:ea typeface="Roboto Slab"/>
                <a:cs typeface="Roboto Slab"/>
                <a:sym typeface="Roboto Slab"/>
              </a:rPr>
              <a:t>Active Defense</a:t>
            </a:r>
            <a:endParaRPr sz="3000" u="sng">
              <a:solidFill>
                <a:srgbClr val="FFFFFF"/>
              </a:solidFill>
              <a:latin typeface="Roboto Slab"/>
              <a:ea typeface="Roboto Slab"/>
              <a:cs typeface="Roboto Slab"/>
              <a:sym typeface="Roboto Slab"/>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nvSpPr>
        <p:spPr>
          <a:xfrm>
            <a:off x="217325" y="1638600"/>
            <a:ext cx="8620800" cy="1866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500">
                <a:solidFill>
                  <a:srgbClr val="FFFFFF"/>
                </a:solidFill>
                <a:latin typeface="Roboto Slab"/>
                <a:ea typeface="Roboto Slab"/>
                <a:cs typeface="Roboto Slab"/>
                <a:sym typeface="Roboto Slab"/>
              </a:rPr>
              <a:t>Automate Application Security with CI/CD</a:t>
            </a:r>
            <a:endParaRPr sz="4500">
              <a:solidFill>
                <a:srgbClr val="FFFFFF"/>
              </a:solidFill>
              <a:latin typeface="Roboto Slab"/>
              <a:ea typeface="Roboto Slab"/>
              <a:cs typeface="Roboto Slab"/>
              <a:sym typeface="Roboto Slab"/>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nvSpPr>
        <p:spPr>
          <a:xfrm>
            <a:off x="199225" y="2371650"/>
            <a:ext cx="87204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Roboto Slab"/>
                <a:ea typeface="Roboto Slab"/>
                <a:cs typeface="Roboto Slab"/>
                <a:sym typeface="Roboto Slab"/>
              </a:rPr>
              <a:t>Part 1: Static and Dynamic Scans for </a:t>
            </a:r>
            <a:r>
              <a:rPr lang="en" sz="3000" u="sng">
                <a:solidFill>
                  <a:srgbClr val="FFFFFF"/>
                </a:solidFill>
                <a:latin typeface="Roboto Slab"/>
                <a:ea typeface="Roboto Slab"/>
                <a:cs typeface="Roboto Slab"/>
                <a:sym typeface="Roboto Slab"/>
              </a:rPr>
              <a:t>prevention</a:t>
            </a:r>
            <a:endParaRPr sz="3000" u="sng">
              <a:solidFill>
                <a:srgbClr val="FFFFFF"/>
              </a:solidFill>
              <a:latin typeface="Roboto Slab"/>
              <a:ea typeface="Roboto Slab"/>
              <a:cs typeface="Roboto Slab"/>
              <a:sym typeface="Roboto Slab"/>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nvSpPr>
        <p:spPr>
          <a:xfrm>
            <a:off x="190175" y="2371650"/>
            <a:ext cx="86931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Roboto Slab"/>
                <a:ea typeface="Roboto Slab"/>
                <a:cs typeface="Roboto Slab"/>
                <a:sym typeface="Roboto Slab"/>
              </a:rPr>
              <a:t>Part 2: Active Defense for </a:t>
            </a:r>
            <a:r>
              <a:rPr lang="en" sz="3000" u="sng">
                <a:solidFill>
                  <a:srgbClr val="FFFFFF"/>
                </a:solidFill>
                <a:latin typeface="Roboto Slab"/>
                <a:ea typeface="Roboto Slab"/>
                <a:cs typeface="Roboto Slab"/>
                <a:sym typeface="Roboto Slab"/>
              </a:rPr>
              <a:t>detection</a:t>
            </a:r>
            <a:endParaRPr sz="3000" u="sng">
              <a:solidFill>
                <a:srgbClr val="FFFFFF"/>
              </a:solidFill>
              <a:latin typeface="Roboto Slab"/>
              <a:ea typeface="Roboto Slab"/>
              <a:cs typeface="Roboto Slab"/>
              <a:sym typeface="Roboto Slab"/>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nvSpPr>
        <p:spPr>
          <a:xfrm>
            <a:off x="190175" y="2371650"/>
            <a:ext cx="86931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Roboto Slab"/>
                <a:ea typeface="Roboto Slab"/>
                <a:cs typeface="Roboto Slab"/>
                <a:sym typeface="Roboto Slab"/>
              </a:rPr>
              <a:t>Goal: Actionable Security Improvement</a:t>
            </a:r>
            <a:endParaRPr sz="3000" u="sng">
              <a:solidFill>
                <a:srgbClr val="FFFFFF"/>
              </a:solidFill>
              <a:latin typeface="Roboto Slab"/>
              <a:ea typeface="Roboto Slab"/>
              <a:cs typeface="Roboto Slab"/>
              <a:sym typeface="Roboto Slab"/>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Hi, my name is Andy Douglas</a:t>
            </a:r>
            <a:endParaRPr/>
          </a:p>
        </p:txBody>
      </p:sp>
      <p:sp>
        <p:nvSpPr>
          <p:cNvPr id="159" name="Google Shape;159;p2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Long-time CodeMash attendee, first-time speaking</a:t>
            </a:r>
            <a:endParaRPr/>
          </a:p>
          <a:p>
            <a:pPr indent="-342900" lvl="0" marL="457200" rtl="0" algn="l">
              <a:spcBef>
                <a:spcPts val="0"/>
              </a:spcBef>
              <a:spcAft>
                <a:spcPts val="0"/>
              </a:spcAft>
              <a:buSzPts val="1800"/>
              <a:buChar char="●"/>
            </a:pPr>
            <a:r>
              <a:rPr lang="en"/>
              <a:t>Full Stack Web Dev/Engineer &gt; Architect &gt; Engineering Manager</a:t>
            </a:r>
            <a:endParaRPr/>
          </a:p>
          <a:p>
            <a:pPr indent="-342900" lvl="0" marL="457200" rtl="0" algn="l">
              <a:spcBef>
                <a:spcPts val="0"/>
              </a:spcBef>
              <a:spcAft>
                <a:spcPts val="0"/>
              </a:spcAft>
              <a:buSzPts val="1800"/>
              <a:buChar char="●"/>
            </a:pPr>
            <a:r>
              <a:rPr lang="en"/>
              <a:t>Security…meh</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0" st="0"/>
                                            </p:txEl>
                                          </p:spTgt>
                                        </p:tgtEl>
                                        <p:attrNameLst>
                                          <p:attrName>style.visibility</p:attrName>
                                        </p:attrNameLst>
                                      </p:cBhvr>
                                      <p:to>
                                        <p:strVal val="visible"/>
                                      </p:to>
                                    </p:set>
                                    <p:animEffect filter="fade" transition="in">
                                      <p:cBhvr>
                                        <p:cTn dur="300"/>
                                        <p:tgtEl>
                                          <p:spTgt spid="15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1" st="1"/>
                                            </p:txEl>
                                          </p:spTgt>
                                        </p:tgtEl>
                                        <p:attrNameLst>
                                          <p:attrName>style.visibility</p:attrName>
                                        </p:attrNameLst>
                                      </p:cBhvr>
                                      <p:to>
                                        <p:strVal val="visible"/>
                                      </p:to>
                                    </p:set>
                                    <p:animEffect filter="fade" transition="in">
                                      <p:cBhvr>
                                        <p:cTn dur="300"/>
                                        <p:tgtEl>
                                          <p:spTgt spid="15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2" st="2"/>
                                            </p:txEl>
                                          </p:spTgt>
                                        </p:tgtEl>
                                        <p:attrNameLst>
                                          <p:attrName>style.visibility</p:attrName>
                                        </p:attrNameLst>
                                      </p:cBhvr>
                                      <p:to>
                                        <p:strVal val="visible"/>
                                      </p:to>
                                    </p:set>
                                    <p:animEffect filter="fade" transition="in">
                                      <p:cBhvr>
                                        <p:cTn dur="300"/>
                                        <p:tgtEl>
                                          <p:spTgt spid="159">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Hi, my name is Mick Douglas</a:t>
            </a:r>
            <a:endParaRPr/>
          </a:p>
        </p:txBody>
      </p:sp>
      <p:sp>
        <p:nvSpPr>
          <p:cNvPr id="165" name="Google Shape;165;p2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First </a:t>
            </a:r>
            <a:r>
              <a:rPr lang="en"/>
              <a:t>time CodeMash attendee</a:t>
            </a:r>
            <a:endParaRPr/>
          </a:p>
          <a:p>
            <a:pPr indent="-342900" lvl="0" marL="457200" rtl="0" algn="l">
              <a:spcBef>
                <a:spcPts val="0"/>
              </a:spcBef>
              <a:spcAft>
                <a:spcPts val="0"/>
              </a:spcAft>
              <a:buSzPts val="1800"/>
              <a:buChar char="●"/>
            </a:pPr>
            <a:r>
              <a:rPr lang="en"/>
              <a:t>Passionate</a:t>
            </a:r>
            <a:r>
              <a:rPr lang="en"/>
              <a:t> about security</a:t>
            </a:r>
            <a:endParaRPr/>
          </a:p>
          <a:p>
            <a:pPr indent="-342900" lvl="0" marL="457200" rtl="0" algn="l">
              <a:spcBef>
                <a:spcPts val="0"/>
              </a:spcBef>
              <a:spcAft>
                <a:spcPts val="0"/>
              </a:spcAft>
              <a:buSzPts val="1800"/>
              <a:buChar char="●"/>
            </a:pPr>
            <a:r>
              <a:rPr lang="en"/>
              <a:t>Infosec Innovations, SANS Principle Instructor, IANS Research Faculty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0" st="0"/>
                                            </p:txEl>
                                          </p:spTgt>
                                        </p:tgtEl>
                                        <p:attrNameLst>
                                          <p:attrName>style.visibility</p:attrName>
                                        </p:attrNameLst>
                                      </p:cBhvr>
                                      <p:to>
                                        <p:strVal val="visible"/>
                                      </p:to>
                                    </p:set>
                                    <p:animEffect filter="fade" transition="in">
                                      <p:cBhvr>
                                        <p:cTn dur="300"/>
                                        <p:tgtEl>
                                          <p:spTgt spid="16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1" st="1"/>
                                            </p:txEl>
                                          </p:spTgt>
                                        </p:tgtEl>
                                        <p:attrNameLst>
                                          <p:attrName>style.visibility</p:attrName>
                                        </p:attrNameLst>
                                      </p:cBhvr>
                                      <p:to>
                                        <p:strVal val="visible"/>
                                      </p:to>
                                    </p:set>
                                    <p:animEffect filter="fade" transition="in">
                                      <p:cBhvr>
                                        <p:cTn dur="300"/>
                                        <p:tgtEl>
                                          <p:spTgt spid="16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2" st="2"/>
                                            </p:txEl>
                                          </p:spTgt>
                                        </p:tgtEl>
                                        <p:attrNameLst>
                                          <p:attrName>style.visibility</p:attrName>
                                        </p:attrNameLst>
                                      </p:cBhvr>
                                      <p:to>
                                        <p:strVal val="visible"/>
                                      </p:to>
                                    </p:set>
                                    <p:animEffect filter="fade" transition="in">
                                      <p:cBhvr>
                                        <p:cTn dur="300"/>
                                        <p:tgtEl>
                                          <p:spTgt spid="16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Part 1: Static and Dynamic Scans for </a:t>
            </a:r>
            <a:r>
              <a:rPr lang="en" u="sng"/>
              <a:t>prevention</a:t>
            </a:r>
            <a:endParaRPr u="sng"/>
          </a:p>
        </p:txBody>
      </p:sp>
      <p:pic>
        <p:nvPicPr>
          <p:cNvPr id="171" name="Google Shape;171;p29"/>
          <p:cNvPicPr preferRelativeResize="0"/>
          <p:nvPr/>
        </p:nvPicPr>
        <p:blipFill>
          <a:blip r:embed="rId3">
            <a:alphaModFix/>
          </a:blip>
          <a:stretch>
            <a:fillRect/>
          </a:stretch>
        </p:blipFill>
        <p:spPr>
          <a:xfrm>
            <a:off x="4670635" y="1841150"/>
            <a:ext cx="3825266" cy="2582050"/>
          </a:xfrm>
          <a:prstGeom prst="rect">
            <a:avLst/>
          </a:prstGeom>
          <a:noFill/>
          <a:ln>
            <a:noFill/>
          </a:ln>
        </p:spPr>
      </p:pic>
      <p:pic>
        <p:nvPicPr>
          <p:cNvPr id="172" name="Google Shape;172;p29"/>
          <p:cNvPicPr preferRelativeResize="0"/>
          <p:nvPr/>
        </p:nvPicPr>
        <p:blipFill>
          <a:blip r:embed="rId4">
            <a:alphaModFix/>
          </a:blip>
          <a:stretch>
            <a:fillRect/>
          </a:stretch>
        </p:blipFill>
        <p:spPr>
          <a:xfrm>
            <a:off x="387900" y="1841150"/>
            <a:ext cx="3870050" cy="2582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nvSpPr>
        <p:spPr>
          <a:xfrm>
            <a:off x="169800" y="2371650"/>
            <a:ext cx="88044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Roboto Slab"/>
                <a:ea typeface="Roboto Slab"/>
                <a:cs typeface="Roboto Slab"/>
                <a:sym typeface="Roboto Slab"/>
              </a:rPr>
              <a:t>Static Application Security Testing (SAST)</a:t>
            </a:r>
            <a:endParaRPr sz="3000" u="sng">
              <a:solidFill>
                <a:srgbClr val="FFFFFF"/>
              </a:solidFill>
              <a:latin typeface="Roboto Slab"/>
              <a:ea typeface="Roboto Slab"/>
              <a:cs typeface="Roboto Slab"/>
              <a:sym typeface="Roboto Slab"/>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p31"/>
          <p:cNvPicPr preferRelativeResize="0"/>
          <p:nvPr/>
        </p:nvPicPr>
        <p:blipFill>
          <a:blip r:embed="rId3">
            <a:alphaModFix/>
          </a:blip>
          <a:stretch>
            <a:fillRect/>
          </a:stretch>
        </p:blipFill>
        <p:spPr>
          <a:xfrm>
            <a:off x="711222" y="152400"/>
            <a:ext cx="7721555" cy="4838698"/>
          </a:xfrm>
          <a:prstGeom prst="rect">
            <a:avLst/>
          </a:prstGeom>
          <a:noFill/>
          <a:ln>
            <a:noFill/>
          </a:ln>
        </p:spPr>
      </p:pic>
      <p:sp>
        <p:nvSpPr>
          <p:cNvPr id="183" name="Google Shape;183;p31"/>
          <p:cNvSpPr/>
          <p:nvPr/>
        </p:nvSpPr>
        <p:spPr>
          <a:xfrm>
            <a:off x="1317225" y="2655375"/>
            <a:ext cx="784200" cy="1599600"/>
          </a:xfrm>
          <a:prstGeom prst="upArrow">
            <a:avLst>
              <a:gd fmla="val 50000" name="adj1"/>
              <a:gd fmla="val 50000" name="adj2"/>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84" name="Google Shape;184;p31"/>
          <p:cNvSpPr/>
          <p:nvPr/>
        </p:nvSpPr>
        <p:spPr>
          <a:xfrm>
            <a:off x="3711275" y="3073575"/>
            <a:ext cx="1818900" cy="763200"/>
          </a:xfrm>
          <a:prstGeom prst="right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1"/>
          <p:cNvSpPr/>
          <p:nvPr/>
        </p:nvSpPr>
        <p:spPr>
          <a:xfrm>
            <a:off x="3888875" y="899050"/>
            <a:ext cx="1641300" cy="616800"/>
          </a:xfrm>
          <a:prstGeom prst="right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1"/>
          <p:cNvSpPr/>
          <p:nvPr/>
        </p:nvSpPr>
        <p:spPr>
          <a:xfrm>
            <a:off x="3711275" y="1055875"/>
            <a:ext cx="683100" cy="1704300"/>
          </a:xfrm>
          <a:prstGeom prst="down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
                                        <p:tgtEl>
                                          <p:spTgt spid="1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
                                        <p:tgtEl>
                                          <p:spTgt spid="186"/>
                                        </p:tgtEl>
                                      </p:cBhvr>
                                    </p:animEffect>
                                  </p:childTnLst>
                                </p:cTn>
                              </p:par>
                              <p:par>
                                <p:cTn fill="hold" nodeType="with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
                                        <p:tgtEl>
                                          <p:spTgt spid="1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
                                        <p:tgtEl>
                                          <p:spTgt spid="1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nvSpPr>
        <p:spPr>
          <a:xfrm>
            <a:off x="1706400" y="2371650"/>
            <a:ext cx="57312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Roboto Slab"/>
                <a:ea typeface="Roboto Slab"/>
                <a:cs typeface="Roboto Slab"/>
                <a:sym typeface="Roboto Slab"/>
              </a:rPr>
              <a:t>Where is application security?</a:t>
            </a:r>
            <a:endParaRPr sz="3000" u="sng">
              <a:solidFill>
                <a:srgbClr val="FFFFFF"/>
              </a:solidFill>
              <a:latin typeface="Roboto Slab"/>
              <a:ea typeface="Roboto Slab"/>
              <a:cs typeface="Roboto Slab"/>
              <a:sym typeface="Roboto Slab"/>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32"/>
          <p:cNvPicPr preferRelativeResize="0"/>
          <p:nvPr/>
        </p:nvPicPr>
        <p:blipFill>
          <a:blip r:embed="rId3">
            <a:alphaModFix/>
          </a:blip>
          <a:stretch>
            <a:fillRect/>
          </a:stretch>
        </p:blipFill>
        <p:spPr>
          <a:xfrm>
            <a:off x="104975" y="487688"/>
            <a:ext cx="8839204" cy="4168123"/>
          </a:xfrm>
          <a:prstGeom prst="rect">
            <a:avLst/>
          </a:prstGeom>
          <a:noFill/>
          <a:ln>
            <a:noFill/>
          </a:ln>
        </p:spPr>
      </p:pic>
      <p:pic>
        <p:nvPicPr>
          <p:cNvPr id="192" name="Google Shape;192;p32"/>
          <p:cNvPicPr preferRelativeResize="0"/>
          <p:nvPr/>
        </p:nvPicPr>
        <p:blipFill>
          <a:blip r:embed="rId4">
            <a:alphaModFix/>
          </a:blip>
          <a:stretch>
            <a:fillRect/>
          </a:stretch>
        </p:blipFill>
        <p:spPr>
          <a:xfrm>
            <a:off x="0" y="2323909"/>
            <a:ext cx="9144000" cy="2771132"/>
          </a:xfrm>
          <a:prstGeom prst="rect">
            <a:avLst/>
          </a:prstGeom>
          <a:noFill/>
          <a:ln>
            <a:noFill/>
          </a:ln>
        </p:spPr>
      </p:pic>
      <p:sp>
        <p:nvSpPr>
          <p:cNvPr id="193" name="Google Shape;193;p32"/>
          <p:cNvSpPr/>
          <p:nvPr/>
        </p:nvSpPr>
        <p:spPr>
          <a:xfrm>
            <a:off x="5337100" y="525425"/>
            <a:ext cx="2313600" cy="1013700"/>
          </a:xfrm>
          <a:prstGeom prst="left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2"/>
          <p:cNvSpPr/>
          <p:nvPr/>
        </p:nvSpPr>
        <p:spPr>
          <a:xfrm>
            <a:off x="3664700" y="2622950"/>
            <a:ext cx="2313600" cy="1013700"/>
          </a:xfrm>
          <a:prstGeom prst="left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
                                        <p:tgtEl>
                                          <p:spTgt spid="1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
                                        <p:tgtEl>
                                          <p:spTgt spid="1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
                                        <p:tgtEl>
                                          <p:spTgt spid="1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3"/>
          <p:cNvSpPr txBox="1"/>
          <p:nvPr/>
        </p:nvSpPr>
        <p:spPr>
          <a:xfrm>
            <a:off x="1706400" y="2371650"/>
            <a:ext cx="57312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Roboto Slab"/>
                <a:ea typeface="Roboto Slab"/>
                <a:cs typeface="Roboto Slab"/>
                <a:sym typeface="Roboto Slab"/>
              </a:rPr>
              <a:t>SAST Strengths</a:t>
            </a:r>
            <a:endParaRPr sz="3000" u="sng">
              <a:solidFill>
                <a:srgbClr val="FFFFFF"/>
              </a:solidFill>
              <a:latin typeface="Roboto Slab"/>
              <a:ea typeface="Roboto Slab"/>
              <a:cs typeface="Roboto Slab"/>
              <a:sym typeface="Roboto Slab"/>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4"/>
          <p:cNvSpPr txBox="1"/>
          <p:nvPr/>
        </p:nvSpPr>
        <p:spPr>
          <a:xfrm>
            <a:off x="1706400" y="2371650"/>
            <a:ext cx="57312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Roboto Slab"/>
                <a:ea typeface="Roboto Slab"/>
                <a:cs typeface="Roboto Slab"/>
                <a:sym typeface="Roboto Slab"/>
              </a:rPr>
              <a:t>SAST Weaknesses</a:t>
            </a:r>
            <a:endParaRPr sz="3000" u="sng">
              <a:solidFill>
                <a:srgbClr val="FFFFFF"/>
              </a:solidFill>
              <a:latin typeface="Roboto Slab"/>
              <a:ea typeface="Roboto Slab"/>
              <a:cs typeface="Roboto Slab"/>
              <a:sym typeface="Roboto Slab"/>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5"/>
          <p:cNvSpPr txBox="1"/>
          <p:nvPr/>
        </p:nvSpPr>
        <p:spPr>
          <a:xfrm>
            <a:off x="1706400" y="2371650"/>
            <a:ext cx="57312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Roboto Slab"/>
                <a:ea typeface="Roboto Slab"/>
                <a:cs typeface="Roboto Slab"/>
                <a:sym typeface="Roboto Slab"/>
              </a:rPr>
              <a:t>Integrate SAST w/ IDE + CI</a:t>
            </a:r>
            <a:endParaRPr sz="3000" u="sng">
              <a:solidFill>
                <a:srgbClr val="FFFFFF"/>
              </a:solidFill>
              <a:latin typeface="Roboto Slab"/>
              <a:ea typeface="Roboto Slab"/>
              <a:cs typeface="Roboto Slab"/>
              <a:sym typeface="Roboto Slab"/>
            </a:endParaRPr>
          </a:p>
        </p:txBody>
      </p:sp>
      <p:sp>
        <p:nvSpPr>
          <p:cNvPr id="210" name="Google Shape;210;p35"/>
          <p:cNvSpPr txBox="1"/>
          <p:nvPr/>
        </p:nvSpPr>
        <p:spPr>
          <a:xfrm rot="-2162823">
            <a:off x="1124945" y="1640500"/>
            <a:ext cx="2439972" cy="400302"/>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Recommendation:</a:t>
            </a:r>
            <a:endParaRPr>
              <a:solidFill>
                <a:schemeClr val="dk1"/>
              </a:solidFill>
              <a:latin typeface="Roboto"/>
              <a:ea typeface="Roboto"/>
              <a:cs typeface="Roboto"/>
              <a:sym typeface="Roboto"/>
            </a:endParaRPr>
          </a:p>
        </p:txBody>
      </p:sp>
      <p:sp>
        <p:nvSpPr>
          <p:cNvPr id="211" name="Google Shape;211;p35"/>
          <p:cNvSpPr txBox="1"/>
          <p:nvPr/>
        </p:nvSpPr>
        <p:spPr>
          <a:xfrm>
            <a:off x="2026350" y="2948100"/>
            <a:ext cx="5091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Popular Tools: Snyk, Checkmarx, SonarQube/SonarCloud</a:t>
            </a:r>
            <a:endParaRPr>
              <a:solidFill>
                <a:schemeClr val="dk1"/>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6"/>
          <p:cNvSpPr txBox="1"/>
          <p:nvPr/>
        </p:nvSpPr>
        <p:spPr>
          <a:xfrm>
            <a:off x="211800" y="2371650"/>
            <a:ext cx="87204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Roboto Slab"/>
                <a:ea typeface="Roboto Slab"/>
                <a:cs typeface="Roboto Slab"/>
                <a:sym typeface="Roboto Slab"/>
              </a:rPr>
              <a:t>Software Composition Analysis (SCA)</a:t>
            </a:r>
            <a:endParaRPr sz="3000" u="sng">
              <a:solidFill>
                <a:srgbClr val="FFFFFF"/>
              </a:solidFill>
              <a:latin typeface="Roboto Slab"/>
              <a:ea typeface="Roboto Slab"/>
              <a:cs typeface="Roboto Slab"/>
              <a:sym typeface="Roboto Slab"/>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7"/>
          <p:cNvSpPr txBox="1"/>
          <p:nvPr/>
        </p:nvSpPr>
        <p:spPr>
          <a:xfrm>
            <a:off x="1706400" y="2371650"/>
            <a:ext cx="57312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Roboto Slab"/>
                <a:ea typeface="Roboto Slab"/>
                <a:cs typeface="Roboto Slab"/>
                <a:sym typeface="Roboto Slab"/>
              </a:rPr>
              <a:t>n</a:t>
            </a:r>
            <a:r>
              <a:rPr lang="en" sz="3000">
                <a:solidFill>
                  <a:srgbClr val="FFFFFF"/>
                </a:solidFill>
                <a:latin typeface="Roboto Slab"/>
                <a:ea typeface="Roboto Slab"/>
                <a:cs typeface="Roboto Slab"/>
                <a:sym typeface="Roboto Slab"/>
              </a:rPr>
              <a:t>pm , Maven, NuGet, pip, etc.</a:t>
            </a:r>
            <a:endParaRPr sz="3000">
              <a:solidFill>
                <a:srgbClr val="FFFFFF"/>
              </a:solidFill>
              <a:latin typeface="Roboto Slab"/>
              <a:ea typeface="Roboto Slab"/>
              <a:cs typeface="Roboto Slab"/>
              <a:sym typeface="Roboto Slab"/>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pic>
        <p:nvPicPr>
          <p:cNvPr id="226" name="Google Shape;226;p38"/>
          <p:cNvPicPr preferRelativeResize="0"/>
          <p:nvPr/>
        </p:nvPicPr>
        <p:blipFill>
          <a:blip r:embed="rId3">
            <a:alphaModFix/>
          </a:blip>
          <a:stretch>
            <a:fillRect/>
          </a:stretch>
        </p:blipFill>
        <p:spPr>
          <a:xfrm>
            <a:off x="2738438" y="242888"/>
            <a:ext cx="3667125" cy="46577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9"/>
          <p:cNvSpPr txBox="1"/>
          <p:nvPr/>
        </p:nvSpPr>
        <p:spPr>
          <a:xfrm>
            <a:off x="1706400" y="2371650"/>
            <a:ext cx="57312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Roboto Slab"/>
                <a:ea typeface="Roboto Slab"/>
                <a:cs typeface="Roboto Slab"/>
                <a:sym typeface="Roboto Slab"/>
              </a:rPr>
              <a:t>SCA: CI or scheduled</a:t>
            </a:r>
            <a:endParaRPr sz="3000">
              <a:solidFill>
                <a:srgbClr val="FFFFFF"/>
              </a:solidFill>
              <a:latin typeface="Roboto Slab"/>
              <a:ea typeface="Roboto Slab"/>
              <a:cs typeface="Roboto Slab"/>
              <a:sym typeface="Roboto Slab"/>
            </a:endParaRPr>
          </a:p>
        </p:txBody>
      </p:sp>
      <p:sp>
        <p:nvSpPr>
          <p:cNvPr id="232" name="Google Shape;232;p39"/>
          <p:cNvSpPr txBox="1"/>
          <p:nvPr/>
        </p:nvSpPr>
        <p:spPr>
          <a:xfrm rot="-2162823">
            <a:off x="1124945" y="1640500"/>
            <a:ext cx="2439972" cy="400302"/>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Recommendation:</a:t>
            </a:r>
            <a:endParaRPr>
              <a:solidFill>
                <a:schemeClr val="dk1"/>
              </a:solidFill>
              <a:latin typeface="Roboto"/>
              <a:ea typeface="Roboto"/>
              <a:cs typeface="Roboto"/>
              <a:sym typeface="Roboto"/>
            </a:endParaRPr>
          </a:p>
        </p:txBody>
      </p:sp>
      <p:sp>
        <p:nvSpPr>
          <p:cNvPr id="233" name="Google Shape;233;p39"/>
          <p:cNvSpPr txBox="1"/>
          <p:nvPr/>
        </p:nvSpPr>
        <p:spPr>
          <a:xfrm>
            <a:off x="2026350" y="2948100"/>
            <a:ext cx="5091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Popular Tools: </a:t>
            </a:r>
            <a:r>
              <a:rPr lang="en">
                <a:solidFill>
                  <a:schemeClr val="dk1"/>
                </a:solidFill>
                <a:latin typeface="Roboto"/>
                <a:ea typeface="Roboto"/>
                <a:cs typeface="Roboto"/>
                <a:sym typeface="Roboto"/>
              </a:rPr>
              <a:t>Dependabot, Prisma Cloud, Snyk, Xray</a:t>
            </a:r>
            <a:endParaRPr>
              <a:solidFill>
                <a:schemeClr val="dk1"/>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0"/>
          <p:cNvSpPr txBox="1"/>
          <p:nvPr/>
        </p:nvSpPr>
        <p:spPr>
          <a:xfrm>
            <a:off x="169800" y="2371650"/>
            <a:ext cx="88044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Roboto Slab"/>
                <a:ea typeface="Roboto Slab"/>
                <a:cs typeface="Roboto Slab"/>
                <a:sym typeface="Roboto Slab"/>
              </a:rPr>
              <a:t>Dynamic</a:t>
            </a:r>
            <a:r>
              <a:rPr lang="en" sz="3000">
                <a:solidFill>
                  <a:srgbClr val="FFFFFF"/>
                </a:solidFill>
                <a:latin typeface="Roboto Slab"/>
                <a:ea typeface="Roboto Slab"/>
                <a:cs typeface="Roboto Slab"/>
                <a:sym typeface="Roboto Slab"/>
              </a:rPr>
              <a:t> Application Security Testing (DAST)</a:t>
            </a:r>
            <a:endParaRPr sz="3000" u="sng">
              <a:solidFill>
                <a:srgbClr val="FFFFFF"/>
              </a:solidFill>
              <a:latin typeface="Roboto Slab"/>
              <a:ea typeface="Roboto Slab"/>
              <a:cs typeface="Roboto Slab"/>
              <a:sym typeface="Roboto Slab"/>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pic>
        <p:nvPicPr>
          <p:cNvPr id="243" name="Google Shape;243;p41"/>
          <p:cNvPicPr preferRelativeResize="0"/>
          <p:nvPr/>
        </p:nvPicPr>
        <p:blipFill>
          <a:blip r:embed="rId3">
            <a:alphaModFix/>
          </a:blip>
          <a:stretch>
            <a:fillRect/>
          </a:stretch>
        </p:blipFill>
        <p:spPr>
          <a:xfrm>
            <a:off x="152400" y="2004900"/>
            <a:ext cx="8839199" cy="1133703"/>
          </a:xfrm>
          <a:prstGeom prst="rect">
            <a:avLst/>
          </a:prstGeom>
          <a:noFill/>
          <a:ln>
            <a:noFill/>
          </a:ln>
        </p:spPr>
      </p:pic>
      <p:sp>
        <p:nvSpPr>
          <p:cNvPr id="244" name="Google Shape;244;p41"/>
          <p:cNvSpPr txBox="1"/>
          <p:nvPr/>
        </p:nvSpPr>
        <p:spPr>
          <a:xfrm>
            <a:off x="687975" y="2387088"/>
            <a:ext cx="1432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Merge into main</a:t>
            </a:r>
            <a:endParaRPr sz="1200">
              <a:latin typeface="Roboto"/>
              <a:ea typeface="Roboto"/>
              <a:cs typeface="Roboto"/>
              <a:sym typeface="Roboto"/>
            </a:endParaRPr>
          </a:p>
        </p:txBody>
      </p:sp>
      <p:sp>
        <p:nvSpPr>
          <p:cNvPr id="245" name="Google Shape;245;p41"/>
          <p:cNvSpPr txBox="1"/>
          <p:nvPr/>
        </p:nvSpPr>
        <p:spPr>
          <a:xfrm>
            <a:off x="2678625" y="2294700"/>
            <a:ext cx="1650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CI build runs</a:t>
            </a:r>
            <a:endParaRPr sz="1200">
              <a:latin typeface="Roboto"/>
              <a:ea typeface="Roboto"/>
              <a:cs typeface="Roboto"/>
              <a:sym typeface="Roboto"/>
            </a:endParaRPr>
          </a:p>
          <a:p>
            <a:pPr indent="0" lvl="0" marL="0" rtl="0" algn="ctr">
              <a:spcBef>
                <a:spcPts val="0"/>
              </a:spcBef>
              <a:spcAft>
                <a:spcPts val="0"/>
              </a:spcAft>
              <a:buNone/>
            </a:pPr>
            <a:r>
              <a:rPr lang="en" sz="1200">
                <a:latin typeface="Roboto"/>
                <a:ea typeface="Roboto"/>
                <a:cs typeface="Roboto"/>
                <a:sym typeface="Roboto"/>
              </a:rPr>
              <a:t>(hopefully with SAST)</a:t>
            </a:r>
            <a:endParaRPr sz="1200">
              <a:latin typeface="Roboto"/>
              <a:ea typeface="Roboto"/>
              <a:cs typeface="Roboto"/>
              <a:sym typeface="Roboto"/>
            </a:endParaRPr>
          </a:p>
        </p:txBody>
      </p:sp>
      <p:sp>
        <p:nvSpPr>
          <p:cNvPr id="246" name="Google Shape;246;p41"/>
          <p:cNvSpPr txBox="1"/>
          <p:nvPr/>
        </p:nvSpPr>
        <p:spPr>
          <a:xfrm>
            <a:off x="4887075" y="2294700"/>
            <a:ext cx="1650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CD build runs</a:t>
            </a:r>
            <a:endParaRPr sz="1200">
              <a:latin typeface="Roboto"/>
              <a:ea typeface="Roboto"/>
              <a:cs typeface="Roboto"/>
              <a:sym typeface="Roboto"/>
            </a:endParaRPr>
          </a:p>
          <a:p>
            <a:pPr indent="0" lvl="0" marL="0" rtl="0" algn="ctr">
              <a:spcBef>
                <a:spcPts val="0"/>
              </a:spcBef>
              <a:spcAft>
                <a:spcPts val="0"/>
              </a:spcAft>
              <a:buNone/>
            </a:pPr>
            <a:r>
              <a:rPr lang="en" sz="1200">
                <a:latin typeface="Roboto"/>
                <a:ea typeface="Roboto"/>
                <a:cs typeface="Roboto"/>
                <a:sym typeface="Roboto"/>
              </a:rPr>
              <a:t>to deploy to env X</a:t>
            </a:r>
            <a:endParaRPr sz="1200">
              <a:latin typeface="Roboto"/>
              <a:ea typeface="Roboto"/>
              <a:cs typeface="Roboto"/>
              <a:sym typeface="Roboto"/>
            </a:endParaRPr>
          </a:p>
        </p:txBody>
      </p:sp>
      <p:sp>
        <p:nvSpPr>
          <p:cNvPr id="247" name="Google Shape;247;p41"/>
          <p:cNvSpPr txBox="1"/>
          <p:nvPr/>
        </p:nvSpPr>
        <p:spPr>
          <a:xfrm>
            <a:off x="7095525" y="2294700"/>
            <a:ext cx="1650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Smoke tests</a:t>
            </a:r>
            <a:endParaRPr sz="1200">
              <a:latin typeface="Roboto"/>
              <a:ea typeface="Roboto"/>
              <a:cs typeface="Roboto"/>
              <a:sym typeface="Roboto"/>
            </a:endParaRPr>
          </a:p>
          <a:p>
            <a:pPr indent="0" lvl="0" marL="0" rtl="0" algn="ctr">
              <a:spcBef>
                <a:spcPts val="0"/>
              </a:spcBef>
              <a:spcAft>
                <a:spcPts val="0"/>
              </a:spcAft>
              <a:buNone/>
            </a:pPr>
            <a:r>
              <a:rPr lang="en" sz="1200">
                <a:latin typeface="Roboto"/>
                <a:ea typeface="Roboto"/>
                <a:cs typeface="Roboto"/>
                <a:sym typeface="Roboto"/>
              </a:rPr>
              <a:t>and </a:t>
            </a:r>
            <a:r>
              <a:rPr b="1" lang="en" sz="1200">
                <a:highlight>
                  <a:srgbClr val="FFFF00"/>
                </a:highlight>
                <a:latin typeface="Roboto"/>
                <a:ea typeface="Roboto"/>
                <a:cs typeface="Roboto"/>
                <a:sym typeface="Roboto"/>
              </a:rPr>
              <a:t>DAST</a:t>
            </a:r>
            <a:endParaRPr b="1" sz="1200">
              <a:highlight>
                <a:srgbClr val="FFFF00"/>
              </a:highlight>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7" name="Shape 77"/>
        <p:cNvGrpSpPr/>
        <p:nvPr/>
      </p:nvGrpSpPr>
      <p:grpSpPr>
        <a:xfrm>
          <a:off x="0" y="0"/>
          <a:ext cx="0" cy="0"/>
          <a:chOff x="0" y="0"/>
          <a:chExt cx="0" cy="0"/>
        </a:xfrm>
      </p:grpSpPr>
      <p:pic>
        <p:nvPicPr>
          <p:cNvPr id="78" name="Google Shape;78;p15"/>
          <p:cNvPicPr preferRelativeResize="0"/>
          <p:nvPr/>
        </p:nvPicPr>
        <p:blipFill>
          <a:blip r:embed="rId3">
            <a:alphaModFix/>
          </a:blip>
          <a:stretch>
            <a:fillRect/>
          </a:stretch>
        </p:blipFill>
        <p:spPr>
          <a:xfrm>
            <a:off x="152400" y="689963"/>
            <a:ext cx="8839201" cy="376356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2"/>
          <p:cNvSpPr txBox="1"/>
          <p:nvPr/>
        </p:nvSpPr>
        <p:spPr>
          <a:xfrm>
            <a:off x="169800" y="2371650"/>
            <a:ext cx="88044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Roboto Slab"/>
                <a:ea typeface="Roboto Slab"/>
                <a:cs typeface="Roboto Slab"/>
                <a:sym typeface="Roboto Slab"/>
              </a:rPr>
              <a:t>DAST Strengths</a:t>
            </a:r>
            <a:endParaRPr sz="3000" u="sng">
              <a:solidFill>
                <a:srgbClr val="FFFFFF"/>
              </a:solidFill>
              <a:latin typeface="Roboto Slab"/>
              <a:ea typeface="Roboto Slab"/>
              <a:cs typeface="Roboto Slab"/>
              <a:sym typeface="Roboto Slab"/>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3"/>
          <p:cNvSpPr txBox="1"/>
          <p:nvPr/>
        </p:nvSpPr>
        <p:spPr>
          <a:xfrm>
            <a:off x="169800" y="2371650"/>
            <a:ext cx="88044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Roboto Slab"/>
                <a:ea typeface="Roboto Slab"/>
                <a:cs typeface="Roboto Slab"/>
                <a:sym typeface="Roboto Slab"/>
              </a:rPr>
              <a:t>DAST Weaknesses</a:t>
            </a:r>
            <a:endParaRPr sz="3000" u="sng">
              <a:solidFill>
                <a:srgbClr val="FFFFFF"/>
              </a:solidFill>
              <a:latin typeface="Roboto Slab"/>
              <a:ea typeface="Roboto Slab"/>
              <a:cs typeface="Roboto Slab"/>
              <a:sym typeface="Roboto Slab"/>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DAST Demo: ZAP</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pic>
        <p:nvPicPr>
          <p:cNvPr id="267" name="Google Shape;267;p45"/>
          <p:cNvPicPr preferRelativeResize="0"/>
          <p:nvPr/>
        </p:nvPicPr>
        <p:blipFill>
          <a:blip r:embed="rId3">
            <a:alphaModFix/>
          </a:blip>
          <a:stretch>
            <a:fillRect/>
          </a:stretch>
        </p:blipFill>
        <p:spPr>
          <a:xfrm>
            <a:off x="2241600" y="152400"/>
            <a:ext cx="4660806" cy="483869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6"/>
          <p:cNvSpPr txBox="1"/>
          <p:nvPr/>
        </p:nvSpPr>
        <p:spPr>
          <a:xfrm>
            <a:off x="1706400" y="2371650"/>
            <a:ext cx="57312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Roboto Slab"/>
                <a:ea typeface="Roboto Slab"/>
                <a:cs typeface="Roboto Slab"/>
                <a:sym typeface="Roboto Slab"/>
              </a:rPr>
              <a:t>DAST</a:t>
            </a:r>
            <a:r>
              <a:rPr lang="en" sz="3000">
                <a:solidFill>
                  <a:schemeClr val="dk1"/>
                </a:solidFill>
                <a:latin typeface="Roboto Slab"/>
                <a:ea typeface="Roboto Slab"/>
                <a:cs typeface="Roboto Slab"/>
                <a:sym typeface="Roboto Slab"/>
              </a:rPr>
              <a:t>: CD and/or scheduled</a:t>
            </a:r>
            <a:endParaRPr sz="3000">
              <a:solidFill>
                <a:srgbClr val="FFFFFF"/>
              </a:solidFill>
              <a:latin typeface="Roboto Slab"/>
              <a:ea typeface="Roboto Slab"/>
              <a:cs typeface="Roboto Slab"/>
              <a:sym typeface="Roboto Slab"/>
            </a:endParaRPr>
          </a:p>
        </p:txBody>
      </p:sp>
      <p:sp>
        <p:nvSpPr>
          <p:cNvPr id="273" name="Google Shape;273;p46"/>
          <p:cNvSpPr txBox="1"/>
          <p:nvPr/>
        </p:nvSpPr>
        <p:spPr>
          <a:xfrm rot="-2162823">
            <a:off x="1124945" y="1640500"/>
            <a:ext cx="2439972" cy="400302"/>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Recommendation:</a:t>
            </a:r>
            <a:endParaRPr>
              <a:solidFill>
                <a:schemeClr val="dk1"/>
              </a:solidFill>
              <a:latin typeface="Roboto"/>
              <a:ea typeface="Roboto"/>
              <a:cs typeface="Roboto"/>
              <a:sym typeface="Roboto"/>
            </a:endParaRPr>
          </a:p>
        </p:txBody>
      </p:sp>
      <p:sp>
        <p:nvSpPr>
          <p:cNvPr id="274" name="Google Shape;274;p46"/>
          <p:cNvSpPr txBox="1"/>
          <p:nvPr/>
        </p:nvSpPr>
        <p:spPr>
          <a:xfrm>
            <a:off x="2026350" y="2948100"/>
            <a:ext cx="5091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Popular Tools: ZAP, StackHawk, Burp Suite, Astra Pentest, etc.</a:t>
            </a:r>
            <a:endParaRPr>
              <a:solidFill>
                <a:schemeClr val="dk1"/>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7"/>
          <p:cNvSpPr txBox="1"/>
          <p:nvPr>
            <p:ph type="title"/>
          </p:nvPr>
        </p:nvSpPr>
        <p:spPr>
          <a:xfrm>
            <a:off x="387900" y="458025"/>
            <a:ext cx="81945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Part 2: Active Defense for detection</a:t>
            </a:r>
            <a:endParaRPr/>
          </a:p>
        </p:txBody>
      </p:sp>
      <p:pic>
        <p:nvPicPr>
          <p:cNvPr id="280" name="Google Shape;280;p47"/>
          <p:cNvPicPr preferRelativeResize="0"/>
          <p:nvPr/>
        </p:nvPicPr>
        <p:blipFill>
          <a:blip r:embed="rId3">
            <a:alphaModFix/>
          </a:blip>
          <a:stretch>
            <a:fillRect/>
          </a:stretch>
        </p:blipFill>
        <p:spPr>
          <a:xfrm>
            <a:off x="463926" y="1629450"/>
            <a:ext cx="2153701" cy="3090475"/>
          </a:xfrm>
          <a:prstGeom prst="rect">
            <a:avLst/>
          </a:prstGeom>
          <a:noFill/>
          <a:ln>
            <a:noFill/>
          </a:ln>
        </p:spPr>
      </p:pic>
      <p:pic>
        <p:nvPicPr>
          <p:cNvPr id="281" name="Google Shape;281;p47"/>
          <p:cNvPicPr preferRelativeResize="0"/>
          <p:nvPr/>
        </p:nvPicPr>
        <p:blipFill>
          <a:blip r:embed="rId4">
            <a:alphaModFix/>
          </a:blip>
          <a:stretch>
            <a:fillRect/>
          </a:stretch>
        </p:blipFill>
        <p:spPr>
          <a:xfrm>
            <a:off x="4572002" y="2652150"/>
            <a:ext cx="4214426" cy="2199400"/>
          </a:xfrm>
          <a:prstGeom prst="rect">
            <a:avLst/>
          </a:prstGeom>
          <a:noFill/>
          <a:ln>
            <a:noFill/>
          </a:ln>
        </p:spPr>
      </p:pic>
      <p:pic>
        <p:nvPicPr>
          <p:cNvPr id="282" name="Google Shape;282;p47"/>
          <p:cNvPicPr preferRelativeResize="0"/>
          <p:nvPr/>
        </p:nvPicPr>
        <p:blipFill>
          <a:blip r:embed="rId5">
            <a:alphaModFix/>
          </a:blip>
          <a:stretch>
            <a:fillRect/>
          </a:stretch>
        </p:blipFill>
        <p:spPr>
          <a:xfrm>
            <a:off x="6845500" y="1144137"/>
            <a:ext cx="1736899" cy="1310825"/>
          </a:xfrm>
          <a:prstGeom prst="rect">
            <a:avLst/>
          </a:prstGeom>
          <a:noFill/>
          <a:ln>
            <a:noFill/>
          </a:ln>
        </p:spPr>
      </p:pic>
      <p:pic>
        <p:nvPicPr>
          <p:cNvPr id="283" name="Google Shape;283;p47"/>
          <p:cNvPicPr preferRelativeResize="0"/>
          <p:nvPr/>
        </p:nvPicPr>
        <p:blipFill>
          <a:blip r:embed="rId6">
            <a:alphaModFix/>
          </a:blip>
          <a:stretch>
            <a:fillRect/>
          </a:stretch>
        </p:blipFill>
        <p:spPr>
          <a:xfrm>
            <a:off x="2851325" y="2009125"/>
            <a:ext cx="3108150" cy="23311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8"/>
          <p:cNvSpPr txBox="1"/>
          <p:nvPr>
            <p:ph type="title"/>
          </p:nvPr>
        </p:nvSpPr>
        <p:spPr>
          <a:xfrm>
            <a:off x="387900" y="458025"/>
            <a:ext cx="81945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Part 2: Active Defense </a:t>
            </a:r>
            <a:r>
              <a:rPr lang="en" strike="sngStrike"/>
              <a:t>for detection</a:t>
            </a:r>
            <a:r>
              <a:rPr lang="en"/>
              <a:t> FTW!!</a:t>
            </a:r>
            <a:endParaRPr/>
          </a:p>
        </p:txBody>
      </p:sp>
      <p:pic>
        <p:nvPicPr>
          <p:cNvPr id="289" name="Google Shape;289;p48"/>
          <p:cNvPicPr preferRelativeResize="0"/>
          <p:nvPr/>
        </p:nvPicPr>
        <p:blipFill>
          <a:blip r:embed="rId3">
            <a:alphaModFix/>
          </a:blip>
          <a:stretch>
            <a:fillRect/>
          </a:stretch>
        </p:blipFill>
        <p:spPr>
          <a:xfrm>
            <a:off x="463926" y="1629450"/>
            <a:ext cx="2153701" cy="3090475"/>
          </a:xfrm>
          <a:prstGeom prst="rect">
            <a:avLst/>
          </a:prstGeom>
          <a:noFill/>
          <a:ln>
            <a:noFill/>
          </a:ln>
        </p:spPr>
      </p:pic>
      <p:pic>
        <p:nvPicPr>
          <p:cNvPr id="290" name="Google Shape;290;p48"/>
          <p:cNvPicPr preferRelativeResize="0"/>
          <p:nvPr/>
        </p:nvPicPr>
        <p:blipFill>
          <a:blip r:embed="rId4">
            <a:alphaModFix/>
          </a:blip>
          <a:stretch>
            <a:fillRect/>
          </a:stretch>
        </p:blipFill>
        <p:spPr>
          <a:xfrm>
            <a:off x="4572002" y="2652150"/>
            <a:ext cx="4214426" cy="2199400"/>
          </a:xfrm>
          <a:prstGeom prst="rect">
            <a:avLst/>
          </a:prstGeom>
          <a:noFill/>
          <a:ln>
            <a:noFill/>
          </a:ln>
        </p:spPr>
      </p:pic>
      <p:pic>
        <p:nvPicPr>
          <p:cNvPr id="291" name="Google Shape;291;p48"/>
          <p:cNvPicPr preferRelativeResize="0"/>
          <p:nvPr/>
        </p:nvPicPr>
        <p:blipFill>
          <a:blip r:embed="rId5">
            <a:alphaModFix/>
          </a:blip>
          <a:stretch>
            <a:fillRect/>
          </a:stretch>
        </p:blipFill>
        <p:spPr>
          <a:xfrm>
            <a:off x="6845500" y="1144137"/>
            <a:ext cx="1736899" cy="1310825"/>
          </a:xfrm>
          <a:prstGeom prst="rect">
            <a:avLst/>
          </a:prstGeom>
          <a:noFill/>
          <a:ln>
            <a:noFill/>
          </a:ln>
        </p:spPr>
      </p:pic>
      <p:pic>
        <p:nvPicPr>
          <p:cNvPr id="292" name="Google Shape;292;p48"/>
          <p:cNvPicPr preferRelativeResize="0"/>
          <p:nvPr/>
        </p:nvPicPr>
        <p:blipFill>
          <a:blip r:embed="rId6">
            <a:alphaModFix/>
          </a:blip>
          <a:stretch>
            <a:fillRect/>
          </a:stretch>
        </p:blipFill>
        <p:spPr>
          <a:xfrm>
            <a:off x="2851325" y="2009125"/>
            <a:ext cx="3108150" cy="23311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9"/>
          <p:cNvSpPr txBox="1"/>
          <p:nvPr/>
        </p:nvSpPr>
        <p:spPr>
          <a:xfrm>
            <a:off x="169800" y="2371650"/>
            <a:ext cx="88044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Roboto Slab"/>
                <a:ea typeface="Roboto Slab"/>
                <a:cs typeface="Roboto Slab"/>
                <a:sym typeface="Roboto Slab"/>
              </a:rPr>
              <a:t>Traditional Defense == Passive</a:t>
            </a:r>
            <a:endParaRPr sz="3000" u="sng">
              <a:solidFill>
                <a:srgbClr val="FFFFFF"/>
              </a:solidFill>
              <a:latin typeface="Roboto Slab"/>
              <a:ea typeface="Roboto Slab"/>
              <a:cs typeface="Roboto Slab"/>
              <a:sym typeface="Roboto Slab"/>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50"/>
          <p:cNvSpPr txBox="1"/>
          <p:nvPr/>
        </p:nvSpPr>
        <p:spPr>
          <a:xfrm>
            <a:off x="169800" y="2371650"/>
            <a:ext cx="88044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Roboto Slab"/>
                <a:ea typeface="Roboto Slab"/>
                <a:cs typeface="Roboto Slab"/>
                <a:sym typeface="Roboto Slab"/>
              </a:rPr>
              <a:t>Traditional Defense == KNOWN</a:t>
            </a:r>
            <a:endParaRPr sz="3000" u="sng">
              <a:solidFill>
                <a:srgbClr val="FFFFFF"/>
              </a:solidFill>
              <a:latin typeface="Roboto Slab"/>
              <a:ea typeface="Roboto Slab"/>
              <a:cs typeface="Roboto Slab"/>
              <a:sym typeface="Roboto Slab"/>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51"/>
          <p:cNvSpPr txBox="1"/>
          <p:nvPr/>
        </p:nvSpPr>
        <p:spPr>
          <a:xfrm>
            <a:off x="169800" y="2371650"/>
            <a:ext cx="88044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Roboto Slab"/>
                <a:ea typeface="Roboto Slab"/>
                <a:cs typeface="Roboto Slab"/>
                <a:sym typeface="Roboto Slab"/>
              </a:rPr>
              <a:t>Active</a:t>
            </a:r>
            <a:r>
              <a:rPr lang="en" sz="3000">
                <a:solidFill>
                  <a:srgbClr val="FFFFFF"/>
                </a:solidFill>
                <a:latin typeface="Roboto Slab"/>
                <a:ea typeface="Roboto Slab"/>
                <a:cs typeface="Roboto Slab"/>
                <a:sym typeface="Roboto Slab"/>
              </a:rPr>
              <a:t> Defense == Passive &amp; Active</a:t>
            </a:r>
            <a:endParaRPr sz="3000" u="sng">
              <a:solidFill>
                <a:srgbClr val="FFFFFF"/>
              </a:solidFill>
              <a:latin typeface="Roboto Slab"/>
              <a:ea typeface="Roboto Slab"/>
              <a:cs typeface="Roboto Slab"/>
              <a:sym typeface="Roboto Slab"/>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id="83" name="Google Shape;83;p16"/>
          <p:cNvPicPr preferRelativeResize="0"/>
          <p:nvPr/>
        </p:nvPicPr>
        <p:blipFill>
          <a:blip r:embed="rId3">
            <a:alphaModFix/>
          </a:blip>
          <a:stretch>
            <a:fillRect/>
          </a:stretch>
        </p:blipFill>
        <p:spPr>
          <a:xfrm>
            <a:off x="152400" y="1944038"/>
            <a:ext cx="8839200" cy="1255423"/>
          </a:xfrm>
          <a:prstGeom prst="rect">
            <a:avLst/>
          </a:prstGeom>
          <a:noFill/>
          <a:ln>
            <a:noFill/>
          </a:ln>
        </p:spPr>
      </p:pic>
      <p:sp>
        <p:nvSpPr>
          <p:cNvPr id="84" name="Google Shape;84;p16"/>
          <p:cNvSpPr txBox="1"/>
          <p:nvPr/>
        </p:nvSpPr>
        <p:spPr>
          <a:xfrm>
            <a:off x="878150" y="2371638"/>
            <a:ext cx="1432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Development</a:t>
            </a:r>
            <a:endParaRPr>
              <a:latin typeface="Roboto"/>
              <a:ea typeface="Roboto"/>
              <a:cs typeface="Roboto"/>
              <a:sym typeface="Roboto"/>
            </a:endParaRPr>
          </a:p>
        </p:txBody>
      </p:sp>
      <p:sp>
        <p:nvSpPr>
          <p:cNvPr id="85" name="Google Shape;85;p16"/>
          <p:cNvSpPr txBox="1"/>
          <p:nvPr/>
        </p:nvSpPr>
        <p:spPr>
          <a:xfrm>
            <a:off x="3855900" y="2263950"/>
            <a:ext cx="1432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Continuous</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Integration</a:t>
            </a:r>
            <a:endParaRPr>
              <a:latin typeface="Roboto"/>
              <a:ea typeface="Roboto"/>
              <a:cs typeface="Roboto"/>
              <a:sym typeface="Roboto"/>
            </a:endParaRPr>
          </a:p>
        </p:txBody>
      </p:sp>
      <p:sp>
        <p:nvSpPr>
          <p:cNvPr id="86" name="Google Shape;86;p16"/>
          <p:cNvSpPr txBox="1"/>
          <p:nvPr/>
        </p:nvSpPr>
        <p:spPr>
          <a:xfrm>
            <a:off x="6554825" y="2263963"/>
            <a:ext cx="2120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Continuous Delivery</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or Deployment</a:t>
            </a:r>
            <a:endParaRPr>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52"/>
          <p:cNvSpPr txBox="1"/>
          <p:nvPr/>
        </p:nvSpPr>
        <p:spPr>
          <a:xfrm>
            <a:off x="169800" y="2371650"/>
            <a:ext cx="88044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Roboto Slab"/>
                <a:ea typeface="Roboto Slab"/>
                <a:cs typeface="Roboto Slab"/>
                <a:sym typeface="Roboto Slab"/>
              </a:rPr>
              <a:t>Still need to do “basics”</a:t>
            </a:r>
            <a:endParaRPr sz="3000" u="sng">
              <a:solidFill>
                <a:srgbClr val="FFFFFF"/>
              </a:solidFill>
              <a:latin typeface="Roboto Slab"/>
              <a:ea typeface="Roboto Slab"/>
              <a:cs typeface="Roboto Slab"/>
              <a:sym typeface="Roboto Slab"/>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3"/>
          <p:cNvSpPr txBox="1"/>
          <p:nvPr/>
        </p:nvSpPr>
        <p:spPr>
          <a:xfrm>
            <a:off x="169800" y="2371650"/>
            <a:ext cx="88044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Roboto Slab"/>
                <a:ea typeface="Roboto Slab"/>
                <a:cs typeface="Roboto Slab"/>
                <a:sym typeface="Roboto Slab"/>
              </a:rPr>
              <a:t>Once you’re OK…</a:t>
            </a:r>
            <a:endParaRPr sz="3000" u="sng">
              <a:solidFill>
                <a:srgbClr val="FFFFFF"/>
              </a:solidFill>
              <a:latin typeface="Roboto Slab"/>
              <a:ea typeface="Roboto Slab"/>
              <a:cs typeface="Roboto Slab"/>
              <a:sym typeface="Roboto Slab"/>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4"/>
          <p:cNvSpPr txBox="1"/>
          <p:nvPr/>
        </p:nvSpPr>
        <p:spPr>
          <a:xfrm>
            <a:off x="169800" y="2371650"/>
            <a:ext cx="88044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Roboto Slab"/>
                <a:ea typeface="Roboto Slab"/>
                <a:cs typeface="Roboto Slab"/>
                <a:sym typeface="Roboto Slab"/>
              </a:rPr>
              <a:t>Shift focus/effort to higher reward</a:t>
            </a:r>
            <a:endParaRPr sz="3000" u="sng">
              <a:solidFill>
                <a:srgbClr val="FFFFFF"/>
              </a:solidFill>
              <a:latin typeface="Roboto Slab"/>
              <a:ea typeface="Roboto Slab"/>
              <a:cs typeface="Roboto Slab"/>
              <a:sym typeface="Roboto Slab"/>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5"/>
          <p:cNvSpPr txBox="1"/>
          <p:nvPr/>
        </p:nvSpPr>
        <p:spPr>
          <a:xfrm>
            <a:off x="169800" y="2371650"/>
            <a:ext cx="88044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Roboto Slab"/>
                <a:ea typeface="Roboto Slab"/>
                <a:cs typeface="Roboto Slab"/>
                <a:sym typeface="Roboto Slab"/>
              </a:rPr>
              <a:t>Honey Pots!</a:t>
            </a:r>
            <a:endParaRPr sz="3000" u="sng">
              <a:solidFill>
                <a:srgbClr val="FFFFFF"/>
              </a:solidFill>
              <a:latin typeface="Roboto Slab"/>
              <a:ea typeface="Roboto Slab"/>
              <a:cs typeface="Roboto Slab"/>
              <a:sym typeface="Roboto Slab"/>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6"/>
          <p:cNvSpPr txBox="1"/>
          <p:nvPr/>
        </p:nvSpPr>
        <p:spPr>
          <a:xfrm>
            <a:off x="169800" y="2371650"/>
            <a:ext cx="88044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Roboto Slab"/>
                <a:ea typeface="Roboto Slab"/>
                <a:cs typeface="Roboto Slab"/>
                <a:sym typeface="Roboto Slab"/>
              </a:rPr>
              <a:t>Attackers have predictable paths</a:t>
            </a:r>
            <a:endParaRPr sz="3000" u="sng">
              <a:solidFill>
                <a:srgbClr val="FFFFFF"/>
              </a:solidFill>
              <a:latin typeface="Roboto Slab"/>
              <a:ea typeface="Roboto Slab"/>
              <a:cs typeface="Roboto Slab"/>
              <a:sym typeface="Roboto Slab"/>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7"/>
          <p:cNvSpPr txBox="1"/>
          <p:nvPr/>
        </p:nvSpPr>
        <p:spPr>
          <a:xfrm>
            <a:off x="169800" y="2371650"/>
            <a:ext cx="88044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Roboto Slab"/>
                <a:ea typeface="Roboto Slab"/>
                <a:cs typeface="Roboto Slab"/>
                <a:sym typeface="Roboto Slab"/>
              </a:rPr>
              <a:t>TTPs</a:t>
            </a:r>
            <a:endParaRPr sz="3000" u="sng">
              <a:solidFill>
                <a:srgbClr val="FFFFFF"/>
              </a:solidFill>
              <a:latin typeface="Roboto Slab"/>
              <a:ea typeface="Roboto Slab"/>
              <a:cs typeface="Roboto Slab"/>
              <a:sym typeface="Roboto Slab"/>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8"/>
          <p:cNvSpPr txBox="1"/>
          <p:nvPr/>
        </p:nvSpPr>
        <p:spPr>
          <a:xfrm>
            <a:off x="169800" y="2371650"/>
            <a:ext cx="88044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Roboto Slab"/>
                <a:ea typeface="Roboto Slab"/>
                <a:cs typeface="Roboto Slab"/>
                <a:sym typeface="Roboto Slab"/>
              </a:rPr>
              <a:t>MITRE ATT&amp;CK matrix</a:t>
            </a:r>
            <a:endParaRPr sz="3000" u="sng">
              <a:solidFill>
                <a:srgbClr val="FFFFFF"/>
              </a:solidFill>
              <a:latin typeface="Roboto Slab"/>
              <a:ea typeface="Roboto Slab"/>
              <a:cs typeface="Roboto Slab"/>
              <a:sym typeface="Roboto Slab"/>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pic>
        <p:nvPicPr>
          <p:cNvPr id="347" name="Google Shape;347;p59"/>
          <p:cNvPicPr preferRelativeResize="0"/>
          <p:nvPr/>
        </p:nvPicPr>
        <p:blipFill>
          <a:blip r:embed="rId3">
            <a:alphaModFix/>
          </a:blip>
          <a:stretch>
            <a:fillRect/>
          </a:stretch>
        </p:blipFill>
        <p:spPr>
          <a:xfrm>
            <a:off x="154063" y="168635"/>
            <a:ext cx="8835876" cy="48062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60"/>
          <p:cNvSpPr txBox="1"/>
          <p:nvPr/>
        </p:nvSpPr>
        <p:spPr>
          <a:xfrm>
            <a:off x="169800" y="2371650"/>
            <a:ext cx="88044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Roboto Slab"/>
                <a:ea typeface="Roboto Slab"/>
                <a:cs typeface="Roboto Slab"/>
                <a:sym typeface="Roboto Slab"/>
              </a:rPr>
              <a:t>Active Defence at each phase</a:t>
            </a:r>
            <a:endParaRPr sz="3000" u="sng">
              <a:solidFill>
                <a:srgbClr val="FFFFFF"/>
              </a:solidFill>
              <a:latin typeface="Roboto Slab"/>
              <a:ea typeface="Roboto Slab"/>
              <a:cs typeface="Roboto Slab"/>
              <a:sym typeface="Roboto Slab"/>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pic>
        <p:nvPicPr>
          <p:cNvPr id="357" name="Google Shape;357;p61"/>
          <p:cNvPicPr preferRelativeResize="0"/>
          <p:nvPr/>
        </p:nvPicPr>
        <p:blipFill>
          <a:blip r:embed="rId3">
            <a:alphaModFix/>
          </a:blip>
          <a:stretch>
            <a:fillRect/>
          </a:stretch>
        </p:blipFill>
        <p:spPr>
          <a:xfrm>
            <a:off x="154063" y="168635"/>
            <a:ext cx="8835876" cy="4806225"/>
          </a:xfrm>
          <a:prstGeom prst="rect">
            <a:avLst/>
          </a:prstGeom>
          <a:noFill/>
          <a:ln>
            <a:noFill/>
          </a:ln>
        </p:spPr>
      </p:pic>
      <p:sp>
        <p:nvSpPr>
          <p:cNvPr id="358" name="Google Shape;358;p61"/>
          <p:cNvSpPr/>
          <p:nvPr/>
        </p:nvSpPr>
        <p:spPr>
          <a:xfrm>
            <a:off x="250875" y="761275"/>
            <a:ext cx="700800" cy="1383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61"/>
          <p:cNvSpPr txBox="1"/>
          <p:nvPr/>
        </p:nvSpPr>
        <p:spPr>
          <a:xfrm>
            <a:off x="1824300" y="1444675"/>
            <a:ext cx="2457900" cy="861900"/>
          </a:xfrm>
          <a:prstGeom prst="rect">
            <a:avLst/>
          </a:prstGeom>
          <a:solidFill>
            <a:schemeClr val="dk1"/>
          </a:solidFill>
          <a:ln cap="flat" cmpd="sng" w="38100">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2200">
                <a:latin typeface="Roboto Slab Medium"/>
                <a:ea typeface="Roboto Slab Medium"/>
                <a:cs typeface="Roboto Slab Medium"/>
                <a:sym typeface="Roboto Slab Medium"/>
              </a:rPr>
              <a:t>Recon: </a:t>
            </a:r>
            <a:br>
              <a:rPr lang="en" sz="2200">
                <a:latin typeface="Roboto Slab Medium"/>
                <a:ea typeface="Roboto Slab Medium"/>
                <a:cs typeface="Roboto Slab Medium"/>
                <a:sym typeface="Roboto Slab Medium"/>
              </a:rPr>
            </a:br>
            <a:r>
              <a:rPr lang="en" sz="2200">
                <a:latin typeface="Roboto Slab Medium"/>
                <a:ea typeface="Roboto Slab Medium"/>
                <a:cs typeface="Roboto Slab Medium"/>
                <a:sym typeface="Roboto Slab Medium"/>
              </a:rPr>
              <a:t>Port scanning</a:t>
            </a:r>
            <a:endParaRPr sz="2200">
              <a:latin typeface="Roboto Slab Medium"/>
              <a:ea typeface="Roboto Slab Medium"/>
              <a:cs typeface="Roboto Slab Medium"/>
              <a:sym typeface="Roboto Slab Medium"/>
            </a:endParaRPr>
          </a:p>
        </p:txBody>
      </p:sp>
      <p:sp>
        <p:nvSpPr>
          <p:cNvPr id="360" name="Google Shape;360;p61"/>
          <p:cNvSpPr/>
          <p:nvPr/>
        </p:nvSpPr>
        <p:spPr>
          <a:xfrm rot="2050683">
            <a:off x="934346" y="954151"/>
            <a:ext cx="830416" cy="467131"/>
          </a:xfrm>
          <a:prstGeom prst="leftArrow">
            <a:avLst>
              <a:gd fmla="val 50000" name="adj1"/>
              <a:gd fmla="val 50000" name="adj2"/>
            </a:avLst>
          </a:prstGeom>
          <a:solidFill>
            <a:srgbClr val="FF0000"/>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17"/>
          <p:cNvPicPr preferRelativeResize="0"/>
          <p:nvPr/>
        </p:nvPicPr>
        <p:blipFill>
          <a:blip r:embed="rId3">
            <a:alphaModFix/>
          </a:blip>
          <a:stretch>
            <a:fillRect/>
          </a:stretch>
        </p:blipFill>
        <p:spPr>
          <a:xfrm>
            <a:off x="711222" y="152400"/>
            <a:ext cx="7721555" cy="4838698"/>
          </a:xfrm>
          <a:prstGeom prst="rect">
            <a:avLst/>
          </a:prstGeom>
          <a:noFill/>
          <a:ln>
            <a:noFill/>
          </a:ln>
        </p:spPr>
      </p:pic>
      <p:pic>
        <p:nvPicPr>
          <p:cNvPr id="92" name="Google Shape;92;p17"/>
          <p:cNvPicPr preferRelativeResize="0"/>
          <p:nvPr/>
        </p:nvPicPr>
        <p:blipFill>
          <a:blip r:embed="rId4">
            <a:alphaModFix/>
          </a:blip>
          <a:stretch>
            <a:fillRect/>
          </a:stretch>
        </p:blipFill>
        <p:spPr>
          <a:xfrm>
            <a:off x="152400" y="152400"/>
            <a:ext cx="8839200" cy="1255423"/>
          </a:xfrm>
          <a:prstGeom prst="rect">
            <a:avLst/>
          </a:prstGeom>
          <a:noFill/>
          <a:ln>
            <a:noFill/>
          </a:ln>
        </p:spPr>
      </p:pic>
      <p:sp>
        <p:nvSpPr>
          <p:cNvPr id="93" name="Google Shape;93;p17"/>
          <p:cNvSpPr txBox="1"/>
          <p:nvPr/>
        </p:nvSpPr>
        <p:spPr>
          <a:xfrm>
            <a:off x="878150" y="580000"/>
            <a:ext cx="1432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Development</a:t>
            </a:r>
            <a:endParaRPr>
              <a:latin typeface="Roboto"/>
              <a:ea typeface="Roboto"/>
              <a:cs typeface="Roboto"/>
              <a:sym typeface="Roboto"/>
            </a:endParaRPr>
          </a:p>
        </p:txBody>
      </p:sp>
      <p:sp>
        <p:nvSpPr>
          <p:cNvPr id="94" name="Google Shape;94;p17"/>
          <p:cNvSpPr txBox="1"/>
          <p:nvPr/>
        </p:nvSpPr>
        <p:spPr>
          <a:xfrm>
            <a:off x="3855900" y="472313"/>
            <a:ext cx="1432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Continuous</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Integration</a:t>
            </a:r>
            <a:endParaRPr>
              <a:latin typeface="Roboto"/>
              <a:ea typeface="Roboto"/>
              <a:cs typeface="Roboto"/>
              <a:sym typeface="Roboto"/>
            </a:endParaRPr>
          </a:p>
        </p:txBody>
      </p:sp>
      <p:sp>
        <p:nvSpPr>
          <p:cNvPr id="95" name="Google Shape;95;p17"/>
          <p:cNvSpPr txBox="1"/>
          <p:nvPr/>
        </p:nvSpPr>
        <p:spPr>
          <a:xfrm>
            <a:off x="6554825" y="472325"/>
            <a:ext cx="2120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Continuous Delivery</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or Deployment</a:t>
            </a:r>
            <a:endParaRPr>
              <a:latin typeface="Roboto"/>
              <a:ea typeface="Roboto"/>
              <a:cs typeface="Roboto"/>
              <a:sym typeface="Roboto"/>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62"/>
          <p:cNvSpPr txBox="1"/>
          <p:nvPr/>
        </p:nvSpPr>
        <p:spPr>
          <a:xfrm>
            <a:off x="169800" y="2371650"/>
            <a:ext cx="88044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Roboto Slab"/>
                <a:ea typeface="Roboto Slab"/>
                <a:cs typeface="Roboto Slab"/>
                <a:sym typeface="Roboto Slab"/>
              </a:rPr>
              <a:t>Honey Port</a:t>
            </a:r>
            <a:endParaRPr sz="3000" u="sng">
              <a:solidFill>
                <a:srgbClr val="FFFFFF"/>
              </a:solidFill>
              <a:latin typeface="Roboto Slab"/>
              <a:ea typeface="Roboto Slab"/>
              <a:cs typeface="Roboto Slab"/>
              <a:sym typeface="Roboto Slab"/>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63"/>
          <p:cNvSpPr txBox="1"/>
          <p:nvPr/>
        </p:nvSpPr>
        <p:spPr>
          <a:xfrm>
            <a:off x="169800" y="2371650"/>
            <a:ext cx="88044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Roboto Slab"/>
                <a:ea typeface="Roboto Slab"/>
                <a:cs typeface="Roboto Slab"/>
                <a:sym typeface="Roboto Slab"/>
              </a:rPr>
              <a:t>DEMO: </a:t>
            </a:r>
            <a:r>
              <a:rPr lang="en" sz="3000">
                <a:solidFill>
                  <a:srgbClr val="FFFFFF"/>
                </a:solidFill>
                <a:latin typeface="Roboto Slab"/>
                <a:ea typeface="Roboto Slab"/>
                <a:cs typeface="Roboto Slab"/>
                <a:sym typeface="Roboto Slab"/>
              </a:rPr>
              <a:t>Honey Port</a:t>
            </a:r>
            <a:endParaRPr sz="3000" u="sng">
              <a:solidFill>
                <a:srgbClr val="FFFFFF"/>
              </a:solidFill>
              <a:latin typeface="Roboto Slab"/>
              <a:ea typeface="Roboto Slab"/>
              <a:cs typeface="Roboto Slab"/>
              <a:sym typeface="Roboto Slab"/>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pic>
        <p:nvPicPr>
          <p:cNvPr id="375" name="Google Shape;375;p64"/>
          <p:cNvPicPr preferRelativeResize="0"/>
          <p:nvPr/>
        </p:nvPicPr>
        <p:blipFill>
          <a:blip r:embed="rId3">
            <a:alphaModFix/>
          </a:blip>
          <a:stretch>
            <a:fillRect/>
          </a:stretch>
        </p:blipFill>
        <p:spPr>
          <a:xfrm>
            <a:off x="154063" y="168635"/>
            <a:ext cx="8835876" cy="4806225"/>
          </a:xfrm>
          <a:prstGeom prst="rect">
            <a:avLst/>
          </a:prstGeom>
          <a:noFill/>
          <a:ln>
            <a:noFill/>
          </a:ln>
        </p:spPr>
      </p:pic>
      <p:sp>
        <p:nvSpPr>
          <p:cNvPr id="376" name="Google Shape;376;p64"/>
          <p:cNvSpPr/>
          <p:nvPr/>
        </p:nvSpPr>
        <p:spPr>
          <a:xfrm>
            <a:off x="1600450" y="2537125"/>
            <a:ext cx="527700" cy="1878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64"/>
          <p:cNvSpPr txBox="1"/>
          <p:nvPr/>
        </p:nvSpPr>
        <p:spPr>
          <a:xfrm>
            <a:off x="3077650" y="3396775"/>
            <a:ext cx="2457900" cy="861900"/>
          </a:xfrm>
          <a:prstGeom prst="rect">
            <a:avLst/>
          </a:prstGeom>
          <a:solidFill>
            <a:schemeClr val="dk1"/>
          </a:solidFill>
          <a:ln cap="flat" cmpd="sng" w="38100">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2200">
                <a:latin typeface="Roboto Slab Medium"/>
                <a:ea typeface="Roboto Slab Medium"/>
                <a:cs typeface="Roboto Slab Medium"/>
                <a:sym typeface="Roboto Slab Medium"/>
              </a:rPr>
              <a:t>Initial Access</a:t>
            </a:r>
            <a:r>
              <a:rPr lang="en" sz="2200">
                <a:latin typeface="Roboto Slab Medium"/>
                <a:ea typeface="Roboto Slab Medium"/>
                <a:cs typeface="Roboto Slab Medium"/>
                <a:sym typeface="Roboto Slab Medium"/>
              </a:rPr>
              <a:t>: </a:t>
            </a:r>
            <a:br>
              <a:rPr lang="en" sz="2200">
                <a:latin typeface="Roboto Slab Medium"/>
                <a:ea typeface="Roboto Slab Medium"/>
                <a:cs typeface="Roboto Slab Medium"/>
                <a:sym typeface="Roboto Slab Medium"/>
              </a:rPr>
            </a:br>
            <a:r>
              <a:rPr lang="en" sz="2200">
                <a:latin typeface="Roboto Slab Medium"/>
                <a:ea typeface="Roboto Slab Medium"/>
                <a:cs typeface="Roboto Slab Medium"/>
                <a:sym typeface="Roboto Slab Medium"/>
              </a:rPr>
              <a:t>Admin login</a:t>
            </a:r>
            <a:endParaRPr sz="2200">
              <a:latin typeface="Roboto Slab Medium"/>
              <a:ea typeface="Roboto Slab Medium"/>
              <a:cs typeface="Roboto Slab Medium"/>
              <a:sym typeface="Roboto Slab Medium"/>
            </a:endParaRPr>
          </a:p>
        </p:txBody>
      </p:sp>
      <p:sp>
        <p:nvSpPr>
          <p:cNvPr id="378" name="Google Shape;378;p64"/>
          <p:cNvSpPr/>
          <p:nvPr/>
        </p:nvSpPr>
        <p:spPr>
          <a:xfrm rot="2050683">
            <a:off x="2187696" y="2859751"/>
            <a:ext cx="830416" cy="467131"/>
          </a:xfrm>
          <a:prstGeom prst="leftArrow">
            <a:avLst>
              <a:gd fmla="val 50000" name="adj1"/>
              <a:gd fmla="val 50000" name="adj2"/>
            </a:avLst>
          </a:prstGeom>
          <a:solidFill>
            <a:srgbClr val="FF0000"/>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65"/>
          <p:cNvSpPr txBox="1"/>
          <p:nvPr/>
        </p:nvSpPr>
        <p:spPr>
          <a:xfrm>
            <a:off x="169800" y="2371650"/>
            <a:ext cx="88044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Roboto Slab"/>
                <a:ea typeface="Roboto Slab"/>
                <a:cs typeface="Roboto Slab"/>
                <a:sym typeface="Roboto Slab"/>
              </a:rPr>
              <a:t>Honey Admin Login</a:t>
            </a:r>
            <a:endParaRPr sz="3000" u="sng">
              <a:solidFill>
                <a:srgbClr val="FFFFFF"/>
              </a:solidFill>
              <a:latin typeface="Roboto Slab"/>
              <a:ea typeface="Roboto Slab"/>
              <a:cs typeface="Roboto Slab"/>
              <a:sym typeface="Roboto Slab"/>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66"/>
          <p:cNvSpPr txBox="1"/>
          <p:nvPr/>
        </p:nvSpPr>
        <p:spPr>
          <a:xfrm>
            <a:off x="169800" y="2371650"/>
            <a:ext cx="88044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Roboto Slab"/>
                <a:ea typeface="Roboto Slab"/>
                <a:cs typeface="Roboto Slab"/>
                <a:sym typeface="Roboto Slab"/>
              </a:rPr>
              <a:t>Demo: </a:t>
            </a:r>
            <a:r>
              <a:rPr lang="en" sz="3000">
                <a:solidFill>
                  <a:srgbClr val="FFFFFF"/>
                </a:solidFill>
                <a:latin typeface="Roboto Slab"/>
                <a:ea typeface="Roboto Slab"/>
                <a:cs typeface="Roboto Slab"/>
                <a:sym typeface="Roboto Slab"/>
              </a:rPr>
              <a:t>Honey Admin Login</a:t>
            </a:r>
            <a:endParaRPr sz="3000" u="sng">
              <a:solidFill>
                <a:srgbClr val="FFFFFF"/>
              </a:solidFill>
              <a:latin typeface="Roboto Slab"/>
              <a:ea typeface="Roboto Slab"/>
              <a:cs typeface="Roboto Slab"/>
              <a:sym typeface="Roboto Slab"/>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pic>
        <p:nvPicPr>
          <p:cNvPr id="393" name="Google Shape;393;p67"/>
          <p:cNvPicPr preferRelativeResize="0"/>
          <p:nvPr/>
        </p:nvPicPr>
        <p:blipFill>
          <a:blip r:embed="rId3">
            <a:alphaModFix/>
          </a:blip>
          <a:stretch>
            <a:fillRect/>
          </a:stretch>
        </p:blipFill>
        <p:spPr>
          <a:xfrm>
            <a:off x="154063" y="168635"/>
            <a:ext cx="8835876" cy="4806225"/>
          </a:xfrm>
          <a:prstGeom prst="rect">
            <a:avLst/>
          </a:prstGeom>
          <a:noFill/>
          <a:ln>
            <a:noFill/>
          </a:ln>
        </p:spPr>
      </p:pic>
      <p:sp>
        <p:nvSpPr>
          <p:cNvPr id="394" name="Google Shape;394;p67"/>
          <p:cNvSpPr/>
          <p:nvPr/>
        </p:nvSpPr>
        <p:spPr>
          <a:xfrm>
            <a:off x="3382550" y="1040500"/>
            <a:ext cx="527700" cy="1878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67"/>
          <p:cNvSpPr txBox="1"/>
          <p:nvPr/>
        </p:nvSpPr>
        <p:spPr>
          <a:xfrm>
            <a:off x="4974275" y="1910700"/>
            <a:ext cx="3078600" cy="861900"/>
          </a:xfrm>
          <a:prstGeom prst="rect">
            <a:avLst/>
          </a:prstGeom>
          <a:solidFill>
            <a:schemeClr val="dk1"/>
          </a:solidFill>
          <a:ln cap="flat" cmpd="sng" w="38100">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2200">
                <a:latin typeface="Roboto Slab Medium"/>
                <a:ea typeface="Roboto Slab Medium"/>
                <a:cs typeface="Roboto Slab Medium"/>
                <a:sym typeface="Roboto Slab Medium"/>
              </a:rPr>
              <a:t>Privilege</a:t>
            </a:r>
            <a:r>
              <a:rPr lang="en" sz="2200">
                <a:latin typeface="Roboto Slab Medium"/>
                <a:ea typeface="Roboto Slab Medium"/>
                <a:cs typeface="Roboto Slab Medium"/>
                <a:sym typeface="Roboto Slab Medium"/>
              </a:rPr>
              <a:t> Escalation</a:t>
            </a:r>
            <a:r>
              <a:rPr lang="en" sz="2200">
                <a:latin typeface="Roboto Slab Medium"/>
                <a:ea typeface="Roboto Slab Medium"/>
                <a:cs typeface="Roboto Slab Medium"/>
                <a:sym typeface="Roboto Slab Medium"/>
              </a:rPr>
              <a:t>: </a:t>
            </a:r>
            <a:br>
              <a:rPr lang="en" sz="2200">
                <a:latin typeface="Roboto Slab Medium"/>
                <a:ea typeface="Roboto Slab Medium"/>
                <a:cs typeface="Roboto Slab Medium"/>
                <a:sym typeface="Roboto Slab Medium"/>
              </a:rPr>
            </a:br>
            <a:r>
              <a:rPr lang="en" sz="2200">
                <a:latin typeface="Roboto Slab Medium"/>
                <a:ea typeface="Roboto Slab Medium"/>
                <a:cs typeface="Roboto Slab Medium"/>
                <a:sym typeface="Roboto Slab Medium"/>
              </a:rPr>
              <a:t>Session Token</a:t>
            </a:r>
            <a:endParaRPr sz="2200">
              <a:latin typeface="Roboto Slab Medium"/>
              <a:ea typeface="Roboto Slab Medium"/>
              <a:cs typeface="Roboto Slab Medium"/>
              <a:sym typeface="Roboto Slab Medium"/>
            </a:endParaRPr>
          </a:p>
        </p:txBody>
      </p:sp>
      <p:sp>
        <p:nvSpPr>
          <p:cNvPr id="396" name="Google Shape;396;p67"/>
          <p:cNvSpPr/>
          <p:nvPr/>
        </p:nvSpPr>
        <p:spPr>
          <a:xfrm rot="2050683">
            <a:off x="4021696" y="1328551"/>
            <a:ext cx="830416" cy="467131"/>
          </a:xfrm>
          <a:prstGeom prst="leftArrow">
            <a:avLst>
              <a:gd fmla="val 50000" name="adj1"/>
              <a:gd fmla="val 50000" name="adj2"/>
            </a:avLst>
          </a:prstGeom>
          <a:solidFill>
            <a:srgbClr val="FF0000"/>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68"/>
          <p:cNvSpPr txBox="1"/>
          <p:nvPr/>
        </p:nvSpPr>
        <p:spPr>
          <a:xfrm>
            <a:off x="169800" y="2371650"/>
            <a:ext cx="88044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Roboto Slab"/>
                <a:ea typeface="Roboto Slab"/>
                <a:cs typeface="Roboto Slab"/>
                <a:sym typeface="Roboto Slab"/>
              </a:rPr>
              <a:t>Honey Session Tokens</a:t>
            </a:r>
            <a:endParaRPr sz="3000" u="sng">
              <a:solidFill>
                <a:srgbClr val="FFFFFF"/>
              </a:solidFill>
              <a:latin typeface="Roboto Slab"/>
              <a:ea typeface="Roboto Slab"/>
              <a:cs typeface="Roboto Slab"/>
              <a:sym typeface="Roboto Slab"/>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69"/>
          <p:cNvSpPr txBox="1"/>
          <p:nvPr/>
        </p:nvSpPr>
        <p:spPr>
          <a:xfrm>
            <a:off x="169800" y="2371650"/>
            <a:ext cx="88044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Roboto Slab"/>
                <a:ea typeface="Roboto Slab"/>
                <a:cs typeface="Roboto Slab"/>
                <a:sym typeface="Roboto Slab"/>
              </a:rPr>
              <a:t>Demo: </a:t>
            </a:r>
            <a:r>
              <a:rPr lang="en" sz="3000">
                <a:solidFill>
                  <a:srgbClr val="FFFFFF"/>
                </a:solidFill>
                <a:latin typeface="Roboto Slab"/>
                <a:ea typeface="Roboto Slab"/>
                <a:cs typeface="Roboto Slab"/>
                <a:sym typeface="Roboto Slab"/>
              </a:rPr>
              <a:t>Honey Session Tokens</a:t>
            </a:r>
            <a:endParaRPr sz="3000" u="sng">
              <a:solidFill>
                <a:srgbClr val="FFFFFF"/>
              </a:solidFill>
              <a:latin typeface="Roboto Slab"/>
              <a:ea typeface="Roboto Slab"/>
              <a:cs typeface="Roboto Slab"/>
              <a:sym typeface="Roboto Slab"/>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70"/>
          <p:cNvSpPr txBox="1"/>
          <p:nvPr/>
        </p:nvSpPr>
        <p:spPr>
          <a:xfrm>
            <a:off x="169800" y="2371650"/>
            <a:ext cx="88044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Roboto Slab"/>
                <a:ea typeface="Roboto Slab"/>
                <a:cs typeface="Roboto Slab"/>
                <a:sym typeface="Roboto Slab"/>
              </a:rPr>
              <a:t>Strategy: Post Detection</a:t>
            </a:r>
            <a:endParaRPr sz="3000" u="sng">
              <a:solidFill>
                <a:srgbClr val="FFFFFF"/>
              </a:solidFill>
              <a:latin typeface="Roboto Slab"/>
              <a:ea typeface="Roboto Slab"/>
              <a:cs typeface="Roboto Slab"/>
              <a:sym typeface="Roboto Slab"/>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71"/>
          <p:cNvSpPr txBox="1"/>
          <p:nvPr/>
        </p:nvSpPr>
        <p:spPr>
          <a:xfrm>
            <a:off x="169800" y="2371650"/>
            <a:ext cx="88044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Roboto Slab"/>
                <a:ea typeface="Roboto Slab"/>
                <a:cs typeface="Roboto Slab"/>
                <a:sym typeface="Roboto Slab"/>
              </a:rPr>
              <a:t>Watch and learn?</a:t>
            </a:r>
            <a:endParaRPr sz="3000" u="sng">
              <a:solidFill>
                <a:srgbClr val="FFFFFF"/>
              </a:solidFill>
              <a:latin typeface="Roboto Slab"/>
              <a:ea typeface="Roboto Slab"/>
              <a:cs typeface="Roboto Slab"/>
              <a:sym typeface="Roboto Slab"/>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18"/>
          <p:cNvPicPr preferRelativeResize="0"/>
          <p:nvPr/>
        </p:nvPicPr>
        <p:blipFill>
          <a:blip r:embed="rId3">
            <a:alphaModFix/>
          </a:blip>
          <a:stretch>
            <a:fillRect/>
          </a:stretch>
        </p:blipFill>
        <p:spPr>
          <a:xfrm>
            <a:off x="152400" y="152400"/>
            <a:ext cx="8839200" cy="1255423"/>
          </a:xfrm>
          <a:prstGeom prst="rect">
            <a:avLst/>
          </a:prstGeom>
          <a:noFill/>
          <a:ln>
            <a:noFill/>
          </a:ln>
        </p:spPr>
      </p:pic>
      <p:sp>
        <p:nvSpPr>
          <p:cNvPr id="101" name="Google Shape;101;p18"/>
          <p:cNvSpPr txBox="1"/>
          <p:nvPr/>
        </p:nvSpPr>
        <p:spPr>
          <a:xfrm>
            <a:off x="878150" y="580000"/>
            <a:ext cx="1432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Development</a:t>
            </a:r>
            <a:endParaRPr>
              <a:latin typeface="Roboto"/>
              <a:ea typeface="Roboto"/>
              <a:cs typeface="Roboto"/>
              <a:sym typeface="Roboto"/>
            </a:endParaRPr>
          </a:p>
        </p:txBody>
      </p:sp>
      <p:sp>
        <p:nvSpPr>
          <p:cNvPr id="102" name="Google Shape;102;p18"/>
          <p:cNvSpPr txBox="1"/>
          <p:nvPr/>
        </p:nvSpPr>
        <p:spPr>
          <a:xfrm>
            <a:off x="3855900" y="472313"/>
            <a:ext cx="1432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Continuous</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Integration</a:t>
            </a:r>
            <a:endParaRPr>
              <a:latin typeface="Roboto"/>
              <a:ea typeface="Roboto"/>
              <a:cs typeface="Roboto"/>
              <a:sym typeface="Roboto"/>
            </a:endParaRPr>
          </a:p>
        </p:txBody>
      </p:sp>
      <p:sp>
        <p:nvSpPr>
          <p:cNvPr id="103" name="Google Shape;103;p18"/>
          <p:cNvSpPr txBox="1"/>
          <p:nvPr/>
        </p:nvSpPr>
        <p:spPr>
          <a:xfrm>
            <a:off x="6554825" y="472325"/>
            <a:ext cx="2120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Continuous Delivery</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or Deployment</a:t>
            </a:r>
            <a:endParaRPr>
              <a:latin typeface="Roboto"/>
              <a:ea typeface="Roboto"/>
              <a:cs typeface="Roboto"/>
              <a:sym typeface="Roboto"/>
            </a:endParaRPr>
          </a:p>
        </p:txBody>
      </p:sp>
      <p:pic>
        <p:nvPicPr>
          <p:cNvPr id="104" name="Google Shape;104;p18"/>
          <p:cNvPicPr preferRelativeResize="0"/>
          <p:nvPr/>
        </p:nvPicPr>
        <p:blipFill>
          <a:blip r:embed="rId4">
            <a:alphaModFix/>
          </a:blip>
          <a:stretch>
            <a:fillRect/>
          </a:stretch>
        </p:blipFill>
        <p:spPr>
          <a:xfrm>
            <a:off x="376350" y="1893399"/>
            <a:ext cx="8391299" cy="254302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72"/>
          <p:cNvSpPr txBox="1"/>
          <p:nvPr/>
        </p:nvSpPr>
        <p:spPr>
          <a:xfrm>
            <a:off x="169800" y="2371650"/>
            <a:ext cx="88044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Roboto Slab"/>
                <a:ea typeface="Roboto Slab"/>
                <a:cs typeface="Roboto Slab"/>
                <a:sym typeface="Roboto Slab"/>
              </a:rPr>
              <a:t>Random error response?</a:t>
            </a:r>
            <a:endParaRPr sz="3000" u="sng">
              <a:solidFill>
                <a:srgbClr val="FFFFFF"/>
              </a:solidFill>
              <a:latin typeface="Roboto Slab"/>
              <a:ea typeface="Roboto Slab"/>
              <a:cs typeface="Roboto Slab"/>
              <a:sym typeface="Roboto Slab"/>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73"/>
          <p:cNvSpPr txBox="1"/>
          <p:nvPr/>
        </p:nvSpPr>
        <p:spPr>
          <a:xfrm>
            <a:off x="169800" y="2371650"/>
            <a:ext cx="88044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Roboto Slab"/>
                <a:ea typeface="Roboto Slab"/>
                <a:cs typeface="Roboto Slab"/>
                <a:sym typeface="Roboto Slab"/>
              </a:rPr>
              <a:t>Firewall</a:t>
            </a:r>
            <a:endParaRPr sz="3000" u="sng">
              <a:solidFill>
                <a:srgbClr val="FFFFFF"/>
              </a:solidFill>
              <a:latin typeface="Roboto Slab"/>
              <a:ea typeface="Roboto Slab"/>
              <a:cs typeface="Roboto Slab"/>
              <a:sym typeface="Roboto Slab"/>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74"/>
          <p:cNvSpPr txBox="1"/>
          <p:nvPr/>
        </p:nvSpPr>
        <p:spPr>
          <a:xfrm>
            <a:off x="169800" y="2371650"/>
            <a:ext cx="88044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Roboto Slab"/>
                <a:ea typeface="Roboto Slab"/>
                <a:cs typeface="Roboto Slab"/>
                <a:sym typeface="Roboto Slab"/>
              </a:rPr>
              <a:t>QoS</a:t>
            </a:r>
            <a:endParaRPr sz="3000" u="sng">
              <a:solidFill>
                <a:srgbClr val="FFFFFF"/>
              </a:solidFill>
              <a:latin typeface="Roboto Slab"/>
              <a:ea typeface="Roboto Slab"/>
              <a:cs typeface="Roboto Slab"/>
              <a:sym typeface="Roboto Slab"/>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75"/>
          <p:cNvSpPr txBox="1"/>
          <p:nvPr/>
        </p:nvSpPr>
        <p:spPr>
          <a:xfrm>
            <a:off x="169800" y="2371650"/>
            <a:ext cx="88044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Roboto Slab"/>
                <a:ea typeface="Roboto Slab"/>
                <a:cs typeface="Roboto Slab"/>
                <a:sym typeface="Roboto Slab"/>
              </a:rPr>
              <a:t>Demo response options</a:t>
            </a:r>
            <a:endParaRPr sz="3000" u="sng">
              <a:solidFill>
                <a:srgbClr val="FFFFFF"/>
              </a:solidFill>
              <a:latin typeface="Roboto Slab"/>
              <a:ea typeface="Roboto Slab"/>
              <a:cs typeface="Roboto Slab"/>
              <a:sym typeface="Roboto Slab"/>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76"/>
          <p:cNvSpPr txBox="1"/>
          <p:nvPr/>
        </p:nvSpPr>
        <p:spPr>
          <a:xfrm>
            <a:off x="169800" y="2371650"/>
            <a:ext cx="88044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Roboto Slab"/>
                <a:ea typeface="Roboto Slab"/>
                <a:cs typeface="Roboto Slab"/>
                <a:sym typeface="Roboto Slab"/>
              </a:rPr>
              <a:t>Security != Hard/Expensive</a:t>
            </a:r>
            <a:endParaRPr sz="3000" u="sng">
              <a:solidFill>
                <a:srgbClr val="FFFFFF"/>
              </a:solidFill>
              <a:latin typeface="Roboto Slab"/>
              <a:ea typeface="Roboto Slab"/>
              <a:cs typeface="Roboto Slab"/>
              <a:sym typeface="Roboto Slab"/>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77"/>
          <p:cNvSpPr txBox="1"/>
          <p:nvPr/>
        </p:nvSpPr>
        <p:spPr>
          <a:xfrm>
            <a:off x="169800" y="2371650"/>
            <a:ext cx="88044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Roboto Slab"/>
                <a:ea typeface="Roboto Slab"/>
                <a:cs typeface="Roboto Slab"/>
                <a:sym typeface="Roboto Slab"/>
              </a:rPr>
              <a:t>Security as Functional Requirement</a:t>
            </a:r>
            <a:endParaRPr sz="3000" u="sng">
              <a:solidFill>
                <a:srgbClr val="FFFFFF"/>
              </a:solidFill>
              <a:latin typeface="Roboto Slab"/>
              <a:ea typeface="Roboto Slab"/>
              <a:cs typeface="Roboto Slab"/>
              <a:sym typeface="Roboto Slab"/>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78"/>
          <p:cNvSpPr txBox="1"/>
          <p:nvPr/>
        </p:nvSpPr>
        <p:spPr>
          <a:xfrm>
            <a:off x="169800" y="2371650"/>
            <a:ext cx="88044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Roboto Slab"/>
                <a:ea typeface="Roboto Slab"/>
                <a:cs typeface="Roboto Slab"/>
                <a:sym typeface="Roboto Slab"/>
              </a:rPr>
              <a:t>Security + CI/CD is good</a:t>
            </a:r>
            <a:endParaRPr sz="3000" u="sng">
              <a:solidFill>
                <a:srgbClr val="FFFFFF"/>
              </a:solidFill>
              <a:latin typeface="Roboto Slab"/>
              <a:ea typeface="Roboto Slab"/>
              <a:cs typeface="Roboto Slab"/>
              <a:sym typeface="Roboto Slab"/>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79"/>
          <p:cNvSpPr txBox="1"/>
          <p:nvPr/>
        </p:nvSpPr>
        <p:spPr>
          <a:xfrm>
            <a:off x="169800" y="2371650"/>
            <a:ext cx="88044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Roboto Slab"/>
                <a:ea typeface="Roboto Slab"/>
                <a:cs typeface="Roboto Slab"/>
                <a:sym typeface="Roboto Slab"/>
              </a:rPr>
              <a:t>Challenge - Join Us!</a:t>
            </a:r>
            <a:endParaRPr sz="3000" u="sng">
              <a:solidFill>
                <a:srgbClr val="FFFFFF"/>
              </a:solidFill>
              <a:latin typeface="Roboto Slab"/>
              <a:ea typeface="Roboto Slab"/>
              <a:cs typeface="Roboto Slab"/>
              <a:sym typeface="Roboto Slab"/>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80"/>
          <p:cNvSpPr txBox="1"/>
          <p:nvPr>
            <p:ph idx="4294967295"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t>B</a:t>
            </a:r>
            <a:r>
              <a:rPr lang="en" sz="2100"/>
              <a:t>uilding a secure-by-default system is a choice.</a:t>
            </a:r>
            <a:endParaRPr sz="2100"/>
          </a:p>
          <a:p>
            <a:pPr indent="0" lvl="0" marL="0" rtl="0" algn="l">
              <a:spcBef>
                <a:spcPts val="1200"/>
              </a:spcBef>
              <a:spcAft>
                <a:spcPts val="0"/>
              </a:spcAft>
              <a:buNone/>
            </a:pPr>
            <a:r>
              <a:rPr lang="en" sz="2100"/>
              <a:t>Building an expensive, insecure, and inefficient one is also a choice.</a:t>
            </a:r>
            <a:endParaRPr sz="2100"/>
          </a:p>
          <a:p>
            <a:pPr indent="0" lvl="0" marL="0" rtl="0" algn="l">
              <a:spcBef>
                <a:spcPts val="1200"/>
              </a:spcBef>
              <a:spcAft>
                <a:spcPts val="0"/>
              </a:spcAft>
              <a:buNone/>
            </a:pPr>
            <a:r>
              <a:rPr lang="en" sz="2100"/>
              <a:t>Choose wisely.</a:t>
            </a:r>
            <a:endParaRPr sz="2100"/>
          </a:p>
          <a:p>
            <a:pPr indent="0" lvl="0" marL="0" rtl="0" algn="l">
              <a:spcBef>
                <a:spcPts val="1200"/>
              </a:spcBef>
              <a:spcAft>
                <a:spcPts val="0"/>
              </a:spcAft>
              <a:buNone/>
            </a:pPr>
            <a:r>
              <a:t/>
            </a:r>
            <a:endParaRPr sz="2100"/>
          </a:p>
          <a:p>
            <a:pPr indent="0" lvl="0" marL="0" rtl="0" algn="l">
              <a:spcBef>
                <a:spcPts val="1200"/>
              </a:spcBef>
              <a:spcAft>
                <a:spcPts val="1200"/>
              </a:spcAft>
              <a:buNone/>
            </a:pPr>
            <a:r>
              <a:rPr lang="en" sz="2100"/>
              <a:t>-Mick Douglas</a:t>
            </a:r>
            <a:endParaRPr sz="2100"/>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8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Resources</a:t>
            </a:r>
            <a:endParaRPr/>
          </a:p>
        </p:txBody>
      </p:sp>
      <p:sp>
        <p:nvSpPr>
          <p:cNvPr id="467" name="Google Shape;467;p81"/>
          <p:cNvSpPr txBox="1"/>
          <p:nvPr>
            <p:ph idx="1" type="body"/>
          </p:nvPr>
        </p:nvSpPr>
        <p:spPr>
          <a:xfrm>
            <a:off x="387900" y="1489825"/>
            <a:ext cx="8368200" cy="2868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440"/>
              <a:buNone/>
            </a:pPr>
            <a:r>
              <a:rPr lang="en" sz="1620"/>
              <a:t>Presentation and related labs:</a:t>
            </a:r>
            <a:endParaRPr sz="1620"/>
          </a:p>
          <a:p>
            <a:pPr indent="-331470" lvl="0" marL="457200" rtl="0" algn="l">
              <a:lnSpc>
                <a:spcPct val="95000"/>
              </a:lnSpc>
              <a:spcBef>
                <a:spcPts val="1200"/>
              </a:spcBef>
              <a:spcAft>
                <a:spcPts val="0"/>
              </a:spcAft>
              <a:buSzPts val="1620"/>
              <a:buChar char="●"/>
            </a:pPr>
            <a:r>
              <a:rPr lang="en" sz="1620"/>
              <a:t>GitHub repo with slides, demos, and labs: → </a:t>
            </a:r>
            <a:endParaRPr sz="1620"/>
          </a:p>
          <a:p>
            <a:pPr indent="-331470" lvl="0" marL="457200" rtl="0" algn="l">
              <a:lnSpc>
                <a:spcPct val="95000"/>
              </a:lnSpc>
              <a:spcBef>
                <a:spcPts val="0"/>
              </a:spcBef>
              <a:spcAft>
                <a:spcPts val="0"/>
              </a:spcAft>
              <a:buSzPts val="1620"/>
              <a:buChar char="●"/>
            </a:pPr>
            <a:r>
              <a:rPr lang="en" sz="1620" u="sng">
                <a:solidFill>
                  <a:schemeClr val="hlink"/>
                </a:solidFill>
                <a:hlinkClick r:id="rId3"/>
              </a:rPr>
              <a:t>OWASP SAST Recommendations</a:t>
            </a:r>
            <a:endParaRPr sz="1620"/>
          </a:p>
          <a:p>
            <a:pPr indent="-331470" lvl="0" marL="457200" rtl="0" algn="l">
              <a:lnSpc>
                <a:spcPct val="95000"/>
              </a:lnSpc>
              <a:spcBef>
                <a:spcPts val="0"/>
              </a:spcBef>
              <a:spcAft>
                <a:spcPts val="0"/>
              </a:spcAft>
              <a:buSzPts val="1620"/>
              <a:buChar char="●"/>
            </a:pPr>
            <a:r>
              <a:rPr lang="en" sz="1620" u="sng">
                <a:solidFill>
                  <a:schemeClr val="hlink"/>
                </a:solidFill>
                <a:hlinkClick r:id="rId4"/>
              </a:rPr>
              <a:t>OWASP SCA Recommendations</a:t>
            </a:r>
            <a:endParaRPr sz="1620"/>
          </a:p>
          <a:p>
            <a:pPr indent="-331470" lvl="0" marL="457200" rtl="0" algn="l">
              <a:lnSpc>
                <a:spcPct val="95000"/>
              </a:lnSpc>
              <a:spcBef>
                <a:spcPts val="0"/>
              </a:spcBef>
              <a:spcAft>
                <a:spcPts val="0"/>
              </a:spcAft>
              <a:buSzPts val="1620"/>
              <a:buChar char="●"/>
            </a:pPr>
            <a:r>
              <a:rPr lang="en" sz="1620" u="sng">
                <a:solidFill>
                  <a:schemeClr val="hlink"/>
                </a:solidFill>
                <a:hlinkClick r:id="rId5"/>
              </a:rPr>
              <a:t>OWASP ZAP</a:t>
            </a:r>
            <a:endParaRPr sz="1620"/>
          </a:p>
          <a:p>
            <a:pPr indent="-331470" lvl="0" marL="457200" rtl="0" algn="l">
              <a:lnSpc>
                <a:spcPct val="95000"/>
              </a:lnSpc>
              <a:spcBef>
                <a:spcPts val="0"/>
              </a:spcBef>
              <a:spcAft>
                <a:spcPts val="0"/>
              </a:spcAft>
              <a:buSzPts val="1620"/>
              <a:buChar char="●"/>
            </a:pPr>
            <a:r>
              <a:rPr lang="en" sz="1620"/>
              <a:t>(</a:t>
            </a:r>
            <a:r>
              <a:rPr lang="en" sz="1620" u="sng">
                <a:solidFill>
                  <a:schemeClr val="hlink"/>
                </a:solidFill>
                <a:hlinkClick r:id="rId6"/>
              </a:rPr>
              <a:t>YouTube</a:t>
            </a:r>
            <a:r>
              <a:rPr lang="en" sz="1620"/>
              <a:t>) ZAP Automation in CI/CD</a:t>
            </a:r>
            <a:endParaRPr sz="1620"/>
          </a:p>
          <a:p>
            <a:pPr indent="-331470" lvl="0" marL="457200" rtl="0" algn="l">
              <a:lnSpc>
                <a:spcPct val="95000"/>
              </a:lnSpc>
              <a:spcBef>
                <a:spcPts val="0"/>
              </a:spcBef>
              <a:spcAft>
                <a:spcPts val="0"/>
              </a:spcAft>
              <a:buSzPts val="1620"/>
              <a:buChar char="●"/>
            </a:pPr>
            <a:r>
              <a:rPr lang="en" sz="1620" u="sng">
                <a:solidFill>
                  <a:schemeClr val="hlink"/>
                </a:solidFill>
                <a:hlinkClick r:id="rId7"/>
              </a:rPr>
              <a:t>ModSecurity</a:t>
            </a:r>
            <a:endParaRPr sz="1620"/>
          </a:p>
          <a:p>
            <a:pPr indent="0" lvl="0" marL="0" rtl="0" algn="l">
              <a:lnSpc>
                <a:spcPct val="95000"/>
              </a:lnSpc>
              <a:spcBef>
                <a:spcPts val="1200"/>
              </a:spcBef>
              <a:spcAft>
                <a:spcPts val="0"/>
              </a:spcAft>
              <a:buSzPts val="440"/>
              <a:buNone/>
            </a:pPr>
            <a:r>
              <a:rPr lang="en" sz="1620"/>
              <a:t>Misc related resources:</a:t>
            </a:r>
            <a:endParaRPr sz="1620"/>
          </a:p>
          <a:p>
            <a:pPr indent="-331470" lvl="0" marL="457200" rtl="0" algn="l">
              <a:lnSpc>
                <a:spcPct val="95000"/>
              </a:lnSpc>
              <a:spcBef>
                <a:spcPts val="1200"/>
              </a:spcBef>
              <a:spcAft>
                <a:spcPts val="0"/>
              </a:spcAft>
              <a:buSzPts val="1620"/>
              <a:buChar char="●"/>
            </a:pPr>
            <a:r>
              <a:rPr i="1" lang="en" sz="1620"/>
              <a:t>Offensive Countermeasures: The Art of Active Defense</a:t>
            </a:r>
            <a:r>
              <a:rPr lang="en" sz="1620"/>
              <a:t> by John Strand</a:t>
            </a:r>
            <a:endParaRPr sz="1620"/>
          </a:p>
        </p:txBody>
      </p:sp>
      <p:sp>
        <p:nvSpPr>
          <p:cNvPr id="468" name="Google Shape;468;p81"/>
          <p:cNvSpPr txBox="1"/>
          <p:nvPr/>
        </p:nvSpPr>
        <p:spPr>
          <a:xfrm>
            <a:off x="387900" y="4358825"/>
            <a:ext cx="3780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Mick Douglas</a:t>
            </a:r>
            <a:endParaRPr>
              <a:solidFill>
                <a:schemeClr val="dk1"/>
              </a:solidFill>
              <a:latin typeface="Roboto"/>
              <a:ea typeface="Roboto"/>
              <a:cs typeface="Roboto"/>
              <a:sym typeface="Roboto"/>
            </a:endParaRPr>
          </a:p>
          <a:p>
            <a:pPr indent="0" lvl="0" marL="0" rtl="0" algn="l">
              <a:spcBef>
                <a:spcPts val="0"/>
              </a:spcBef>
              <a:spcAft>
                <a:spcPts val="0"/>
              </a:spcAft>
              <a:buNone/>
            </a:pPr>
            <a:r>
              <a:rPr lang="en" sz="1200">
                <a:solidFill>
                  <a:schemeClr val="dk1"/>
                </a:solidFill>
                <a:latin typeface="Roboto"/>
                <a:ea typeface="Roboto"/>
                <a:cs typeface="Roboto"/>
                <a:sym typeface="Roboto"/>
              </a:rPr>
              <a:t>https://www.infosecinnovations.com/</a:t>
            </a:r>
            <a:endParaRPr sz="1200">
              <a:solidFill>
                <a:schemeClr val="dk1"/>
              </a:solidFill>
              <a:latin typeface="Roboto"/>
              <a:ea typeface="Roboto"/>
              <a:cs typeface="Roboto"/>
              <a:sym typeface="Roboto"/>
            </a:endParaRPr>
          </a:p>
        </p:txBody>
      </p:sp>
      <p:sp>
        <p:nvSpPr>
          <p:cNvPr id="469" name="Google Shape;469;p81"/>
          <p:cNvSpPr txBox="1"/>
          <p:nvPr/>
        </p:nvSpPr>
        <p:spPr>
          <a:xfrm>
            <a:off x="5160100" y="4358825"/>
            <a:ext cx="3780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Andy</a:t>
            </a:r>
            <a:r>
              <a:rPr lang="en">
                <a:solidFill>
                  <a:schemeClr val="dk1"/>
                </a:solidFill>
                <a:latin typeface="Roboto"/>
                <a:ea typeface="Roboto"/>
                <a:cs typeface="Roboto"/>
                <a:sym typeface="Roboto"/>
              </a:rPr>
              <a:t> Douglas</a:t>
            </a:r>
            <a:endParaRPr>
              <a:solidFill>
                <a:schemeClr val="dk1"/>
              </a:solidFill>
              <a:latin typeface="Roboto"/>
              <a:ea typeface="Roboto"/>
              <a:cs typeface="Roboto"/>
              <a:sym typeface="Roboto"/>
            </a:endParaRPr>
          </a:p>
          <a:p>
            <a:pPr indent="0" lvl="0" marL="0" rtl="0" algn="l">
              <a:spcBef>
                <a:spcPts val="0"/>
              </a:spcBef>
              <a:spcAft>
                <a:spcPts val="0"/>
              </a:spcAft>
              <a:buNone/>
            </a:pPr>
            <a:r>
              <a:rPr lang="en" sz="1200">
                <a:solidFill>
                  <a:schemeClr val="dk1"/>
                </a:solidFill>
                <a:latin typeface="Roboto"/>
                <a:ea typeface="Roboto"/>
                <a:cs typeface="Roboto"/>
                <a:sym typeface="Roboto"/>
              </a:rPr>
              <a:t>https://www.linkedin.com/in/andy-douglas-8187557/</a:t>
            </a:r>
            <a:endParaRPr sz="1200">
              <a:solidFill>
                <a:schemeClr val="dk1"/>
              </a:solidFill>
              <a:latin typeface="Roboto"/>
              <a:ea typeface="Roboto"/>
              <a:cs typeface="Roboto"/>
              <a:sym typeface="Roboto"/>
            </a:endParaRPr>
          </a:p>
        </p:txBody>
      </p:sp>
      <p:pic>
        <p:nvPicPr>
          <p:cNvPr id="470" name="Google Shape;470;p81"/>
          <p:cNvPicPr preferRelativeResize="0"/>
          <p:nvPr/>
        </p:nvPicPr>
        <p:blipFill>
          <a:blip r:embed="rId8">
            <a:alphaModFix/>
          </a:blip>
          <a:stretch>
            <a:fillRect/>
          </a:stretch>
        </p:blipFill>
        <p:spPr>
          <a:xfrm>
            <a:off x="5160100" y="791375"/>
            <a:ext cx="2523250" cy="2523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19"/>
          <p:cNvPicPr preferRelativeResize="0"/>
          <p:nvPr/>
        </p:nvPicPr>
        <p:blipFill>
          <a:blip r:embed="rId3">
            <a:alphaModFix/>
          </a:blip>
          <a:stretch>
            <a:fillRect/>
          </a:stretch>
        </p:blipFill>
        <p:spPr>
          <a:xfrm>
            <a:off x="152400" y="152400"/>
            <a:ext cx="8839200" cy="1255423"/>
          </a:xfrm>
          <a:prstGeom prst="rect">
            <a:avLst/>
          </a:prstGeom>
          <a:noFill/>
          <a:ln>
            <a:noFill/>
          </a:ln>
        </p:spPr>
      </p:pic>
      <p:sp>
        <p:nvSpPr>
          <p:cNvPr id="110" name="Google Shape;110;p19"/>
          <p:cNvSpPr txBox="1"/>
          <p:nvPr/>
        </p:nvSpPr>
        <p:spPr>
          <a:xfrm>
            <a:off x="878150" y="580000"/>
            <a:ext cx="1432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Development</a:t>
            </a:r>
            <a:endParaRPr>
              <a:latin typeface="Roboto"/>
              <a:ea typeface="Roboto"/>
              <a:cs typeface="Roboto"/>
              <a:sym typeface="Roboto"/>
            </a:endParaRPr>
          </a:p>
        </p:txBody>
      </p:sp>
      <p:sp>
        <p:nvSpPr>
          <p:cNvPr id="111" name="Google Shape;111;p19"/>
          <p:cNvSpPr txBox="1"/>
          <p:nvPr/>
        </p:nvSpPr>
        <p:spPr>
          <a:xfrm>
            <a:off x="3855900" y="472313"/>
            <a:ext cx="1432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Continuous</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Integration</a:t>
            </a:r>
            <a:endParaRPr>
              <a:latin typeface="Roboto"/>
              <a:ea typeface="Roboto"/>
              <a:cs typeface="Roboto"/>
              <a:sym typeface="Roboto"/>
            </a:endParaRPr>
          </a:p>
        </p:txBody>
      </p:sp>
      <p:sp>
        <p:nvSpPr>
          <p:cNvPr id="112" name="Google Shape;112;p19"/>
          <p:cNvSpPr txBox="1"/>
          <p:nvPr/>
        </p:nvSpPr>
        <p:spPr>
          <a:xfrm>
            <a:off x="6554825" y="472325"/>
            <a:ext cx="2120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Continuous Delivery</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or Deployment</a:t>
            </a:r>
            <a:endParaRPr>
              <a:latin typeface="Roboto"/>
              <a:ea typeface="Roboto"/>
              <a:cs typeface="Roboto"/>
              <a:sym typeface="Roboto"/>
            </a:endParaRPr>
          </a:p>
        </p:txBody>
      </p:sp>
      <p:pic>
        <p:nvPicPr>
          <p:cNvPr id="113" name="Google Shape;113;p19"/>
          <p:cNvPicPr preferRelativeResize="0"/>
          <p:nvPr/>
        </p:nvPicPr>
        <p:blipFill>
          <a:blip r:embed="rId4">
            <a:alphaModFix/>
          </a:blip>
          <a:stretch>
            <a:fillRect/>
          </a:stretch>
        </p:blipFill>
        <p:spPr>
          <a:xfrm>
            <a:off x="1639625" y="1407823"/>
            <a:ext cx="5864748" cy="343087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idx="4294967295" type="body"/>
          </p:nvPr>
        </p:nvSpPr>
        <p:spPr>
          <a:xfrm>
            <a:off x="387900" y="691825"/>
            <a:ext cx="4866000" cy="387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200"/>
              <a:t>The hardest thing in the world is to change the minds of people who keep saying, ‘But we’ve always done it this way.’ These are days of fast changes and if we don’t change with them, we can get hurt or lost.</a:t>
            </a:r>
            <a:endParaRPr sz="2000"/>
          </a:p>
          <a:p>
            <a:pPr indent="-355600" lvl="0" marL="457200" rtl="0" algn="l">
              <a:spcBef>
                <a:spcPts val="1200"/>
              </a:spcBef>
              <a:spcAft>
                <a:spcPts val="0"/>
              </a:spcAft>
              <a:buSzPts val="2000"/>
              <a:buChar char="-"/>
            </a:pPr>
            <a:r>
              <a:rPr lang="en" sz="2000"/>
              <a:t>Grace M. Hopper</a:t>
            </a:r>
            <a:endParaRPr sz="2000"/>
          </a:p>
        </p:txBody>
      </p:sp>
      <p:pic>
        <p:nvPicPr>
          <p:cNvPr id="119" name="Google Shape;119;p20"/>
          <p:cNvPicPr preferRelativeResize="0"/>
          <p:nvPr/>
        </p:nvPicPr>
        <p:blipFill>
          <a:blip r:embed="rId3">
            <a:alphaModFix/>
          </a:blip>
          <a:stretch>
            <a:fillRect/>
          </a:stretch>
        </p:blipFill>
        <p:spPr>
          <a:xfrm>
            <a:off x="5800950" y="691825"/>
            <a:ext cx="2393675" cy="2805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nvSpPr>
        <p:spPr>
          <a:xfrm>
            <a:off x="199225" y="2371650"/>
            <a:ext cx="8720400" cy="40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Roboto Medium"/>
                <a:ea typeface="Roboto Medium"/>
                <a:cs typeface="Roboto Medium"/>
                <a:sym typeface="Roboto Medium"/>
              </a:rPr>
              <a:t>2022 IBM report: </a:t>
            </a:r>
            <a:br>
              <a:rPr lang="en" sz="3000">
                <a:solidFill>
                  <a:schemeClr val="dk1"/>
                </a:solidFill>
                <a:latin typeface="Roboto Medium"/>
                <a:ea typeface="Roboto Medium"/>
                <a:cs typeface="Roboto Medium"/>
                <a:sym typeface="Roboto Medium"/>
              </a:rPr>
            </a:br>
            <a:r>
              <a:rPr lang="en" sz="3000">
                <a:solidFill>
                  <a:schemeClr val="dk1"/>
                </a:solidFill>
                <a:latin typeface="Roboto Medium"/>
                <a:ea typeface="Roboto Medium"/>
                <a:cs typeface="Roboto Medium"/>
                <a:sym typeface="Roboto Medium"/>
              </a:rPr>
              <a:t>Average time to detect data breach is 287 days</a:t>
            </a:r>
            <a:endParaRPr sz="3000">
              <a:solidFill>
                <a:schemeClr val="dk1"/>
              </a:solidFill>
              <a:latin typeface="Roboto Medium"/>
              <a:ea typeface="Roboto Medium"/>
              <a:cs typeface="Roboto Medium"/>
              <a:sym typeface="Roboto Medium"/>
            </a:endParaRPr>
          </a:p>
          <a:p>
            <a:pPr indent="0" lvl="0" marL="0" rtl="0" algn="l">
              <a:spcBef>
                <a:spcPts val="0"/>
              </a:spcBef>
              <a:spcAft>
                <a:spcPts val="0"/>
              </a:spcAft>
              <a:buNone/>
            </a:pPr>
            <a:r>
              <a:t/>
            </a:r>
            <a:endParaRPr sz="3000">
              <a:solidFill>
                <a:schemeClr val="dk1"/>
              </a:solidFill>
              <a:latin typeface="Roboto Medium"/>
              <a:ea typeface="Roboto Medium"/>
              <a:cs typeface="Roboto Medium"/>
              <a:sym typeface="Roboto Medium"/>
            </a:endParaRPr>
          </a:p>
          <a:p>
            <a:pPr indent="0" lvl="0" marL="0" rtl="0" algn="l">
              <a:spcBef>
                <a:spcPts val="0"/>
              </a:spcBef>
              <a:spcAft>
                <a:spcPts val="0"/>
              </a:spcAft>
              <a:buClr>
                <a:schemeClr val="dk1"/>
              </a:buClr>
              <a:buSzPts val="1100"/>
              <a:buFont typeface="Arial"/>
              <a:buNone/>
            </a:pPr>
            <a:r>
              <a:t/>
            </a:r>
            <a:endParaRPr sz="3000">
              <a:solidFill>
                <a:schemeClr val="dk1"/>
              </a:solidFill>
              <a:latin typeface="Roboto Medium"/>
              <a:ea typeface="Roboto Medium"/>
              <a:cs typeface="Roboto Medium"/>
              <a:sym typeface="Roboto Medium"/>
            </a:endParaRPr>
          </a:p>
          <a:p>
            <a:pPr indent="0" lvl="0" marL="0" rtl="0" algn="l">
              <a:spcBef>
                <a:spcPts val="0"/>
              </a:spcBef>
              <a:spcAft>
                <a:spcPts val="0"/>
              </a:spcAft>
              <a:buClr>
                <a:schemeClr val="dk1"/>
              </a:buClr>
              <a:buSzPts val="1100"/>
              <a:buFont typeface="Arial"/>
              <a:buNone/>
            </a:pPr>
            <a:r>
              <a:rPr lang="en" sz="2100">
                <a:solidFill>
                  <a:schemeClr val="dk1"/>
                </a:solidFill>
                <a:latin typeface="Roboto Medium"/>
                <a:ea typeface="Roboto Medium"/>
                <a:cs typeface="Roboto Medium"/>
                <a:sym typeface="Roboto Medium"/>
              </a:rPr>
              <a:t>https://www.ibm.com/reports/data-breach </a:t>
            </a:r>
            <a:endParaRPr sz="2100">
              <a:solidFill>
                <a:srgbClr val="FFFFFF"/>
              </a:solidFill>
              <a:latin typeface="Roboto Medium"/>
              <a:ea typeface="Roboto Medium"/>
              <a:cs typeface="Roboto Medium"/>
              <a:sym typeface="Roboto Medium"/>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