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INzi3x4jK6T5gxN81FuyS5jI9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8" name="Hans Satria Kusum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D7D5BB-65A6-42EB-9241-FE21942412AD}">
  <a:tblStyle styleId="{1ED7D5BB-65A6-42EB-9241-FE21942412A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26T01:30:56.150">
    <p:pos x="6000" y="0"/>
    <p:text>Judulnya : skripsi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kp9GNo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0-26T01:26:21.637">
    <p:pos x="6000" y="0"/>
    <p:text>Perlu distate (kesulitan yang dimaksud adalah khusus untuk menentukan minat saja)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kp9GNg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10-26T01:21:58.720">
    <p:pos x="6000" y="0"/>
    <p:text>data akademik lebih kearah silabus (nama mata kuliah)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kp9GNY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10-26T01:28:48.108">
    <p:pos x="6000" y="0"/>
    <p:text>Batasan masalah: 
1. Hanya berdasarkan daftar mata kuliah dan minat
-&gt; Daftar mata kuliah difiltering
2. berfokus untuk memberikan rekomendasi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kp9GNk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0-10-26T01:33:05.270">
    <p:pos x="6000" y="0"/>
    <p:text>Output : abstrak publikasi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kp9GNw"/>
      </p:ext>
    </p:extLst>
  </p:cm>
  <p:cm authorId="0" idx="6" dt="2020-10-26T01:40:31.425">
    <p:pos x="6000" y="100"/>
    <p:text>untuk outputnya perlu ada concern :
1. judul
2. term abstrak
3. keywords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kp9GN8"/>
      </p:ext>
    </p:extLst>
  </p:cm>
  <p:cm authorId="0" idx="7" dt="2020-10-26T01:39:21.457">
    <p:pos x="6000" y="200"/>
    <p:text>Concern input : 
Apakah seluruh mata kuliah atau diminati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kp9GPs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0-10-26T01:43:47.834">
    <p:pos x="6000" y="0"/>
    <p:text>Evaluasi terhadap model (information retreival)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kp9GQ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Selamat pagi  ibu Anny, pak muji dan bu Aina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perkenalkan ama saya Hans Satria Kusuma. pada kesempatan kali ini, saya akan mempresentasikan proposal skripsi saya yang berjudul Sistem Rekomendasi Topik Tugas akhir menggunakan content-based filtering yang dibimbing oleh bu Aina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7fb5d70e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a47fb5d7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47fb5d70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a47fb5d70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a527b08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89a527b0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47fb5d70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a47fb5d7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a527b085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89a527b08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8a495843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9e8a49584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e8a495843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9e8a49584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e8a495843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9e8a49584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48969aee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a48969ae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e8a495843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9e8a49584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a527b0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9a527b0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e8a495843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9e8a49584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e8a4955b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9e8a495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9a527b085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89a527b08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Sekian presentasi dari saya, terima kasih.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a527b08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89a527b0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Berdasarkan latar belakang tersebut, ada 3 rumusan masalah pada penelitian ini: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AutoNum type="arabicPeriod"/>
            </a:pPr>
            <a:r>
              <a:rPr lang="id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Bagaimana membangun sistem rekomendasi topik tugas akhir mahasiswa berdasarkan data akademik mahasiswa dan publikasi dosen</a:t>
            </a:r>
            <a:br>
              <a:rPr lang="id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a527b08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89a527b0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Kemudian, ada 3 batasan-batasan penelitian, yaitu: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AutoNum type="arabicPeriod"/>
            </a:pPr>
            <a:r>
              <a:rPr lang="id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mata kuliah (beserta silabus) yang akan diambil hanyalah mata kuliah yang ditawarkan pada program studi Ilmu Komputer UGM.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AutoNum type="arabicPeriod"/>
            </a:pPr>
            <a:r>
              <a:rPr lang="id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Dataset publikasi (abstrak beserta judul) yang akan digunakan hanyalah publikasi dari dosen Ilmu Komputer UGM.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AutoNum type="arabicPeriod"/>
            </a:pPr>
            <a:r>
              <a:rPr lang="id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 akan dibangun dengan menggunakan platform web.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a527b085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89a527b0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Tujuan dari penelitian ini adalah membangun suatu sistem berbasiskan </a:t>
            </a:r>
            <a:r>
              <a:rPr i="1" lang="id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Based Filtering</a:t>
            </a:r>
            <a:r>
              <a:rPr lang="id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yang dapat merekomendasikan topik tugas akhir.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a527b085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89a527b0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a527b085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9a527b08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Penelitian 1 </a:t>
            </a:r>
            <a:b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Ipk mahasiswa</a:t>
            </a:r>
            <a:b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penelitian 2</a:t>
            </a:r>
            <a:b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Penelitian ini menggunakan data KHS mahasiswa yang sudah yudisium</a:t>
            </a: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Data judul tugas akhir mahasiswa yang sudah yudisium.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penelitian 3 </a:t>
            </a:r>
            <a:b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The data that used in this paper consisted of undergraduate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thesis document and undergraduate thesis proposal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penelitian 4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300">
                <a:latin typeface="Times New Roman"/>
                <a:ea typeface="Times New Roman"/>
                <a:cs typeface="Times New Roman"/>
                <a:sym typeface="Times New Roman"/>
              </a:rPr>
              <a:t>Ipk mahasiswa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47fb5d70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47fb5d7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5. nilai mata kuliah dan IPK dari mahasiswa tersebu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a527b08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89a527b08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73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ctrTitle"/>
          </p:nvPr>
        </p:nvSpPr>
        <p:spPr>
          <a:xfrm>
            <a:off x="4592548" y="1787703"/>
            <a:ext cx="6996700" cy="1722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Quattrocento Sans"/>
              <a:buNone/>
              <a:defRPr sz="4000">
                <a:solidFill>
                  <a:srgbClr val="1E4E7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92548" y="3602038"/>
            <a:ext cx="69967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6041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Quattrocento Sans"/>
              <a:buNone/>
              <a:defRPr sz="4000">
                <a:solidFill>
                  <a:srgbClr val="1E4E7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604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4798030" y="2414427"/>
            <a:ext cx="6549419" cy="2148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Quattrocento Sans"/>
              <a:buNone/>
              <a:defRPr sz="4000">
                <a:solidFill>
                  <a:srgbClr val="1E4E7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6041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Quattrocento Sans"/>
              <a:buNone/>
              <a:defRPr sz="4000">
                <a:solidFill>
                  <a:srgbClr val="1E4E7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6041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Quattrocento Sans"/>
              <a:buNone/>
              <a:defRPr sz="4000">
                <a:solidFill>
                  <a:srgbClr val="1E4E7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2000" cy="686041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Quattrocento Sans"/>
              <a:buNone/>
              <a:defRPr sz="4000">
                <a:solidFill>
                  <a:srgbClr val="1E4E7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Quattrocento Sans"/>
              <a:buNone/>
              <a:defRPr>
                <a:solidFill>
                  <a:srgbClr val="1E4E7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cse.fmipa.ugm.ac.id/site/en/undergraduate-computer-science/1999-2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5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6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ctrTitle"/>
          </p:nvPr>
        </p:nvSpPr>
        <p:spPr>
          <a:xfrm>
            <a:off x="4592550" y="1859719"/>
            <a:ext cx="6996600" cy="23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000"/>
              <a:buFont typeface="Quattrocento Sans"/>
              <a:buNone/>
            </a:pPr>
            <a:r>
              <a:rPr lang="id"/>
              <a:t>SISTEM REKOMENDASI SKRIPSI MENGGUNAKAN CONTENT-BASED FILTERING</a:t>
            </a:r>
            <a:endParaRPr>
              <a:solidFill>
                <a:srgbClr val="1E4E79"/>
              </a:solidFill>
            </a:endParaRPr>
          </a:p>
        </p:txBody>
      </p:sp>
      <p:sp>
        <p:nvSpPr>
          <p:cNvPr id="74" name="Google Shape;74;p1"/>
          <p:cNvSpPr txBox="1"/>
          <p:nvPr>
            <p:ph idx="1" type="subTitle"/>
          </p:nvPr>
        </p:nvSpPr>
        <p:spPr>
          <a:xfrm>
            <a:off x="4592550" y="4257200"/>
            <a:ext cx="6551400" cy="14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d"/>
              <a:t>Hans Satria Kusuma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d"/>
              <a:t>17/409435/PA/17742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d"/>
              <a:t>Dosen Pembimbing: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id"/>
              <a:t>Aina Musdholifah, S.Kom., M.Kom. Ph.D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7fb5d70e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Deskripsi </a:t>
            </a:r>
            <a:r>
              <a:rPr lang="id"/>
              <a:t>Penelitian</a:t>
            </a:r>
            <a:endParaRPr/>
          </a:p>
        </p:txBody>
      </p:sp>
      <p:sp>
        <p:nvSpPr>
          <p:cNvPr id="130" name="Google Shape;130;ga47fb5d70e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Tujuan diadakannya penelitian ini adalah untuk membangun suatu sistem rekomendasi topik tugas akhir dengan menggunakan Content-based Filtering</a:t>
            </a:r>
            <a:br>
              <a:rPr lang="id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Pengekstrakan fitur akan dilakukan dengan menggunakan TF-IDF</a:t>
            </a:r>
            <a:br>
              <a:rPr lang="id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Untuk menghitung similaritas nantinya akan menggunakan Euclidean Distance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47fb5d70e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Dataset</a:t>
            </a:r>
            <a:endParaRPr/>
          </a:p>
        </p:txBody>
      </p:sp>
      <p:sp>
        <p:nvSpPr>
          <p:cNvPr id="136" name="Google Shape;136;ga47fb5d70e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•"/>
            </a:pPr>
            <a:r>
              <a:rPr lang="id"/>
              <a:t>Silabus mata kuliah </a:t>
            </a:r>
            <a:r>
              <a:rPr lang="id" sz="2600"/>
              <a:t>(</a:t>
            </a:r>
            <a:r>
              <a:rPr lang="id" sz="2600" u="sng">
                <a:solidFill>
                  <a:schemeClr val="hlink"/>
                </a:solidFill>
                <a:hlinkClick r:id="rId3"/>
              </a:rPr>
              <a:t>https://dcse.fmipa.ugm.ac.id/site/en/undergraduate-computer-science/1999-2/</a:t>
            </a:r>
            <a:r>
              <a:rPr lang="id" sz="2600"/>
              <a:t>) </a:t>
            </a:r>
            <a:br>
              <a:rPr lang="id" sz="2600"/>
            </a:br>
            <a:endParaRPr sz="26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d"/>
              <a:t>Daftar publikasi hanya publikasi dari dosen Ilmu Komputer UGM.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a527b085_0_40"/>
          <p:cNvSpPr txBox="1"/>
          <p:nvPr>
            <p:ph idx="4294967295" type="title"/>
          </p:nvPr>
        </p:nvSpPr>
        <p:spPr>
          <a:xfrm>
            <a:off x="795725" y="1007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d">
                <a:solidFill>
                  <a:srgbClr val="1E4E79"/>
                </a:solidFill>
              </a:rPr>
              <a:t>Rancangan Sistem (Secara Keseluruhan)</a:t>
            </a:r>
            <a:endParaRPr>
              <a:solidFill>
                <a:srgbClr val="1E4E79"/>
              </a:solidFill>
            </a:endParaRPr>
          </a:p>
        </p:txBody>
      </p:sp>
      <p:grpSp>
        <p:nvGrpSpPr>
          <p:cNvPr id="142" name="Google Shape;142;g89a527b085_0_40"/>
          <p:cNvGrpSpPr/>
          <p:nvPr/>
        </p:nvGrpSpPr>
        <p:grpSpPr>
          <a:xfrm>
            <a:off x="5243843" y="1113115"/>
            <a:ext cx="1589150" cy="5681114"/>
            <a:chOff x="3595325" y="943050"/>
            <a:chExt cx="1704000" cy="5768800"/>
          </a:xfrm>
        </p:grpSpPr>
        <p:sp>
          <p:nvSpPr>
            <p:cNvPr id="143" name="Google Shape;143;g89a527b085_0_40"/>
            <p:cNvSpPr/>
            <p:nvPr/>
          </p:nvSpPr>
          <p:spPr>
            <a:xfrm>
              <a:off x="3969575" y="943050"/>
              <a:ext cx="955500" cy="647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/>
                <a:t>Start</a:t>
              </a:r>
              <a:endParaRPr sz="800"/>
            </a:p>
          </p:txBody>
        </p:sp>
        <p:sp>
          <p:nvSpPr>
            <p:cNvPr id="144" name="Google Shape;144;g89a527b085_0_40"/>
            <p:cNvSpPr/>
            <p:nvPr/>
          </p:nvSpPr>
          <p:spPr>
            <a:xfrm>
              <a:off x="3611375" y="1744550"/>
              <a:ext cx="1671900" cy="5892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/>
                <a:t>Mahasiswa memilih mata kuliah yang sudah pernah diambil / diminati</a:t>
              </a:r>
              <a:endParaRPr sz="800"/>
            </a:p>
          </p:txBody>
        </p:sp>
        <p:sp>
          <p:nvSpPr>
            <p:cNvPr id="145" name="Google Shape;145;g89a527b085_0_40"/>
            <p:cNvSpPr/>
            <p:nvPr/>
          </p:nvSpPr>
          <p:spPr>
            <a:xfrm>
              <a:off x="3595325" y="2487550"/>
              <a:ext cx="1704000" cy="51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/>
                <a:t>Mengambil data silabus pada mata kuliah yang sudah dipilih</a:t>
              </a:r>
              <a:endParaRPr sz="800"/>
            </a:p>
          </p:txBody>
        </p:sp>
        <p:sp>
          <p:nvSpPr>
            <p:cNvPr id="146" name="Google Shape;146;g89a527b085_0_40"/>
            <p:cNvSpPr/>
            <p:nvPr/>
          </p:nvSpPr>
          <p:spPr>
            <a:xfrm>
              <a:off x="3595325" y="3156150"/>
              <a:ext cx="1704000" cy="51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/>
                <a:t>Mengambil semua dataset publikasi yang sudah dimiliki</a:t>
              </a:r>
              <a:endParaRPr sz="800"/>
            </a:p>
          </p:txBody>
        </p:sp>
        <p:sp>
          <p:nvSpPr>
            <p:cNvPr id="147" name="Google Shape;147;g89a527b085_0_40"/>
            <p:cNvSpPr/>
            <p:nvPr/>
          </p:nvSpPr>
          <p:spPr>
            <a:xfrm>
              <a:off x="3595325" y="3899150"/>
              <a:ext cx="1704000" cy="51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/>
                <a:t>Mengekstrak fitur pada silabus dan publikasi</a:t>
              </a:r>
              <a:endParaRPr sz="800"/>
            </a:p>
          </p:txBody>
        </p:sp>
        <p:sp>
          <p:nvSpPr>
            <p:cNvPr id="148" name="Google Shape;148;g89a527b085_0_40"/>
            <p:cNvSpPr/>
            <p:nvPr/>
          </p:nvSpPr>
          <p:spPr>
            <a:xfrm>
              <a:off x="3595325" y="4642150"/>
              <a:ext cx="1704000" cy="51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/>
                <a:t>Mencari jarak terdekat dari dokumen silabus yang sudah dimiliki (menggunakan Euclidean Distance)</a:t>
              </a:r>
              <a:endParaRPr sz="800"/>
            </a:p>
          </p:txBody>
        </p:sp>
        <p:sp>
          <p:nvSpPr>
            <p:cNvPr id="149" name="Google Shape;149;g89a527b085_0_40"/>
            <p:cNvSpPr/>
            <p:nvPr/>
          </p:nvSpPr>
          <p:spPr>
            <a:xfrm>
              <a:off x="3595325" y="5353150"/>
              <a:ext cx="1704000" cy="514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/>
                <a:t>Menampilkan judul dan seluruh kata (terms) yang terdapat pada abstrak publikasi terdekat</a:t>
              </a:r>
              <a:endParaRPr sz="800"/>
            </a:p>
          </p:txBody>
        </p:sp>
        <p:sp>
          <p:nvSpPr>
            <p:cNvPr id="150" name="Google Shape;150;g89a527b085_0_40"/>
            <p:cNvSpPr/>
            <p:nvPr/>
          </p:nvSpPr>
          <p:spPr>
            <a:xfrm>
              <a:off x="3969575" y="6064150"/>
              <a:ext cx="955500" cy="647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/>
                <a:t>End</a:t>
              </a:r>
              <a:endParaRPr sz="800"/>
            </a:p>
          </p:txBody>
        </p:sp>
      </p:grpSp>
      <p:cxnSp>
        <p:nvCxnSpPr>
          <p:cNvPr id="151" name="Google Shape;151;g89a527b085_0_40"/>
          <p:cNvCxnSpPr>
            <a:stCxn id="143" idx="4"/>
            <a:endCxn id="144" idx="0"/>
          </p:cNvCxnSpPr>
          <p:nvPr/>
        </p:nvCxnSpPr>
        <p:spPr>
          <a:xfrm>
            <a:off x="6038418" y="1750970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89a527b085_0_40"/>
          <p:cNvCxnSpPr>
            <a:stCxn id="144" idx="4"/>
            <a:endCxn id="145" idx="0"/>
          </p:cNvCxnSpPr>
          <p:nvPr/>
        </p:nvCxnSpPr>
        <p:spPr>
          <a:xfrm>
            <a:off x="6038418" y="2482676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89a527b085_0_40"/>
          <p:cNvCxnSpPr>
            <a:stCxn id="145" idx="2"/>
            <a:endCxn id="146" idx="0"/>
          </p:cNvCxnSpPr>
          <p:nvPr/>
        </p:nvCxnSpPr>
        <p:spPr>
          <a:xfrm>
            <a:off x="6038418" y="3141114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89a527b085_0_40"/>
          <p:cNvCxnSpPr>
            <a:stCxn id="146" idx="2"/>
            <a:endCxn id="147" idx="0"/>
          </p:cNvCxnSpPr>
          <p:nvPr/>
        </p:nvCxnSpPr>
        <p:spPr>
          <a:xfrm>
            <a:off x="6038418" y="3799551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89a527b085_0_40"/>
          <p:cNvCxnSpPr>
            <a:stCxn id="147" idx="2"/>
            <a:endCxn id="148" idx="0"/>
          </p:cNvCxnSpPr>
          <p:nvPr/>
        </p:nvCxnSpPr>
        <p:spPr>
          <a:xfrm>
            <a:off x="6038418" y="4531257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89a527b085_0_40"/>
          <p:cNvCxnSpPr>
            <a:stCxn id="148" idx="2"/>
            <a:endCxn id="149" idx="0"/>
          </p:cNvCxnSpPr>
          <p:nvPr/>
        </p:nvCxnSpPr>
        <p:spPr>
          <a:xfrm>
            <a:off x="6038418" y="5262964"/>
            <a:ext cx="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89a527b085_0_40"/>
          <p:cNvCxnSpPr>
            <a:stCxn id="149" idx="2"/>
            <a:endCxn id="150" idx="0"/>
          </p:cNvCxnSpPr>
          <p:nvPr/>
        </p:nvCxnSpPr>
        <p:spPr>
          <a:xfrm>
            <a:off x="6038418" y="5963157"/>
            <a:ext cx="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47fb5d70e_0_29"/>
          <p:cNvSpPr txBox="1"/>
          <p:nvPr>
            <p:ph idx="4294967295" type="title"/>
          </p:nvPr>
        </p:nvSpPr>
        <p:spPr>
          <a:xfrm>
            <a:off x="838200" y="-212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d">
                <a:solidFill>
                  <a:srgbClr val="1E4E79"/>
                </a:solidFill>
              </a:rPr>
              <a:t>Rancangan Sistem (text preprocessing)</a:t>
            </a:r>
            <a:endParaRPr>
              <a:solidFill>
                <a:srgbClr val="1E4E79"/>
              </a:solidFill>
            </a:endParaRPr>
          </a:p>
        </p:txBody>
      </p:sp>
      <p:grpSp>
        <p:nvGrpSpPr>
          <p:cNvPr id="163" name="Google Shape;163;ga47fb5d70e_0_29"/>
          <p:cNvGrpSpPr/>
          <p:nvPr/>
        </p:nvGrpSpPr>
        <p:grpSpPr>
          <a:xfrm>
            <a:off x="5301418" y="1070715"/>
            <a:ext cx="1589150" cy="5681114"/>
            <a:chOff x="2680043" y="970640"/>
            <a:chExt cx="1589150" cy="5681114"/>
          </a:xfrm>
        </p:grpSpPr>
        <p:grpSp>
          <p:nvGrpSpPr>
            <p:cNvPr id="164" name="Google Shape;164;ga47fb5d70e_0_29"/>
            <p:cNvGrpSpPr/>
            <p:nvPr/>
          </p:nvGrpSpPr>
          <p:grpSpPr>
            <a:xfrm>
              <a:off x="2680043" y="970640"/>
              <a:ext cx="1589150" cy="5681114"/>
              <a:chOff x="3595325" y="943050"/>
              <a:chExt cx="1704000" cy="5768800"/>
            </a:xfrm>
          </p:grpSpPr>
          <p:sp>
            <p:nvSpPr>
              <p:cNvPr id="165" name="Google Shape;165;ga47fb5d70e_0_29"/>
              <p:cNvSpPr/>
              <p:nvPr/>
            </p:nvSpPr>
            <p:spPr>
              <a:xfrm>
                <a:off x="3969575" y="943050"/>
                <a:ext cx="955500" cy="647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800"/>
                  <a:t>Start</a:t>
                </a:r>
                <a:endParaRPr sz="800"/>
              </a:p>
            </p:txBody>
          </p:sp>
          <p:sp>
            <p:nvSpPr>
              <p:cNvPr id="166" name="Google Shape;166;ga47fb5d70e_0_29"/>
              <p:cNvSpPr/>
              <p:nvPr/>
            </p:nvSpPr>
            <p:spPr>
              <a:xfrm>
                <a:off x="3611375" y="1744550"/>
                <a:ext cx="1671900" cy="589200"/>
              </a:xfrm>
              <a:prstGeom prst="parallelogram">
                <a:avLst>
                  <a:gd fmla="val 250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800"/>
                  <a:t>Dataset</a:t>
                </a:r>
                <a:endParaRPr sz="800"/>
              </a:p>
            </p:txBody>
          </p:sp>
          <p:sp>
            <p:nvSpPr>
              <p:cNvPr id="167" name="Google Shape;167;ga47fb5d70e_0_29"/>
              <p:cNvSpPr/>
              <p:nvPr/>
            </p:nvSpPr>
            <p:spPr>
              <a:xfrm>
                <a:off x="3595325" y="2487550"/>
                <a:ext cx="1704000" cy="514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800"/>
                  <a:t>Case folding</a:t>
                </a:r>
                <a:endParaRPr sz="800"/>
              </a:p>
            </p:txBody>
          </p:sp>
          <p:sp>
            <p:nvSpPr>
              <p:cNvPr id="168" name="Google Shape;168;ga47fb5d70e_0_29"/>
              <p:cNvSpPr/>
              <p:nvPr/>
            </p:nvSpPr>
            <p:spPr>
              <a:xfrm>
                <a:off x="3595325" y="3156150"/>
                <a:ext cx="1704000" cy="514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800"/>
                  <a:t>Punctuation removal</a:t>
                </a:r>
                <a:endParaRPr sz="800"/>
              </a:p>
            </p:txBody>
          </p:sp>
          <p:sp>
            <p:nvSpPr>
              <p:cNvPr id="169" name="Google Shape;169;ga47fb5d70e_0_29"/>
              <p:cNvSpPr/>
              <p:nvPr/>
            </p:nvSpPr>
            <p:spPr>
              <a:xfrm>
                <a:off x="3595325" y="3899150"/>
                <a:ext cx="1704000" cy="514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800"/>
                  <a:t>Stopword removal</a:t>
                </a:r>
                <a:endParaRPr sz="800"/>
              </a:p>
            </p:txBody>
          </p:sp>
          <p:sp>
            <p:nvSpPr>
              <p:cNvPr id="170" name="Google Shape;170;ga47fb5d70e_0_29"/>
              <p:cNvSpPr/>
              <p:nvPr/>
            </p:nvSpPr>
            <p:spPr>
              <a:xfrm>
                <a:off x="3969575" y="6064150"/>
                <a:ext cx="955500" cy="647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800"/>
                  <a:t>End</a:t>
                </a:r>
                <a:endParaRPr sz="800"/>
              </a:p>
            </p:txBody>
          </p:sp>
        </p:grpSp>
        <p:sp>
          <p:nvSpPr>
            <p:cNvPr id="171" name="Google Shape;171;ga47fb5d70e_0_29"/>
            <p:cNvSpPr/>
            <p:nvPr/>
          </p:nvSpPr>
          <p:spPr>
            <a:xfrm>
              <a:off x="2695086" y="5304182"/>
              <a:ext cx="1559100" cy="580200"/>
            </a:xfrm>
            <a:prstGeom prst="parallelogram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/>
                <a:t>Dataset hasil preprocessing</a:t>
              </a:r>
              <a:endParaRPr sz="800"/>
            </a:p>
          </p:txBody>
        </p:sp>
      </p:grpSp>
      <p:cxnSp>
        <p:nvCxnSpPr>
          <p:cNvPr id="172" name="Google Shape;172;ga47fb5d70e_0_29"/>
          <p:cNvCxnSpPr>
            <a:stCxn id="165" idx="4"/>
            <a:endCxn id="166" idx="0"/>
          </p:cNvCxnSpPr>
          <p:nvPr/>
        </p:nvCxnSpPr>
        <p:spPr>
          <a:xfrm>
            <a:off x="6095993" y="1708570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ga47fb5d70e_0_29"/>
          <p:cNvCxnSpPr>
            <a:stCxn id="166" idx="4"/>
            <a:endCxn id="167" idx="0"/>
          </p:cNvCxnSpPr>
          <p:nvPr/>
        </p:nvCxnSpPr>
        <p:spPr>
          <a:xfrm>
            <a:off x="6095993" y="2440276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a47fb5d70e_0_29"/>
          <p:cNvCxnSpPr>
            <a:stCxn id="167" idx="2"/>
            <a:endCxn id="168" idx="0"/>
          </p:cNvCxnSpPr>
          <p:nvPr/>
        </p:nvCxnSpPr>
        <p:spPr>
          <a:xfrm>
            <a:off x="6095993" y="3098714"/>
            <a:ext cx="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a47fb5d70e_0_29"/>
          <p:cNvCxnSpPr>
            <a:stCxn id="168" idx="2"/>
            <a:endCxn id="169" idx="0"/>
          </p:cNvCxnSpPr>
          <p:nvPr/>
        </p:nvCxnSpPr>
        <p:spPr>
          <a:xfrm>
            <a:off x="6095993" y="3757151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a47fb5d70e_0_29"/>
          <p:cNvCxnSpPr>
            <a:endCxn id="177" idx="0"/>
          </p:cNvCxnSpPr>
          <p:nvPr/>
        </p:nvCxnSpPr>
        <p:spPr>
          <a:xfrm>
            <a:off x="6095993" y="4488889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a47fb5d70e_0_29"/>
          <p:cNvCxnSpPr>
            <a:stCxn id="177" idx="2"/>
            <a:endCxn id="171" idx="0"/>
          </p:cNvCxnSpPr>
          <p:nvPr/>
        </p:nvCxnSpPr>
        <p:spPr>
          <a:xfrm>
            <a:off x="6096011" y="5220657"/>
            <a:ext cx="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a47fb5d70e_0_29"/>
          <p:cNvCxnSpPr>
            <a:stCxn id="171" idx="4"/>
            <a:endCxn id="170" idx="0"/>
          </p:cNvCxnSpPr>
          <p:nvPr/>
        </p:nvCxnSpPr>
        <p:spPr>
          <a:xfrm>
            <a:off x="6096011" y="5984457"/>
            <a:ext cx="0" cy="1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9a527b085_0_1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TF - IDF</a:t>
            </a:r>
            <a:endParaRPr/>
          </a:p>
        </p:txBody>
      </p:sp>
      <p:sp>
        <p:nvSpPr>
          <p:cNvPr id="185" name="Google Shape;185;g89a527b085_0_1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rPr lang="id"/>
              <a:t>Tujuan dari diadakannya tahapan ini adalah untuk mengukur seberapa penting sebuah kata didalam corpus.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rPr lang="id"/>
              <a:t>(Chen dkk., 2016)</a:t>
            </a:r>
            <a:endParaRPr/>
          </a:p>
        </p:txBody>
      </p:sp>
      <p:pic>
        <p:nvPicPr>
          <p:cNvPr id="186" name="Google Shape;186;g89a527b085_0_129"/>
          <p:cNvPicPr preferRelativeResize="0"/>
          <p:nvPr/>
        </p:nvPicPr>
        <p:blipFill rotWithShape="1">
          <a:blip r:embed="rId3">
            <a:alphaModFix/>
          </a:blip>
          <a:srcRect b="0" l="0" r="0" t="14755"/>
          <a:stretch/>
        </p:blipFill>
        <p:spPr>
          <a:xfrm>
            <a:off x="3545275" y="2899075"/>
            <a:ext cx="4706175" cy="9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89a527b085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275" y="3879250"/>
            <a:ext cx="5101449" cy="8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89a527b085_0_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6075" y="4718263"/>
            <a:ext cx="64198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e8a495843_1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Contoh perhitungan </a:t>
            </a:r>
            <a:r>
              <a:rPr lang="id"/>
              <a:t>TF - IDF</a:t>
            </a:r>
            <a:endParaRPr/>
          </a:p>
        </p:txBody>
      </p:sp>
      <p:sp>
        <p:nvSpPr>
          <p:cNvPr id="194" name="Google Shape;194;g9e8a495843_1_36"/>
          <p:cNvSpPr txBox="1"/>
          <p:nvPr>
            <p:ph idx="1" type="body"/>
          </p:nvPr>
        </p:nvSpPr>
        <p:spPr>
          <a:xfrm>
            <a:off x="838200" y="1641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Contohnya terdapat 3 dokumen berbeda dengan teks sebagai berikut: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1.	model data dbms software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2.	model data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3.	database data not model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g9e8a495843_1_36"/>
          <p:cNvGraphicFramePr/>
          <p:nvPr/>
        </p:nvGraphicFramePr>
        <p:xfrm>
          <a:off x="642275" y="29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{1ED7D5BB-65A6-42EB-9241-FE21942412AD}</a:tableStyleId>
              </a:tblPr>
              <a:tblGrid>
                <a:gridCol w="1290700"/>
                <a:gridCol w="1308875"/>
                <a:gridCol w="1308875"/>
                <a:gridCol w="13088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Term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Abstrak 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Abstrak 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silabus mata kuliah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model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dbms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software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database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g9e8a495843_1_36"/>
          <p:cNvGraphicFramePr/>
          <p:nvPr/>
        </p:nvGraphicFramePr>
        <p:xfrm>
          <a:off x="6530750" y="28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{1ED7D5BB-65A6-42EB-9241-FE21942412AD}</a:tableStyleId>
              </a:tblPr>
              <a:tblGrid>
                <a:gridCol w="1371600"/>
                <a:gridCol w="1362075"/>
                <a:gridCol w="1362075"/>
                <a:gridCol w="13620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Term Frequency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Dokumen 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Dokumen 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Dokumen 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model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dbms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software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database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7" name="Google Shape;197;g9e8a495843_1_36"/>
          <p:cNvPicPr preferRelativeResize="0"/>
          <p:nvPr/>
        </p:nvPicPr>
        <p:blipFill rotWithShape="1">
          <a:blip r:embed="rId3">
            <a:alphaModFix/>
          </a:blip>
          <a:srcRect b="0" l="0" r="0" t="14755"/>
          <a:stretch/>
        </p:blipFill>
        <p:spPr>
          <a:xfrm>
            <a:off x="7132225" y="1830237"/>
            <a:ext cx="4254875" cy="8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e8a495843_1_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Contoh perhitungan TF - IDF</a:t>
            </a:r>
            <a:endParaRPr/>
          </a:p>
        </p:txBody>
      </p:sp>
      <p:sp>
        <p:nvSpPr>
          <p:cNvPr id="203" name="Google Shape;203;g9e8a495843_1_48"/>
          <p:cNvSpPr txBox="1"/>
          <p:nvPr>
            <p:ph idx="1" type="body"/>
          </p:nvPr>
        </p:nvSpPr>
        <p:spPr>
          <a:xfrm>
            <a:off x="838200" y="1641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Contohnya terdapat 3 dokumen berbeda dengan teks sebagai berikut: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1.	model data dbms software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2.	model data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3.	database data not model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g9e8a495843_1_48"/>
          <p:cNvGraphicFramePr/>
          <p:nvPr/>
        </p:nvGraphicFramePr>
        <p:xfrm>
          <a:off x="8122775" y="29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{1ED7D5BB-65A6-42EB-9241-FE21942412AD}</a:tableStyleId>
              </a:tblPr>
              <a:tblGrid>
                <a:gridCol w="1343025"/>
                <a:gridCol w="13716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Term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IDF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model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0.0099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0.0099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dbms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software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database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g9e8a495843_1_48"/>
          <p:cNvGraphicFramePr/>
          <p:nvPr/>
        </p:nvGraphicFramePr>
        <p:xfrm>
          <a:off x="1917250" y="29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{1ED7D5BB-65A6-42EB-9241-FE21942412AD}</a:tableStyleId>
              </a:tblPr>
              <a:tblGrid>
                <a:gridCol w="1290700"/>
                <a:gridCol w="1308875"/>
                <a:gridCol w="1308875"/>
                <a:gridCol w="13088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Term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Dokumen 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Dokumen 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Dokumen 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model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dbms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software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database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6" name="Google Shape;206;g9e8a495843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362" y="1978475"/>
            <a:ext cx="5101449" cy="8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e8a495843_1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Contoh perhitungan TF - IDF</a:t>
            </a:r>
            <a:endParaRPr/>
          </a:p>
        </p:txBody>
      </p:sp>
      <p:sp>
        <p:nvSpPr>
          <p:cNvPr id="212" name="Google Shape;212;g9e8a495843_1_58"/>
          <p:cNvSpPr txBox="1"/>
          <p:nvPr>
            <p:ph idx="1" type="body"/>
          </p:nvPr>
        </p:nvSpPr>
        <p:spPr>
          <a:xfrm>
            <a:off x="838200" y="1641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Contohnya terdapat 3 dokumen berbeda dengan teks sebagai berikut: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1.	model data dbms software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2.	model data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3.	database data not model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g9e8a495843_1_58"/>
          <p:cNvGraphicFramePr/>
          <p:nvPr/>
        </p:nvGraphicFramePr>
        <p:xfrm>
          <a:off x="3027775" y="278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{1ED7D5BB-65A6-42EB-9241-FE21942412AD}</a:tableStyleId>
              </a:tblPr>
              <a:tblGrid>
                <a:gridCol w="887800"/>
                <a:gridCol w="752000"/>
                <a:gridCol w="752000"/>
                <a:gridCol w="658000"/>
                <a:gridCol w="772900"/>
                <a:gridCol w="772900"/>
                <a:gridCol w="772900"/>
                <a:gridCol w="772900"/>
              </a:tblGrid>
              <a:tr h="3767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Term Frequency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IDF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Weight = TF*IDF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model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0.0099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0.0024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0.0049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0.0024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0.0099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0.0024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0.0049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0.0024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dbms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0.2548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software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0.2548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0.2548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database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0.2548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4" name="Google Shape;214;g9e8a495843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875" y="1984500"/>
            <a:ext cx="5543150" cy="6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48969aeea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Euclidean Distance</a:t>
            </a:r>
            <a:endParaRPr/>
          </a:p>
        </p:txBody>
      </p:sp>
      <p:sp>
        <p:nvSpPr>
          <p:cNvPr id="220" name="Google Shape;220;ga48969aeea_0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rPr lang="id"/>
              <a:t>Digunakan untuk menghitung similaritas antar kalimat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d"/>
              <a:t>(D'Agostino &amp; Dardanoni., 2009)</a:t>
            </a:r>
            <a:endParaRPr/>
          </a:p>
        </p:txBody>
      </p:sp>
      <p:pic>
        <p:nvPicPr>
          <p:cNvPr id="221" name="Google Shape;221;ga48969aeea_0_4"/>
          <p:cNvPicPr preferRelativeResize="0"/>
          <p:nvPr/>
        </p:nvPicPr>
        <p:blipFill rotWithShape="1">
          <a:blip r:embed="rId3">
            <a:alphaModFix/>
          </a:blip>
          <a:srcRect b="2799" l="0" r="0" t="13370"/>
          <a:stretch/>
        </p:blipFill>
        <p:spPr>
          <a:xfrm>
            <a:off x="2746075" y="3083150"/>
            <a:ext cx="6090250" cy="17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e8a495843_1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Contoh perhitungan Euclidean Distance</a:t>
            </a:r>
            <a:endParaRPr/>
          </a:p>
        </p:txBody>
      </p:sp>
      <p:sp>
        <p:nvSpPr>
          <p:cNvPr id="227" name="Google Shape;227;g9e8a495843_1_67"/>
          <p:cNvSpPr txBox="1"/>
          <p:nvPr>
            <p:ph idx="1" type="body"/>
          </p:nvPr>
        </p:nvSpPr>
        <p:spPr>
          <a:xfrm>
            <a:off x="7541750" y="2177200"/>
            <a:ext cx="3954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TF-IDF yang digunakan adalah TF-IDF pada contoh sebelumnya. Setelah mendapatkan TF - IDFnya, maka kita mengubah bentuk dari setiap dokumen menjadi sebuah vektor sebagai berikut 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D1: [0.0024, 0.0024, 0.2548, 0.2548, 0, 0]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D2: [0.0049, 0.0049, 0, 0, 0, 0]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D3: [0.0024, 0.0024, 0, 0, 0.2548, 0.2548]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g9e8a495843_1_67"/>
          <p:cNvGraphicFramePr/>
          <p:nvPr/>
        </p:nvGraphicFramePr>
        <p:xfrm>
          <a:off x="1047925" y="217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{1ED7D5BB-65A6-42EB-9241-FE21942412AD}</a:tableStyleId>
              </a:tblPr>
              <a:tblGrid>
                <a:gridCol w="887075"/>
                <a:gridCol w="751400"/>
                <a:gridCol w="751400"/>
                <a:gridCol w="657475"/>
                <a:gridCol w="772275"/>
                <a:gridCol w="772275"/>
                <a:gridCol w="772275"/>
                <a:gridCol w="772275"/>
              </a:tblGrid>
              <a:tr h="1809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Term Frequency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IDF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Weight = TF*IDF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09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model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0.0099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0.0024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0.0049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0.0024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0.0099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0.0024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0.0049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0.0024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dbms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0.2548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software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0.2548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not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0.2548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database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1.1019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0.2548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a527b08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Latar Belakang</a:t>
            </a:r>
            <a:endParaRPr/>
          </a:p>
        </p:txBody>
      </p:sp>
      <p:sp>
        <p:nvSpPr>
          <p:cNvPr id="80" name="Google Shape;80;g89a527b085_0_0"/>
          <p:cNvSpPr txBox="1"/>
          <p:nvPr>
            <p:ph idx="1" type="body"/>
          </p:nvPr>
        </p:nvSpPr>
        <p:spPr>
          <a:xfrm>
            <a:off x="838200" y="1386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•"/>
            </a:pPr>
            <a:r>
              <a:rPr lang="id"/>
              <a:t>Skripsi merupakan salah satu syarat kelulusan saat menempuh pendidikan pada jenjang S1.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•"/>
            </a:pPr>
            <a:r>
              <a:rPr lang="id"/>
              <a:t>Banyak sekali mahasiswa tingkat akhir yang merasa kesulitan dalam penentuan topik tugas akhir / skripsi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•"/>
            </a:pPr>
            <a:r>
              <a:rPr lang="id"/>
              <a:t>Pada penelitian yang sudah dilakukan sebelumnya, topik yang disarankan sangat tidak fleksibel dan juga tidak berdasarkan preferensi dan minat dari mahasiswa.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e8a495843_1_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Contoh perhitungan Euclidean Distance</a:t>
            </a:r>
            <a:endParaRPr/>
          </a:p>
        </p:txBody>
      </p:sp>
      <p:sp>
        <p:nvSpPr>
          <p:cNvPr id="234" name="Google Shape;234;g9e8a495843_1_75"/>
          <p:cNvSpPr txBox="1"/>
          <p:nvPr>
            <p:ph idx="1" type="body"/>
          </p:nvPr>
        </p:nvSpPr>
        <p:spPr>
          <a:xfrm>
            <a:off x="887875" y="1888000"/>
            <a:ext cx="10608900" cy="4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Misalnya kita ingin menghitung similaritas antara dokumen 1 dan 3, maka kita akan menggunakan vektor dari dokumen 1 dan dokumen 3: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D1: [0.0024, 0.0024, 0.2548, 0.2548, 0, 0]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D3: [0.0024, 0.0024, 0, 0, 0.2548, 0.2548]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b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Berarti, untuk similaritas dari dokumen 1 dan dokumen 3 adalah 50.96%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5" name="Google Shape;235;g9e8a495843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425" y="3602675"/>
            <a:ext cx="8386076" cy="18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e8a4955b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Jadwal Penelitian</a:t>
            </a:r>
            <a:endParaRPr/>
          </a:p>
        </p:txBody>
      </p:sp>
      <p:sp>
        <p:nvSpPr>
          <p:cNvPr id="241" name="Google Shape;241;g9e8a4955b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</a:pPr>
            <a:r>
              <a:rPr lang="id"/>
              <a:t>Berikut jadwal rencana timeline penelitian : </a:t>
            </a:r>
            <a:endParaRPr/>
          </a:p>
        </p:txBody>
      </p:sp>
      <p:graphicFrame>
        <p:nvGraphicFramePr>
          <p:cNvPr id="242" name="Google Shape;242;g9e8a4955b3_0_0"/>
          <p:cNvGraphicFramePr/>
          <p:nvPr/>
        </p:nvGraphicFramePr>
        <p:xfrm>
          <a:off x="3145400" y="273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{1ED7D5BB-65A6-42EB-9241-FE21942412AD}</a:tableStyleId>
              </a:tblPr>
              <a:tblGrid>
                <a:gridCol w="1997975"/>
                <a:gridCol w="522200"/>
                <a:gridCol w="522200"/>
                <a:gridCol w="465450"/>
                <a:gridCol w="465450"/>
                <a:gridCol w="465450"/>
                <a:gridCol w="465450"/>
                <a:gridCol w="465450"/>
                <a:gridCol w="465450"/>
                <a:gridCol w="465450"/>
                <a:gridCol w="465450"/>
              </a:tblGrid>
              <a:tr h="3143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/>
                        <a:t>Bulan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/>
                        <a:t>Minggu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/>
                        <a:t>Oktober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/>
                        <a:t>November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100"/>
                        <a:t>Desember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238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1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2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4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CE4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Pengumpulan data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Data preprocessing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Perancangan sistem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Implementasi sistem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Penulisan Laporan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 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a527b085_0_169"/>
          <p:cNvSpPr txBox="1"/>
          <p:nvPr>
            <p:ph type="title"/>
          </p:nvPr>
        </p:nvSpPr>
        <p:spPr>
          <a:xfrm>
            <a:off x="4414050" y="2766150"/>
            <a:ext cx="3363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Terima kasih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9a527b085_0_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Rumusan Masalah</a:t>
            </a:r>
            <a:endParaRPr/>
          </a:p>
        </p:txBody>
      </p:sp>
      <p:sp>
        <p:nvSpPr>
          <p:cNvPr id="86" name="Google Shape;86;g89a527b085_0_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id"/>
              <a:t>Bagaimana membangun sistem rekomendasi topik tugas akhir mahasiswa berdasarkan data mata kuliah beserta silabusnya dan publikasi dosen?</a:t>
            </a:r>
            <a:br>
              <a:rPr lang="id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a527b085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Batasan Penelitian</a:t>
            </a:r>
            <a:endParaRPr/>
          </a:p>
        </p:txBody>
      </p:sp>
      <p:sp>
        <p:nvSpPr>
          <p:cNvPr id="92" name="Google Shape;92;g89a527b085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eriod"/>
            </a:pPr>
            <a:r>
              <a:rPr lang="id"/>
              <a:t>Dataset mata kuliah (beserta silabus) yang akan diambil hanyalah mata kuliah yang ditawarkan pada program studi Ilmu Komputer UGM.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eriod"/>
            </a:pPr>
            <a:r>
              <a:rPr lang="id"/>
              <a:t>Dataset publikasi (abstrak beserta judul) yang akan digunakan hanyalah publikasi dari dosen Ilmu Komputer UGM.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eriod"/>
            </a:pPr>
            <a:r>
              <a:rPr lang="id"/>
              <a:t>Sistem akan dibangun dengan menggunakan platform web.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br>
              <a:rPr lang="id"/>
            </a:br>
            <a:br>
              <a:rPr lang="id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a527b085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Tujuan Penelitian</a:t>
            </a:r>
            <a:endParaRPr/>
          </a:p>
        </p:txBody>
      </p:sp>
      <p:sp>
        <p:nvSpPr>
          <p:cNvPr id="98" name="Google Shape;98;g89a527b085_0_24"/>
          <p:cNvSpPr txBox="1"/>
          <p:nvPr>
            <p:ph idx="1" type="body"/>
          </p:nvPr>
        </p:nvSpPr>
        <p:spPr>
          <a:xfrm>
            <a:off x="838200" y="2777450"/>
            <a:ext cx="10515600" cy="16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d" sz="3000"/>
              <a:t>Tujuan dari penelitian ini adalah membangun suatu sistem berbasiskan Content Based Filtering yang dapat merekomendasikan topik tugas akhir.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a527b085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Manfaat Penelitian</a:t>
            </a:r>
            <a:endParaRPr/>
          </a:p>
        </p:txBody>
      </p:sp>
      <p:sp>
        <p:nvSpPr>
          <p:cNvPr id="104" name="Google Shape;104;g89a527b085_0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id"/>
              <a:t>M</a:t>
            </a:r>
            <a:r>
              <a:rPr lang="id"/>
              <a:t>embantu mahasiswa tingkat akhir Ilmu Komputer UGM, untuk menentukan topik tugas akhir mereka sehingga mahasiswa tingkat akhir tidak mengalami kesulitan seperti yang sudah dijabarkan pada bagian latar belakang permasalahan.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9a527b085_0_134"/>
          <p:cNvSpPr txBox="1"/>
          <p:nvPr>
            <p:ph idx="4294967295" type="title"/>
          </p:nvPr>
        </p:nvSpPr>
        <p:spPr>
          <a:xfrm>
            <a:off x="838200" y="-51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d">
                <a:solidFill>
                  <a:srgbClr val="1E4E79"/>
                </a:solidFill>
              </a:rPr>
              <a:t>Tinjauan Pustaka</a:t>
            </a:r>
            <a:endParaRPr>
              <a:solidFill>
                <a:srgbClr val="1E4E79"/>
              </a:solidFill>
            </a:endParaRPr>
          </a:p>
        </p:txBody>
      </p:sp>
      <p:sp>
        <p:nvSpPr>
          <p:cNvPr id="110" name="Google Shape;110;g89a527b085_0_134"/>
          <p:cNvSpPr txBox="1"/>
          <p:nvPr/>
        </p:nvSpPr>
        <p:spPr>
          <a:xfrm>
            <a:off x="3387375" y="1006277"/>
            <a:ext cx="5316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id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Perbandingan penelitian-penelitian sebelumnya</a:t>
            </a:r>
            <a:endParaRPr b="1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111" name="Google Shape;111;g89a527b085_0_134"/>
          <p:cNvGraphicFramePr/>
          <p:nvPr/>
        </p:nvGraphicFramePr>
        <p:xfrm>
          <a:off x="288575" y="15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{1ED7D5BB-65A6-42EB-9241-FE21942412AD}</a:tableStyleId>
              </a:tblPr>
              <a:tblGrid>
                <a:gridCol w="476250"/>
                <a:gridCol w="1210925"/>
                <a:gridCol w="5774425"/>
                <a:gridCol w="40520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Peneliti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Judul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Perbedaan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Daniati (2017)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Support System to Deciding Thesis Topics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Metode yang digunakan SAW, dataset yang digunakan, topik sudah ditentukan dari awal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Suwartiningsih dkk. (2016)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Rekomendasi Topik Tugas Akhir Mahasiswa Teknik Informatika di Universitas Muhammadiyah Jember Menggunakan Metode Naïve Bayesian Classifier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Metode Perangkingan Naive Bayesian classifier, dataset yang digunakan, topik sudah ditentukan dari awal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8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Saptono dkk. (2019)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Examiners Recommendation System at Proposal Seminar of Undergraduate Thesis by Using Content-based Filtering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yang digunakan, Topik penelitian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Daniati dan Nugroho (2016)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K-Means Clustering With Decision Support System using SAW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Metode yang digunakan SAW,  dataset yang digunakan, </a:t>
                      </a:r>
                      <a:r>
                        <a:rPr lang="id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topik sudah ditentukan dari awal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ga47fb5d70e_0_21"/>
          <p:cNvGraphicFramePr/>
          <p:nvPr/>
        </p:nvGraphicFramePr>
        <p:xfrm>
          <a:off x="339200" y="1740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{1ED7D5BB-65A6-42EB-9241-FE21942412AD}</a:tableStyleId>
              </a:tblPr>
              <a:tblGrid>
                <a:gridCol w="476250"/>
                <a:gridCol w="1210925"/>
                <a:gridCol w="5774425"/>
                <a:gridCol w="4052000"/>
              </a:tblGrid>
              <a:tr h="937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Utami (2020)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Rekomendasi Pemilihan Topik Konsentrasi Skripsi Mahasiswa Menggunakan Metode </a:t>
                      </a:r>
                      <a:r>
                        <a:rPr i="1"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Case Based Reasoning</a:t>
                      </a:r>
                      <a:endParaRPr i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Metode yang digunakan Case-based Reasoning, dataset yang digunakan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Slamet dkk.(2019)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Thesis topic recommendation using simple multi attribute rating technique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Metode yang digunakan Simple Multi Attribute Rating technique, dataset yang digunakan </a:t>
                      </a:r>
                      <a:r>
                        <a:rPr lang="id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topik sudah ditentukan dari awal (topik besar)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Mudjirahardjo dkk. (2018)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Recommendation System of Thesis Topics Selection Based on Fuzzy-AHP and Fuzzy-ANP (Case Study: D-IV Nursing Program of Health Polytechnic, Department of Health, Malang)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Metode yang digunakan F-AHP dan  F-ANP, dataset yang digunakan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ga47fb5d70e_0_21"/>
          <p:cNvSpPr txBox="1"/>
          <p:nvPr>
            <p:ph idx="4294967295" type="title"/>
          </p:nvPr>
        </p:nvSpPr>
        <p:spPr>
          <a:xfrm>
            <a:off x="838200" y="-51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d">
                <a:solidFill>
                  <a:srgbClr val="1E4E79"/>
                </a:solidFill>
              </a:rPr>
              <a:t>Tinjauan Pustaka</a:t>
            </a:r>
            <a:endParaRPr>
              <a:solidFill>
                <a:srgbClr val="1E4E79"/>
              </a:solidFill>
            </a:endParaRPr>
          </a:p>
        </p:txBody>
      </p:sp>
      <p:sp>
        <p:nvSpPr>
          <p:cNvPr id="118" name="Google Shape;118;ga47fb5d70e_0_21"/>
          <p:cNvSpPr txBox="1"/>
          <p:nvPr/>
        </p:nvSpPr>
        <p:spPr>
          <a:xfrm>
            <a:off x="3393375" y="1073827"/>
            <a:ext cx="5316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id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Perbandingan penelitian-penelitian sebelumnya</a:t>
            </a:r>
            <a:endParaRPr b="1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a527b085_0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id"/>
              <a:t>Tahapan Penelitian</a:t>
            </a:r>
            <a:endParaRPr/>
          </a:p>
        </p:txBody>
      </p:sp>
      <p:sp>
        <p:nvSpPr>
          <p:cNvPr id="124" name="Google Shape;124;g89a527b085_0_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Studi Literatur</a:t>
            </a:r>
            <a:br>
              <a:rPr lang="id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Merumuskan Masalah</a:t>
            </a:r>
            <a:br>
              <a:rPr lang="id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Pengumpulan Data + Data Preprocessing</a:t>
            </a:r>
            <a:br>
              <a:rPr lang="id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Perancangan Sistem</a:t>
            </a:r>
            <a:br>
              <a:rPr lang="id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lang="id">
                <a:latin typeface="Times New Roman"/>
                <a:ea typeface="Times New Roman"/>
                <a:cs typeface="Times New Roman"/>
                <a:sym typeface="Times New Roman"/>
              </a:rPr>
              <a:t>Implementasi Sistem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2018-05-08T06:50:11Z</dcterms:created>
  <dc:creator>My Windows</dc:creator>
</cp:coreProperties>
</file>