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47CD-2AE1-45A3-8E24-3A216060943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C79D-C76D-4A5F-BD0E-A1670D23F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B41F-8F9E-4F16-A3B2-DF0B14407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FDD50-A4ED-41CE-9754-056E1252E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Thursday, August 29, 2019</a:t>
            </a:r>
          </a:p>
          <a:p>
            <a:r>
              <a:rPr lang="en-US" dirty="0"/>
              <a:t>Dr. David Kung</a:t>
            </a:r>
          </a:p>
        </p:txBody>
      </p:sp>
    </p:spTree>
    <p:extLst>
      <p:ext uri="{BB962C8B-B14F-4D97-AF65-F5344CB8AC3E}">
        <p14:creationId xmlns:p14="http://schemas.microsoft.com/office/powerpoint/2010/main" val="123605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297-5AAC-4F85-8C38-FC8ACF3B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F41C-6A18-43A9-9EE6-E5AF02DC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/>
              <a:t>A noun/noun phrase can be a class or an attribute, how do we distinguish?</a:t>
            </a:r>
          </a:p>
          <a:p>
            <a:r>
              <a:rPr lang="en-US" sz="4500" dirty="0"/>
              <a:t>This often a challenge for beginners.</a:t>
            </a:r>
          </a:p>
          <a:p>
            <a:r>
              <a:rPr lang="en-US" sz="4500" dirty="0"/>
              <a:t>Rules to apply?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object has an “</a:t>
            </a:r>
            <a:r>
              <a:rPr lang="en-US" i="1" dirty="0"/>
              <a:t>independent existence</a:t>
            </a:r>
            <a:r>
              <a:rPr lang="en-US" dirty="0"/>
              <a:t>” in the application/application domain, an attribute does not (have).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“Number of seats”, class or attribute?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Attribute, because “number of seats” cannot exist without referring to a car, airplane, or classroom as in</a:t>
            </a:r>
          </a:p>
          <a:p>
            <a:pPr marL="0" indent="0">
              <a:buNone/>
            </a:pPr>
            <a:r>
              <a:rPr lang="en-US" dirty="0"/>
              <a:t>	“number of seats of a car”</a:t>
            </a:r>
          </a:p>
          <a:p>
            <a:pPr marL="0" indent="0">
              <a:buNone/>
            </a:pPr>
            <a:r>
              <a:rPr lang="en-US" dirty="0"/>
              <a:t>	“number of seats of a classroom”</a:t>
            </a:r>
          </a:p>
        </p:txBody>
      </p:sp>
    </p:spTree>
    <p:extLst>
      <p:ext uri="{BB962C8B-B14F-4D97-AF65-F5344CB8AC3E}">
        <p14:creationId xmlns:p14="http://schemas.microsoft.com/office/powerpoint/2010/main" val="140054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E5D0-299E-4DA7-9A6F-4E5BE25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B074-B2FF-4EA8-960B-C106D58A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It expresses a general relationship other than inheritance and aggregation.</a:t>
            </a:r>
          </a:p>
          <a:p>
            <a:r>
              <a:rPr lang="en-US" dirty="0"/>
              <a:t>These can be application specific relationships between two concepts.</a:t>
            </a:r>
          </a:p>
          <a:p>
            <a:r>
              <a:rPr lang="en-US" dirty="0"/>
              <a:t>Example: “instructor teach course,” “user has account.”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0FA94-58B4-4625-89A7-13B261D42D37}"/>
              </a:ext>
            </a:extLst>
          </p:cNvPr>
          <p:cNvSpPr/>
          <p:nvPr/>
        </p:nvSpPr>
        <p:spPr>
          <a:xfrm>
            <a:off x="1687133" y="4675031"/>
            <a:ext cx="2112135" cy="1275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Professor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phone</a:t>
            </a:r>
          </a:p>
          <a:p>
            <a:r>
              <a:rPr lang="en-US" dirty="0"/>
              <a:t>Teach( …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1A5F5-0250-4D17-A12C-DEA5E5CAAE36}"/>
              </a:ext>
            </a:extLst>
          </p:cNvPr>
          <p:cNvCxnSpPr/>
          <p:nvPr/>
        </p:nvCxnSpPr>
        <p:spPr>
          <a:xfrm>
            <a:off x="1687132" y="5035639"/>
            <a:ext cx="2099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F2355-0F8E-4986-925F-875DE7A2EF7A}"/>
              </a:ext>
            </a:extLst>
          </p:cNvPr>
          <p:cNvCxnSpPr/>
          <p:nvPr/>
        </p:nvCxnSpPr>
        <p:spPr>
          <a:xfrm>
            <a:off x="1687133" y="5563673"/>
            <a:ext cx="2112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39D513-B8E9-43B5-B794-2F6C5E6C7818}"/>
              </a:ext>
            </a:extLst>
          </p:cNvPr>
          <p:cNvSpPr/>
          <p:nvPr/>
        </p:nvSpPr>
        <p:spPr>
          <a:xfrm>
            <a:off x="5442531" y="4675031"/>
            <a:ext cx="1403797" cy="127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Retirement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952FEF-7F57-465C-9EAD-9D47F37CF35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5442531" y="5312533"/>
            <a:ext cx="14037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5BFD82-718B-4C8E-8C83-87D19C49E07B}"/>
              </a:ext>
            </a:extLst>
          </p:cNvPr>
          <p:cNvCxnSpPr/>
          <p:nvPr/>
        </p:nvCxnSpPr>
        <p:spPr>
          <a:xfrm>
            <a:off x="5442531" y="5653825"/>
            <a:ext cx="14037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A6A5FC-0542-4F4D-BCD4-BAA3AD8BF67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799268" y="5312533"/>
            <a:ext cx="164326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9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DA01-4562-4679-9F29-A4420B9F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B8B67-13F9-4A5B-9506-1DFC23D2E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Domain specific nouns/noun phrases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(c) program</a:t>
            </a:r>
          </a:p>
          <a:p>
            <a:pPr marL="0" indent="0">
              <a:buNone/>
            </a:pPr>
            <a:r>
              <a:rPr lang="en-US" dirty="0"/>
              <a:t>(c) search criteria</a:t>
            </a:r>
          </a:p>
          <a:p>
            <a:pPr marL="0" indent="0">
              <a:buNone/>
            </a:pPr>
            <a:r>
              <a:rPr lang="en-US" dirty="0"/>
              <a:t>(c)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Rule: noun/noun phrase</a:t>
            </a:r>
          </a:p>
          <a:p>
            <a:pPr marL="0" indent="0">
              <a:buNone/>
            </a:pPr>
            <a:r>
              <a:rPr lang="en-US" dirty="0"/>
              <a:t>class or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they exist independently in the application domain.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1FA2BA-46B2-4FF7-AAA5-4B00FF69E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transitive verbs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search for (programs)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Rule: transitive verbs</a:t>
            </a:r>
          </a:p>
          <a:p>
            <a:pPr marL="0" indent="0">
              <a:buNone/>
            </a:pPr>
            <a:r>
              <a:rPr lang="en-US" dirty="0"/>
              <a:t>           association relationships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90549F-1083-4CB0-9819-D335CE55F486}"/>
              </a:ext>
            </a:extLst>
          </p:cNvPr>
          <p:cNvSpPr/>
          <p:nvPr/>
        </p:nvSpPr>
        <p:spPr>
          <a:xfrm>
            <a:off x="1622739" y="2894527"/>
            <a:ext cx="1571222" cy="763074"/>
          </a:xfrm>
          <a:custGeom>
            <a:avLst/>
            <a:gdLst>
              <a:gd name="connsiteX0" fmla="*/ 0 w 1983347"/>
              <a:gd name="connsiteY0" fmla="*/ 1068947 h 1068947"/>
              <a:gd name="connsiteX1" fmla="*/ 1983347 w 1983347"/>
              <a:gd name="connsiteY1" fmla="*/ 1068947 h 1068947"/>
              <a:gd name="connsiteX2" fmla="*/ 1983347 w 1983347"/>
              <a:gd name="connsiteY2" fmla="*/ 0 h 1068947"/>
              <a:gd name="connsiteX3" fmla="*/ 592428 w 1983347"/>
              <a:gd name="connsiteY3" fmla="*/ 0 h 106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347" h="1068947">
                <a:moveTo>
                  <a:pt x="0" y="1068947"/>
                </a:moveTo>
                <a:lnTo>
                  <a:pt x="1983347" y="1068947"/>
                </a:lnTo>
                <a:lnTo>
                  <a:pt x="1983347" y="0"/>
                </a:lnTo>
                <a:lnTo>
                  <a:pt x="592428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B1F6B-5A28-4FEE-9B42-A666CA4A44B9}"/>
              </a:ext>
            </a:extLst>
          </p:cNvPr>
          <p:cNvSpPr txBox="1"/>
          <p:nvPr/>
        </p:nvSpPr>
        <p:spPr>
          <a:xfrm>
            <a:off x="3193961" y="3515933"/>
            <a:ext cx="932913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for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8262E64-04E1-45D6-9E31-8427050AE707}"/>
              </a:ext>
            </a:extLst>
          </p:cNvPr>
          <p:cNvSpPr/>
          <p:nvPr/>
        </p:nvSpPr>
        <p:spPr>
          <a:xfrm>
            <a:off x="3660417" y="4262907"/>
            <a:ext cx="332034" cy="1577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8809146-C2FB-459A-973E-FE9F0D851002}"/>
              </a:ext>
            </a:extLst>
          </p:cNvPr>
          <p:cNvSpPr/>
          <p:nvPr/>
        </p:nvSpPr>
        <p:spPr>
          <a:xfrm>
            <a:off x="7207136" y="3350116"/>
            <a:ext cx="332034" cy="1577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0D308-97F8-41E6-9651-177FFC17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BF0C5-B59F-4953-BC25-3A8A6925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car has make, model, horse power, number of seats…</a:t>
            </a:r>
          </a:p>
        </p:txBody>
      </p:sp>
    </p:spTree>
    <p:extLst>
      <p:ext uri="{BB962C8B-B14F-4D97-AF65-F5344CB8AC3E}">
        <p14:creationId xmlns:p14="http://schemas.microsoft.com/office/powerpoint/2010/main" val="323503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A1EA-2C1C-4B64-943D-5F3045B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9A1C-E211-4C41-89AC-560D95E2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association class defines properties and operations for an association between two classes.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Students enroll in courses and receive grades.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6B49C-67E1-4346-AD0D-96C5515749D4}"/>
              </a:ext>
            </a:extLst>
          </p:cNvPr>
          <p:cNvSpPr/>
          <p:nvPr/>
        </p:nvSpPr>
        <p:spPr>
          <a:xfrm>
            <a:off x="953037" y="4005330"/>
            <a:ext cx="2034862" cy="69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6503C0-A3B4-4D82-B261-B058D34F0602}"/>
              </a:ext>
            </a:extLst>
          </p:cNvPr>
          <p:cNvSpPr/>
          <p:nvPr/>
        </p:nvSpPr>
        <p:spPr>
          <a:xfrm>
            <a:off x="5664559" y="4001294"/>
            <a:ext cx="2034862" cy="695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ECB25-AF18-4BDB-A9FC-D8E58B032221}"/>
              </a:ext>
            </a:extLst>
          </p:cNvPr>
          <p:cNvSpPr/>
          <p:nvPr/>
        </p:nvSpPr>
        <p:spPr>
          <a:xfrm>
            <a:off x="3309870" y="4881093"/>
            <a:ext cx="2086378" cy="1611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Enroll</a:t>
            </a:r>
          </a:p>
          <a:p>
            <a:endParaRPr lang="en-US" dirty="0"/>
          </a:p>
          <a:p>
            <a:r>
              <a:rPr lang="en-US" sz="1600" dirty="0"/>
              <a:t>grade: char</a:t>
            </a:r>
          </a:p>
          <a:p>
            <a:endParaRPr lang="en-US" sz="1600" dirty="0"/>
          </a:p>
          <a:p>
            <a:r>
              <a:rPr lang="en-US" sz="1600" dirty="0" err="1"/>
              <a:t>getGrade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setGrade</a:t>
            </a:r>
            <a:r>
              <a:rPr lang="en-US" sz="1600" dirty="0"/>
              <a:t>(</a:t>
            </a:r>
            <a:r>
              <a:rPr lang="en-US" sz="1600" dirty="0" err="1"/>
              <a:t>grade:char</a:t>
            </a:r>
            <a:r>
              <a:rPr lang="en-US" sz="1600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DEE0-D860-4FD9-9CB5-AB3B8652BAC7}"/>
              </a:ext>
            </a:extLst>
          </p:cNvPr>
          <p:cNvCxnSpPr/>
          <p:nvPr/>
        </p:nvCxnSpPr>
        <p:spPr>
          <a:xfrm>
            <a:off x="2987899" y="4340180"/>
            <a:ext cx="2676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582310-2A11-4CFB-ADC6-412ABE427929}"/>
              </a:ext>
            </a:extLst>
          </p:cNvPr>
          <p:cNvCxnSpPr/>
          <p:nvPr/>
        </p:nvCxnSpPr>
        <p:spPr>
          <a:xfrm>
            <a:off x="4365938" y="4340180"/>
            <a:ext cx="0" cy="5409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1E8BC-A0A6-4BA3-978C-E3B24E911CDE}"/>
              </a:ext>
            </a:extLst>
          </p:cNvPr>
          <p:cNvCxnSpPr/>
          <p:nvPr/>
        </p:nvCxnSpPr>
        <p:spPr>
          <a:xfrm>
            <a:off x="3309870" y="5370489"/>
            <a:ext cx="208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68953F-3559-4AF5-9FEA-3D8B73F8E3F7}"/>
              </a:ext>
            </a:extLst>
          </p:cNvPr>
          <p:cNvCxnSpPr/>
          <p:nvPr/>
        </p:nvCxnSpPr>
        <p:spPr>
          <a:xfrm>
            <a:off x="3309870" y="5844862"/>
            <a:ext cx="2086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E2D591-298F-4E97-969E-78EA15E49CA3}"/>
              </a:ext>
            </a:extLst>
          </p:cNvPr>
          <p:cNvSpPr txBox="1"/>
          <p:nvPr/>
        </p:nvSpPr>
        <p:spPr>
          <a:xfrm>
            <a:off x="3709115" y="3902299"/>
            <a:ext cx="12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926742A6-4FB0-415E-B2D5-3A47352771A0}"/>
              </a:ext>
            </a:extLst>
          </p:cNvPr>
          <p:cNvSpPr/>
          <p:nvPr/>
        </p:nvSpPr>
        <p:spPr>
          <a:xfrm>
            <a:off x="5782615" y="4881086"/>
            <a:ext cx="1803040" cy="129586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 Enroll class is a class for the association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ABCC4-B9B5-40AC-8DEC-30B329FB2CBB}"/>
              </a:ext>
            </a:extLst>
          </p:cNvPr>
          <p:cNvCxnSpPr/>
          <p:nvPr/>
        </p:nvCxnSpPr>
        <p:spPr>
          <a:xfrm>
            <a:off x="4365938" y="4572000"/>
            <a:ext cx="1648496" cy="3090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6180804-594F-4D15-BFA7-DB08B7CBF8D9}"/>
              </a:ext>
            </a:extLst>
          </p:cNvPr>
          <p:cNvSpPr/>
          <p:nvPr/>
        </p:nvSpPr>
        <p:spPr>
          <a:xfrm>
            <a:off x="3067192" y="4108361"/>
            <a:ext cx="98989" cy="98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D52910-A289-442B-B44B-56DA3755793D}"/>
              </a:ext>
            </a:extLst>
          </p:cNvPr>
          <p:cNvSpPr/>
          <p:nvPr/>
        </p:nvSpPr>
        <p:spPr>
          <a:xfrm>
            <a:off x="5464684" y="4096451"/>
            <a:ext cx="98989" cy="989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6405-F07D-4346-A8C2-B611E9F4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Association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5212-EC0B-41A5-911D-7521EE06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Alex got an “A” and Eric got a “B” for OOSE.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ADD7E-3707-48CC-AD81-06EA72AF2C38}"/>
              </a:ext>
            </a:extLst>
          </p:cNvPr>
          <p:cNvSpPr/>
          <p:nvPr/>
        </p:nvSpPr>
        <p:spPr>
          <a:xfrm>
            <a:off x="112692" y="2627290"/>
            <a:ext cx="1381257" cy="66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Alex:Student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77858-A4B6-4903-B257-387F1A6BF62E}"/>
              </a:ext>
            </a:extLst>
          </p:cNvPr>
          <p:cNvSpPr/>
          <p:nvPr/>
        </p:nvSpPr>
        <p:spPr>
          <a:xfrm>
            <a:off x="2818999" y="2627290"/>
            <a:ext cx="1508807" cy="66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OOSE:Course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0E890-84C9-4C8C-8927-362C5E6E9D90}"/>
              </a:ext>
            </a:extLst>
          </p:cNvPr>
          <p:cNvSpPr/>
          <p:nvPr/>
        </p:nvSpPr>
        <p:spPr>
          <a:xfrm>
            <a:off x="4455355" y="2627290"/>
            <a:ext cx="1381257" cy="66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Eric:Student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06009-9720-4370-8CBA-298DB8B73107}"/>
              </a:ext>
            </a:extLst>
          </p:cNvPr>
          <p:cNvSpPr/>
          <p:nvPr/>
        </p:nvSpPr>
        <p:spPr>
          <a:xfrm>
            <a:off x="7340958" y="2627290"/>
            <a:ext cx="1513267" cy="66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OOSE:Course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494F0C-A5E6-407D-8107-A12B056B6AA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493949" y="2962141"/>
            <a:ext cx="1325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B8659C-5116-44FB-ABCC-CE79DDC0CEC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36612" y="2962141"/>
            <a:ext cx="1504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1CC9D-9514-41D0-BA08-80A212BF7741}"/>
              </a:ext>
            </a:extLst>
          </p:cNvPr>
          <p:cNvSpPr/>
          <p:nvPr/>
        </p:nvSpPr>
        <p:spPr>
          <a:xfrm>
            <a:off x="1493949" y="3618963"/>
            <a:ext cx="1325050" cy="150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:Enroll</a:t>
            </a:r>
          </a:p>
          <a:p>
            <a:pPr algn="ctr"/>
            <a:r>
              <a:rPr lang="en-US" dirty="0"/>
              <a:t>‘A’ : char</a:t>
            </a:r>
          </a:p>
          <a:p>
            <a:pPr algn="ctr"/>
            <a:r>
              <a:rPr lang="en-US" dirty="0" err="1"/>
              <a:t>getGrade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setGrade</a:t>
            </a:r>
            <a:r>
              <a:rPr lang="en-US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900FD9-6A0B-452D-9686-1D3CAADD568B}"/>
              </a:ext>
            </a:extLst>
          </p:cNvPr>
          <p:cNvSpPr/>
          <p:nvPr/>
        </p:nvSpPr>
        <p:spPr>
          <a:xfrm>
            <a:off x="5926260" y="3618962"/>
            <a:ext cx="1325050" cy="150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:Enroll</a:t>
            </a:r>
          </a:p>
          <a:p>
            <a:pPr algn="ctr"/>
            <a:r>
              <a:rPr lang="en-US" dirty="0"/>
              <a:t>‘B’ : char</a:t>
            </a:r>
          </a:p>
          <a:p>
            <a:pPr algn="ctr"/>
            <a:r>
              <a:rPr lang="en-US" dirty="0" err="1"/>
              <a:t>getGrade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setGrade</a:t>
            </a:r>
            <a:r>
              <a:rPr lang="en-US" dirty="0"/>
              <a:t>()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35D24A-0A08-4CD5-B4CE-FA9EFCDD1275}"/>
              </a:ext>
            </a:extLst>
          </p:cNvPr>
          <p:cNvCxnSpPr>
            <a:endCxn id="19" idx="0"/>
          </p:cNvCxnSpPr>
          <p:nvPr/>
        </p:nvCxnSpPr>
        <p:spPr>
          <a:xfrm>
            <a:off x="2156474" y="2962141"/>
            <a:ext cx="0" cy="6568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F2A550-FE53-4E8E-9514-874C9EF79B6B}"/>
              </a:ext>
            </a:extLst>
          </p:cNvPr>
          <p:cNvCxnSpPr>
            <a:endCxn id="20" idx="0"/>
          </p:cNvCxnSpPr>
          <p:nvPr/>
        </p:nvCxnSpPr>
        <p:spPr>
          <a:xfrm>
            <a:off x="6588785" y="2962141"/>
            <a:ext cx="0" cy="6568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655340-E558-4CD2-9F48-E2E9BCB474BD}"/>
              </a:ext>
            </a:extLst>
          </p:cNvPr>
          <p:cNvCxnSpPr/>
          <p:nvPr/>
        </p:nvCxnSpPr>
        <p:spPr>
          <a:xfrm>
            <a:off x="1493949" y="3992411"/>
            <a:ext cx="1325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6E7022-A917-48BA-93B7-56D5B68711B3}"/>
              </a:ext>
            </a:extLst>
          </p:cNvPr>
          <p:cNvCxnSpPr/>
          <p:nvPr/>
        </p:nvCxnSpPr>
        <p:spPr>
          <a:xfrm>
            <a:off x="1493949" y="4234963"/>
            <a:ext cx="1325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3CDDA4-850C-4D45-BBC9-1E95A5595533}"/>
              </a:ext>
            </a:extLst>
          </p:cNvPr>
          <p:cNvCxnSpPr/>
          <p:nvPr/>
        </p:nvCxnSpPr>
        <p:spPr>
          <a:xfrm>
            <a:off x="5926260" y="3992411"/>
            <a:ext cx="1325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D16F41-1B19-489F-9323-740817267162}"/>
              </a:ext>
            </a:extLst>
          </p:cNvPr>
          <p:cNvCxnSpPr/>
          <p:nvPr/>
        </p:nvCxnSpPr>
        <p:spPr>
          <a:xfrm>
            <a:off x="5926260" y="4234963"/>
            <a:ext cx="1325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AEF631-2316-4F9F-AD51-6C665F2A17A5}"/>
              </a:ext>
            </a:extLst>
          </p:cNvPr>
          <p:cNvSpPr txBox="1"/>
          <p:nvPr/>
        </p:nvSpPr>
        <p:spPr>
          <a:xfrm>
            <a:off x="1847312" y="2623587"/>
            <a:ext cx="67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enroll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FD2CA-8C7F-4FE9-A053-C7EC4F3FA98D}"/>
              </a:ext>
            </a:extLst>
          </p:cNvPr>
          <p:cNvSpPr txBox="1"/>
          <p:nvPr/>
        </p:nvSpPr>
        <p:spPr>
          <a:xfrm>
            <a:off x="6223529" y="2623587"/>
            <a:ext cx="67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enroll</a:t>
            </a:r>
          </a:p>
        </p:txBody>
      </p:sp>
    </p:spTree>
    <p:extLst>
      <p:ext uri="{BB962C8B-B14F-4D97-AF65-F5344CB8AC3E}">
        <p14:creationId xmlns:p14="http://schemas.microsoft.com/office/powerpoint/2010/main" val="27574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751-1EAE-4835-A08C-B9B3D6D3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069D-65EA-4B11-A757-4B4B414B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5E73-8872-43D9-A9B1-1DFCC05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Unified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58A5-BEBB-42A8-BFA5-FF3C787F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driven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Each iteration is driven by the use cases allocated to the iteration</a:t>
            </a:r>
          </a:p>
          <a:p>
            <a:r>
              <a:rPr lang="en-US" dirty="0"/>
              <a:t>Architecture centric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“a system’s architecture is used as a primary artifact for conceptualizing, constructing, managing, and evolving the system under development.”</a:t>
            </a:r>
          </a:p>
          <a:p>
            <a:pPr marL="0" indent="0" algn="r">
              <a:buNone/>
            </a:pPr>
            <a:r>
              <a:rPr lang="en-US" dirty="0"/>
              <a:t>---Grady </a:t>
            </a:r>
            <a:r>
              <a:rPr lang="en-US" dirty="0" err="1"/>
              <a:t>Booch</a:t>
            </a:r>
            <a:endParaRPr lang="en-US" dirty="0"/>
          </a:p>
          <a:p>
            <a:r>
              <a:rPr lang="en-US" dirty="0"/>
              <a:t>Incremental</a:t>
            </a:r>
          </a:p>
          <a:p>
            <a:r>
              <a:rPr lang="en-US" dirty="0"/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04527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C629-B785-4CF9-BA86-0CD749ED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7C4-4417-4E82-B5A4-DC7B8815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 process that helps the team understand the application or application domain.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It enables the team to establish a common understanding.</a:t>
            </a:r>
          </a:p>
          <a:p>
            <a:r>
              <a:rPr lang="en-US" dirty="0"/>
              <a:t>Why: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Software engineers need to work in different domains or different projects. They need domain knowledge to develop the system.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Software engineers come from different backgrounds, which affect their perception of the application domain.</a:t>
            </a:r>
          </a:p>
          <a:p>
            <a:r>
              <a:rPr lang="en-US" dirty="0"/>
              <a:t>How: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Collect domain information, perform brainstorming and classification, and visualize the domain knowledge using a UML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240448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19FC-8057-45B4-A5C3-C88CAFC6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3CC9-6E46-4CEF-94D1-A8E4BBC8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Collecting application domain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Brainstorming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088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768C-E087-4ECB-8A16-CC18944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Brainstorming: Rules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D5F7-9E33-474C-8A00-A9F0B7B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team members get together to identify &amp; list </a:t>
            </a:r>
            <a:r>
              <a:rPr lang="en-US" b="1" i="1" dirty="0"/>
              <a:t>domain specific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nouns / noun phrases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“X of Y” expressions (e.g., color of car)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transitive verbs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Adjectives, enumeration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possession expressions (has/have, possess,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“constituents / part of”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containtment</a:t>
            </a:r>
            <a:r>
              <a:rPr lang="en-US" dirty="0"/>
              <a:t> /containing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“X is a Y” expressions</a:t>
            </a:r>
          </a:p>
        </p:txBody>
      </p:sp>
    </p:spTree>
    <p:extLst>
      <p:ext uri="{BB962C8B-B14F-4D97-AF65-F5344CB8AC3E}">
        <p14:creationId xmlns:p14="http://schemas.microsoft.com/office/powerpoint/2010/main" val="3449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0CA1-B1F5-4F27-B726-AE21468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133AE-4BA0-40B1-A1EB-EFD00F5379FD}"/>
              </a:ext>
            </a:extLst>
          </p:cNvPr>
          <p:cNvSpPr txBox="1"/>
          <p:nvPr/>
        </p:nvSpPr>
        <p:spPr>
          <a:xfrm>
            <a:off x="628650" y="1918953"/>
            <a:ext cx="42266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Functional requirement:</a:t>
            </a:r>
          </a:p>
          <a:p>
            <a:r>
              <a:rPr lang="en-US" sz="2800" dirty="0"/>
              <a:t>[PFR1] The web-based application must provide a search capability for overseas exchange programs using a variety of search criteria.</a:t>
            </a:r>
          </a:p>
        </p:txBody>
      </p:sp>
    </p:spTree>
    <p:extLst>
      <p:ext uri="{BB962C8B-B14F-4D97-AF65-F5344CB8AC3E}">
        <p14:creationId xmlns:p14="http://schemas.microsoft.com/office/powerpoint/2010/main" val="6019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93C35-9584-4E68-818B-B71333E9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Brainstorm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A9812-1304-47BC-BFB9-747703133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nouns/noun phrases</a:t>
            </a:r>
          </a:p>
          <a:p>
            <a:r>
              <a:rPr lang="en-US" dirty="0"/>
              <a:t>“X or Y”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transitive verbs</a:t>
            </a:r>
          </a:p>
          <a:p>
            <a:r>
              <a:rPr lang="en-US" dirty="0"/>
              <a:t>Adjectives, enumeration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possession expressions (has/have, possess, etc.)</a:t>
            </a:r>
          </a:p>
          <a:p>
            <a:r>
              <a:rPr lang="en-US" dirty="0"/>
              <a:t>“consist of/part of” expression</a:t>
            </a:r>
          </a:p>
          <a:p>
            <a:r>
              <a:rPr lang="en-US" dirty="0"/>
              <a:t>containment / containing expressions</a:t>
            </a:r>
          </a:p>
          <a:p>
            <a:r>
              <a:rPr lang="en-US" dirty="0"/>
              <a:t>“X is a Y”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7B06E-331E-4399-83FA-100DA34D6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E2750-B867-4444-A021-77F388CF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Attribute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0B337-2351-43E9-B648-539097F0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to apply: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Attributes describe objects or store state information of objects.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Attributes are scalar types.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You can enter an attribute (value) from the keyboard, but you cannot enter an object.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/>
              <a:t>Objects must be created by invoking a constructor (explicitly or implicitly).</a:t>
            </a:r>
          </a:p>
        </p:txBody>
      </p:sp>
    </p:spTree>
    <p:extLst>
      <p:ext uri="{BB962C8B-B14F-4D97-AF65-F5344CB8AC3E}">
        <p14:creationId xmlns:p14="http://schemas.microsoft.com/office/powerpoint/2010/main" val="6088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667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CSE 4361 Lecture 3</vt:lpstr>
      <vt:lpstr>Overview of Methodology</vt:lpstr>
      <vt:lpstr>The Unified Process</vt:lpstr>
      <vt:lpstr>Domain Modeling</vt:lpstr>
      <vt:lpstr>Domain Modeling Steps</vt:lpstr>
      <vt:lpstr>Brainstorming: Rules to Apply</vt:lpstr>
      <vt:lpstr>Example</vt:lpstr>
      <vt:lpstr>Classifying Brainstorm Result</vt:lpstr>
      <vt:lpstr>Object and Attribute</vt:lpstr>
      <vt:lpstr>Object and Attribute</vt:lpstr>
      <vt:lpstr>Association Relationship</vt:lpstr>
      <vt:lpstr>Examples</vt:lpstr>
      <vt:lpstr>Example</vt:lpstr>
      <vt:lpstr>Association Class</vt:lpstr>
      <vt:lpstr>Understand Association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3</dc:title>
  <dc:creator>Duong, Andrew Nghiem</dc:creator>
  <cp:lastModifiedBy>Duong, Andrew Nghiem</cp:lastModifiedBy>
  <cp:revision>16</cp:revision>
  <dcterms:created xsi:type="dcterms:W3CDTF">2019-08-29T19:03:18Z</dcterms:created>
  <dcterms:modified xsi:type="dcterms:W3CDTF">2019-08-29T21:28:57Z</dcterms:modified>
</cp:coreProperties>
</file>