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8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4747-F6D8-4295-90A3-A7768D68AFA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F7B6-0ECA-4431-ADB1-E5ABBDAA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0DE0-7E39-49B4-979D-7569A257E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A6ACE-8A10-4F2B-B52B-CF666BB7A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Thursday, September 5, 2019</a:t>
            </a:r>
          </a:p>
        </p:txBody>
      </p:sp>
    </p:spTree>
    <p:extLst>
      <p:ext uri="{BB962C8B-B14F-4D97-AF65-F5344CB8AC3E}">
        <p14:creationId xmlns:p14="http://schemas.microsoft.com/office/powerpoint/2010/main" val="239461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01EC0A-55B8-425B-A56E-827935929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2381"/>
              </p:ext>
            </p:extLst>
          </p:nvPr>
        </p:nvGraphicFramePr>
        <p:xfrm>
          <a:off x="339143" y="418205"/>
          <a:ext cx="8495765" cy="6313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153">
                  <a:extLst>
                    <a:ext uri="{9D8B030D-6E8A-4147-A177-3AD203B41FA5}">
                      <a16:colId xmlns:a16="http://schemas.microsoft.com/office/drawing/2014/main" val="2272581756"/>
                    </a:ext>
                  </a:extLst>
                </a:gridCol>
                <a:gridCol w="1699153">
                  <a:extLst>
                    <a:ext uri="{9D8B030D-6E8A-4147-A177-3AD203B41FA5}">
                      <a16:colId xmlns:a16="http://schemas.microsoft.com/office/drawing/2014/main" val="2482604053"/>
                    </a:ext>
                  </a:extLst>
                </a:gridCol>
                <a:gridCol w="1699153">
                  <a:extLst>
                    <a:ext uri="{9D8B030D-6E8A-4147-A177-3AD203B41FA5}">
                      <a16:colId xmlns:a16="http://schemas.microsoft.com/office/drawing/2014/main" val="3715872807"/>
                    </a:ext>
                  </a:extLst>
                </a:gridCol>
                <a:gridCol w="1699153">
                  <a:extLst>
                    <a:ext uri="{9D8B030D-6E8A-4147-A177-3AD203B41FA5}">
                      <a16:colId xmlns:a16="http://schemas.microsoft.com/office/drawing/2014/main" val="2603508793"/>
                    </a:ext>
                  </a:extLst>
                </a:gridCol>
                <a:gridCol w="1699153">
                  <a:extLst>
                    <a:ext uri="{9D8B030D-6E8A-4147-A177-3AD203B41FA5}">
                      <a16:colId xmlns:a16="http://schemas.microsoft.com/office/drawing/2014/main" val="469249339"/>
                    </a:ext>
                  </a:extLst>
                </a:gridCol>
              </a:tblGrid>
              <a:tr h="1025003">
                <a:tc>
                  <a:txBody>
                    <a:bodyPr/>
                    <a:lstStyle/>
                    <a:p>
                      <a:r>
                        <a:rPr lang="en-US" dirty="0"/>
                        <a:t>3)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patron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call numbers of documents to be checked out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 clicks the Submit button.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85130"/>
                  </a:ext>
                </a:extLst>
              </a:tr>
              <a:tr h="1025003">
                <a:tc>
                  <a:txBody>
                    <a:bodyPr/>
                    <a:lstStyle/>
                    <a:p>
                      <a:r>
                        <a:rPr lang="en-US" dirty="0"/>
                        <a:t>4.1)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Checkout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out the documents with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checkout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the document call numbers.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41662"/>
                  </a:ext>
                </a:extLst>
              </a:tr>
              <a:tr h="1025003">
                <a:tc>
                  <a:txBody>
                    <a:bodyPr/>
                    <a:lstStyle/>
                    <a:p>
                      <a:r>
                        <a:rPr lang="en-US" dirty="0"/>
                        <a:t>4.2)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checkout controller 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documents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the database manager (</a:t>
                      </a:r>
                      <a:r>
                        <a:rPr lang="en-US" dirty="0" err="1"/>
                        <a:t>DBMgr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the document call numbers.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01690"/>
                  </a:ext>
                </a:extLst>
              </a:tr>
              <a:tr h="1025003">
                <a:tc>
                  <a:txBody>
                    <a:bodyPr/>
                    <a:lstStyle/>
                    <a:p>
                      <a:r>
                        <a:rPr lang="en-US" dirty="0"/>
                        <a:t>4.3)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documents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checkout controller.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23364"/>
                  </a:ext>
                </a:extLst>
              </a:tr>
              <a:tr h="1025003">
                <a:tc>
                  <a:txBody>
                    <a:bodyPr/>
                    <a:lstStyle/>
                    <a:p>
                      <a:r>
                        <a:rPr lang="en-US" dirty="0"/>
                        <a:t>4.4)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checkout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documents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Checkout GUI.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66989"/>
                  </a:ext>
                </a:extLst>
              </a:tr>
              <a:tr h="1025003">
                <a:tc>
                  <a:txBody>
                    <a:bodyPr/>
                    <a:lstStyle/>
                    <a:p>
                      <a:r>
                        <a:rPr lang="en-US" dirty="0"/>
                        <a:t>4.5)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Checkout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msg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76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2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EC87-9A15-450C-896D-7D4A2776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Scenario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8C2F-00D8-4060-ABD9-57607E4C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normal scenario first (i.e., assume everything will go as expected).</a:t>
            </a:r>
          </a:p>
          <a:p>
            <a:r>
              <a:rPr lang="en-US" dirty="0"/>
              <a:t>If needed, augment the normal scenario with alternative flows.</a:t>
            </a:r>
          </a:p>
          <a:p>
            <a:r>
              <a:rPr lang="en-US" dirty="0"/>
              <a:t>Keep it simple and stupid --- leave details to coding.</a:t>
            </a:r>
          </a:p>
          <a:p>
            <a:r>
              <a:rPr lang="en-US" dirty="0"/>
              <a:t>Leave exception handling to coding.</a:t>
            </a:r>
          </a:p>
          <a:p>
            <a:r>
              <a:rPr lang="en-US" dirty="0"/>
              <a:t>It is sometimes desirable to construct a prototype to validate design idea.</a:t>
            </a:r>
          </a:p>
        </p:txBody>
      </p:sp>
    </p:spTree>
    <p:extLst>
      <p:ext uri="{BB962C8B-B14F-4D97-AF65-F5344CB8AC3E}">
        <p14:creationId xmlns:p14="http://schemas.microsoft.com/office/powerpoint/2010/main" val="41816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7151-1AFB-4176-9910-2F31A4BD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Scenario Table to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40905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775A-77F2-448B-903C-BB332AF0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Analysis to Design</a:t>
            </a:r>
          </a:p>
        </p:txBody>
      </p:sp>
    </p:spTree>
    <p:extLst>
      <p:ext uri="{BB962C8B-B14F-4D97-AF65-F5344CB8AC3E}">
        <p14:creationId xmlns:p14="http://schemas.microsoft.com/office/powerpoint/2010/main" val="413979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E363-8DDC-4898-95B9-2C407C1B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1024-1677-486F-9D70-6B234C65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class diagram (DCD) is a structural diagram.</a:t>
            </a:r>
          </a:p>
          <a:p>
            <a:r>
              <a:rPr lang="en-US" dirty="0"/>
              <a:t>It shows the classes, their attributes and operations, and relationships between the classes. It may also show the design patterns used.</a:t>
            </a:r>
          </a:p>
          <a:p>
            <a:r>
              <a:rPr lang="en-US" dirty="0"/>
              <a:t>It is used as a basis for implementation, testing, and maintenance.</a:t>
            </a:r>
          </a:p>
          <a:p>
            <a:r>
              <a:rPr lang="en-US" dirty="0"/>
              <a:t>It should contain only classes appear in the sequence diagrams, and a few classes from the domain model.</a:t>
            </a:r>
          </a:p>
        </p:txBody>
      </p:sp>
    </p:spTree>
    <p:extLst>
      <p:ext uri="{BB962C8B-B14F-4D97-AF65-F5344CB8AC3E}">
        <p14:creationId xmlns:p14="http://schemas.microsoft.com/office/powerpoint/2010/main" val="333469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E88C-64FC-4944-961F-BBC7F69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Design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A996-DA00-4DBA-8238-17ACBBA2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derived from the domain model (DM) and the sequence diagrams: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The domain model provides a few classes, the attributes and some relationships.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The sequence diagrams determines the classes, methods, some attributes, and dependence relationships.</a:t>
            </a:r>
          </a:p>
          <a:p>
            <a:r>
              <a:rPr lang="en-US" dirty="0"/>
              <a:t>DCD may contain design classes like controller, command, GUI classes. Domain model only contains application classes.</a:t>
            </a:r>
          </a:p>
          <a:p>
            <a:r>
              <a:rPr lang="en-US" dirty="0"/>
              <a:t>DCD must be carefully specified. DM is more liberal.</a:t>
            </a:r>
          </a:p>
        </p:txBody>
      </p:sp>
    </p:spTree>
    <p:extLst>
      <p:ext uri="{BB962C8B-B14F-4D97-AF65-F5344CB8AC3E}">
        <p14:creationId xmlns:p14="http://schemas.microsoft.com/office/powerpoint/2010/main" val="336182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008F-8591-42D6-B624-846D1AC3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Deriving DCD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0A64-8931-4F1E-8FFE-AC12978E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2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3234-7781-4660-80A9-E67A25C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Deriving DCD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B07D-C97D-4CDF-8FAB-F984C7CE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 Identify methods belonging to each class from the design sequence diagrams and fill them in the DCD: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Methods are identified by looking for messages that label an incoming edge of the object.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The sequence diagram may also provide detailed information about the parameters, their types, and return types.</a:t>
            </a:r>
          </a:p>
        </p:txBody>
      </p:sp>
    </p:spTree>
    <p:extLst>
      <p:ext uri="{BB962C8B-B14F-4D97-AF65-F5344CB8AC3E}">
        <p14:creationId xmlns:p14="http://schemas.microsoft.com/office/powerpoint/2010/main" val="355372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209-A3AF-41A8-8FC2-626E7A5C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Methods</a:t>
            </a:r>
          </a:p>
        </p:txBody>
      </p:sp>
    </p:spTree>
    <p:extLst>
      <p:ext uri="{BB962C8B-B14F-4D97-AF65-F5344CB8AC3E}">
        <p14:creationId xmlns:p14="http://schemas.microsoft.com/office/powerpoint/2010/main" val="249370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F172-2634-4081-8F14-5094E3CD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Deriving DCD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97E3-006E-47BF-8391-F9D7A474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3) Identify and fill in attributes from sequence diagrams and domain model: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Attributes are not objects and have only scalar types.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Attributes may be used to get objects.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Attributes may be identified from </a:t>
            </a:r>
            <a:r>
              <a:rPr lang="en-US" dirty="0" err="1"/>
              <a:t>getX</a:t>
            </a:r>
            <a:r>
              <a:rPr lang="en-US" dirty="0"/>
              <a:t>() and </a:t>
            </a:r>
            <a:r>
              <a:rPr lang="en-US" dirty="0" err="1"/>
              <a:t>setX</a:t>
            </a:r>
            <a:r>
              <a:rPr lang="en-US" dirty="0"/>
              <a:t>(…) methods.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Needed attributes may also be found in the domain model.</a:t>
            </a:r>
          </a:p>
        </p:txBody>
      </p:sp>
    </p:spTree>
    <p:extLst>
      <p:ext uri="{BB962C8B-B14F-4D97-AF65-F5344CB8AC3E}">
        <p14:creationId xmlns:p14="http://schemas.microsoft.com/office/powerpoint/2010/main" val="37931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2CF8D7-8DA4-41AE-B16A-134BCAAC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OIM in the Methodology Context</a:t>
            </a:r>
          </a:p>
        </p:txBody>
      </p:sp>
    </p:spTree>
    <p:extLst>
      <p:ext uri="{BB962C8B-B14F-4D97-AF65-F5344CB8AC3E}">
        <p14:creationId xmlns:p14="http://schemas.microsoft.com/office/powerpoint/2010/main" val="380866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2EA1-EB80-44DD-85A5-20BF7169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0B24-9019-46FF-958C-1A67975A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0E57-9B1B-4CA7-A075-51F1180F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Attributes</a:t>
            </a:r>
          </a:p>
        </p:txBody>
      </p:sp>
    </p:spTree>
    <p:extLst>
      <p:ext uri="{BB962C8B-B14F-4D97-AF65-F5344CB8AC3E}">
        <p14:creationId xmlns:p14="http://schemas.microsoft.com/office/powerpoint/2010/main" val="3878717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58E5484-02D7-41F0-89E6-044C8149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Deriving DCD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0F1E2-743B-45E4-BD89-562F7CF2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4) Identify and fill in relationships from sequence diagram and domain model: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An arrow from one object to another is a call and hence it indicates a dependence relationship.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An object passed as a parameter or return type/value indicates an association or uses relationship.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Two or more objects passed to a constructor may indicate an association and an association class.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The domain model may contain useful relationships as well.</a:t>
            </a:r>
          </a:p>
        </p:txBody>
      </p:sp>
    </p:spTree>
    <p:extLst>
      <p:ext uri="{BB962C8B-B14F-4D97-AF65-F5344CB8AC3E}">
        <p14:creationId xmlns:p14="http://schemas.microsoft.com/office/powerpoint/2010/main" val="1177472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E45B34-73AB-4D90-BFD0-A2A8B0E6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01718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6571-9C16-407A-9DE6-99C489E6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425F-B245-4253-B432-E0D3F7CD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patterns are proven design solutions to commonly encountered design problems.</a:t>
            </a:r>
          </a:p>
          <a:p>
            <a:r>
              <a:rPr lang="en-US" dirty="0"/>
              <a:t>Each pattern solves a class of design problems.</a:t>
            </a:r>
          </a:p>
          <a:p>
            <a:r>
              <a:rPr lang="en-US" dirty="0"/>
              <a:t>Design patterns codify software design principles and idiomatic solutions.</a:t>
            </a:r>
          </a:p>
          <a:p>
            <a:r>
              <a:rPr lang="en-US" dirty="0"/>
              <a:t>Design patterns improve communication among software developers.</a:t>
            </a:r>
          </a:p>
          <a:p>
            <a:r>
              <a:rPr lang="en-US" dirty="0"/>
              <a:t>Design patterns empower less experienced developers to produce high-quality designs.</a:t>
            </a:r>
          </a:p>
          <a:p>
            <a:r>
              <a:rPr lang="en-US" dirty="0"/>
              <a:t>Patterns can be combined to solve a large complex design problem.</a:t>
            </a:r>
          </a:p>
        </p:txBody>
      </p:sp>
    </p:spTree>
    <p:extLst>
      <p:ext uri="{BB962C8B-B14F-4D97-AF65-F5344CB8AC3E}">
        <p14:creationId xmlns:p14="http://schemas.microsoft.com/office/powerpoint/2010/main" val="19223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79C58F-8A1F-4D0E-92D8-B25DA691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Actor-System Interaction &amp; Object Interaction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9EE32-315B-420F-AAA3-A31A34C21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3322749"/>
            <a:ext cx="3886200" cy="28542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Foreground processing of use case.</a:t>
            </a:r>
          </a:p>
          <a:p>
            <a:r>
              <a:rPr lang="en-US" dirty="0"/>
              <a:t>Acquiring actor input and actor action.</a:t>
            </a:r>
          </a:p>
          <a:p>
            <a:r>
              <a:rPr lang="en-US" dirty="0"/>
              <a:t>Displaying system responses.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BBE0F6-49AD-4188-8C06-503C8E53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3322749"/>
            <a:ext cx="3886200" cy="28542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 processing of use case by objects.</a:t>
            </a:r>
          </a:p>
          <a:p>
            <a:r>
              <a:rPr lang="en-US" dirty="0"/>
              <a:t>Designing high-level algorithms to process actor requests.</a:t>
            </a:r>
          </a:p>
          <a:p>
            <a:r>
              <a:rPr lang="en-US" dirty="0"/>
              <a:t>Producing system responses.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CCB70-DA75-4E33-8432-05E5287A66C2}"/>
              </a:ext>
            </a:extLst>
          </p:cNvPr>
          <p:cNvSpPr txBox="1"/>
          <p:nvPr/>
        </p:nvSpPr>
        <p:spPr>
          <a:xfrm>
            <a:off x="1303182" y="2485623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Actor-system interaction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1ED68-016C-4CC6-BCD5-0E5C7A310FBB}"/>
              </a:ext>
            </a:extLst>
          </p:cNvPr>
          <p:cNvSpPr txBox="1"/>
          <p:nvPr/>
        </p:nvSpPr>
        <p:spPr>
          <a:xfrm>
            <a:off x="5303681" y="2485623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interaction</a:t>
            </a:r>
          </a:p>
        </p:txBody>
      </p:sp>
    </p:spTree>
    <p:extLst>
      <p:ext uri="{BB962C8B-B14F-4D97-AF65-F5344CB8AC3E}">
        <p14:creationId xmlns:p14="http://schemas.microsoft.com/office/powerpoint/2010/main" val="362297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1D7C25-C1B5-48C1-86F7-1F1AEE31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 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351E5-74B7-43CB-820B-23FD5D31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OIM specifies how objects interact with each other to carry out the background processing of a business process.</a:t>
            </a:r>
          </a:p>
          <a:p>
            <a:r>
              <a:rPr lang="en-US" dirty="0"/>
              <a:t>Object interaction modeling is aided by the specification of scenarios and scenario tables.</a:t>
            </a:r>
          </a:p>
          <a:p>
            <a:r>
              <a:rPr lang="en-US" dirty="0"/>
              <a:t>A scenario is an informal, step-by-step description of object interaction.</a:t>
            </a:r>
          </a:p>
          <a:p>
            <a:r>
              <a:rPr lang="en-US" dirty="0"/>
              <a:t>A scenario table organizes the interaction into a five column table – it facilitates translation to a sequence diagram.</a:t>
            </a:r>
          </a:p>
        </p:txBody>
      </p:sp>
    </p:spTree>
    <p:extLst>
      <p:ext uri="{BB962C8B-B14F-4D97-AF65-F5344CB8AC3E}">
        <p14:creationId xmlns:p14="http://schemas.microsoft.com/office/powerpoint/2010/main" val="19108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05DD-22EB-47C6-99FB-531687F7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 Modeling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044A-7A7C-4E59-B351-3A941087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(1) Collecting info about business processes</a:t>
            </a:r>
          </a:p>
          <a:p>
            <a:pPr marL="457200" lvl="1" indent="0">
              <a:buNone/>
            </a:pPr>
            <a:r>
              <a:rPr lang="en-US" dirty="0"/>
              <a:t>business processes info.</a:t>
            </a:r>
          </a:p>
          <a:p>
            <a:pPr marL="0" indent="0">
              <a:buNone/>
            </a:pPr>
            <a:r>
              <a:rPr lang="en-US" dirty="0"/>
              <a:t>(2) Describing scenarios</a:t>
            </a:r>
          </a:p>
          <a:p>
            <a:pPr marL="457200" lvl="1" indent="0">
              <a:buNone/>
            </a:pPr>
            <a:r>
              <a:rPr lang="en-US" dirty="0"/>
              <a:t>scenario descriptions</a:t>
            </a:r>
          </a:p>
          <a:p>
            <a:pPr marL="0" indent="0">
              <a:buNone/>
            </a:pPr>
            <a:r>
              <a:rPr lang="en-US" dirty="0"/>
              <a:t>(3) Constructing scenario tables</a:t>
            </a:r>
          </a:p>
          <a:p>
            <a:pPr marL="457200" lvl="1" indent="0">
              <a:buNone/>
            </a:pPr>
            <a:r>
              <a:rPr lang="en-US" dirty="0"/>
              <a:t>scenario tables</a:t>
            </a:r>
          </a:p>
          <a:p>
            <a:pPr marL="0" indent="0">
              <a:buNone/>
            </a:pPr>
            <a:r>
              <a:rPr lang="en-US" dirty="0"/>
              <a:t>(4) Constructing sequence diagrams</a:t>
            </a:r>
          </a:p>
          <a:p>
            <a:pPr marL="457200" lvl="1" indent="0">
              <a:buNone/>
            </a:pPr>
            <a:r>
              <a:rPr lang="en-US" dirty="0"/>
              <a:t>sequence diagrams</a:t>
            </a:r>
          </a:p>
          <a:p>
            <a:pPr marL="0" indent="0">
              <a:buNone/>
            </a:pPr>
            <a:r>
              <a:rPr lang="en-US" dirty="0"/>
              <a:t>(5) Review and inspection</a:t>
            </a:r>
          </a:p>
          <a:p>
            <a:pPr marL="457200" lvl="1" indent="0">
              <a:buNone/>
            </a:pPr>
            <a:r>
              <a:rPr lang="en-US" dirty="0"/>
              <a:t>feedback, if any</a:t>
            </a:r>
          </a:p>
        </p:txBody>
      </p:sp>
    </p:spTree>
    <p:extLst>
      <p:ext uri="{BB962C8B-B14F-4D97-AF65-F5344CB8AC3E}">
        <p14:creationId xmlns:p14="http://schemas.microsoft.com/office/powerpoint/2010/main" val="52033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75B0-B981-427F-A11C-D20F237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Interaction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4013-F1DD-4023-B429-C4D501D4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indent="-914400">
              <a:buNone/>
            </a:pPr>
            <a:r>
              <a:rPr lang="en-US" dirty="0"/>
              <a:t>Step 1. Collecting information about business processes.</a:t>
            </a:r>
          </a:p>
          <a:p>
            <a:pPr marL="914400" indent="-914400">
              <a:buNone/>
            </a:pPr>
            <a:r>
              <a:rPr lang="en-US" dirty="0"/>
              <a:t>Step 2. Describing scenarios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and mark nontrivial steps I the right column of each expanded use case.</a:t>
            </a:r>
          </a:p>
          <a:p>
            <a:pPr lvl="2"/>
            <a:r>
              <a:rPr lang="en-US" dirty="0"/>
              <a:t>A nontrivial step is one that requires background processing.</a:t>
            </a:r>
          </a:p>
          <a:p>
            <a:pPr lvl="2"/>
            <a:r>
              <a:rPr lang="en-US" dirty="0"/>
              <a:t>It goes beyond the presentation layer (i.e., the Graphical User Interface or GUI).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nontrivial step, describe:</a:t>
            </a:r>
          </a:p>
          <a:p>
            <a:pPr lvl="2"/>
            <a:r>
              <a:rPr lang="en-US" dirty="0"/>
              <a:t>How objects interact to process the actor request.</a:t>
            </a:r>
          </a:p>
          <a:p>
            <a:pPr lvl="2"/>
            <a:r>
              <a:rPr lang="en-US" dirty="0"/>
              <a:t>Begin with the step on the left column of the nontrivial step.</a:t>
            </a:r>
          </a:p>
          <a:p>
            <a:pPr marL="914400" indent="-914400">
              <a:buNone/>
            </a:pPr>
            <a:r>
              <a:rPr lang="en-US" dirty="0"/>
              <a:t>Step 3. Convert the scenario into a scenario table, if desired.</a:t>
            </a:r>
          </a:p>
          <a:p>
            <a:pPr marL="914400" indent="-914400">
              <a:buNone/>
            </a:pPr>
            <a:r>
              <a:rPr lang="en-US" dirty="0"/>
              <a:t>Step 4. Convert the scenarios/scenario table into a sequence diagram.</a:t>
            </a:r>
          </a:p>
          <a:p>
            <a:pPr marL="914400" indent="-914400">
              <a:buNone/>
            </a:pPr>
            <a:r>
              <a:rPr lang="en-US" dirty="0"/>
              <a:t>Step 5. Check the OIM model for desired properties.</a:t>
            </a:r>
          </a:p>
        </p:txBody>
      </p:sp>
    </p:spTree>
    <p:extLst>
      <p:ext uri="{BB962C8B-B14F-4D97-AF65-F5344CB8AC3E}">
        <p14:creationId xmlns:p14="http://schemas.microsoft.com/office/powerpoint/2010/main" val="51463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6FE7-2F4E-49F9-B114-8BA1828A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a Nontrivial Step?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EB78-46B6-438E-B831-36B1A5CC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step does not require background processing, the it is a trivial step.</a:t>
            </a:r>
          </a:p>
          <a:p>
            <a:r>
              <a:rPr lang="en-US" dirty="0"/>
              <a:t>If the system response simply displays a menu, or input dialog, then it is a trivial step.</a:t>
            </a:r>
          </a:p>
          <a:p>
            <a:r>
              <a:rPr lang="en-US" dirty="0"/>
              <a:t>If the step displays the same system response for all actors, then it is a trivial step.</a:t>
            </a:r>
          </a:p>
          <a:p>
            <a:r>
              <a:rPr lang="en-US" dirty="0"/>
              <a:t>If the system response is different for different actors, the it is a nontrivial step.</a:t>
            </a:r>
          </a:p>
        </p:txBody>
      </p:sp>
    </p:spTree>
    <p:extLst>
      <p:ext uri="{BB962C8B-B14F-4D97-AF65-F5344CB8AC3E}">
        <p14:creationId xmlns:p14="http://schemas.microsoft.com/office/powerpoint/2010/main" val="98162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3434-6CAD-4806-8AF1-F3A802A6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7BA4-FF13-41F0-853E-9146AAAA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Each sentence of the scenario is a declarative sentence consisting of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subject,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action of the subject,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object that is acted upon,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possibly other objects or data required by the action.</a:t>
            </a:r>
          </a:p>
          <a:p>
            <a:r>
              <a:rPr lang="en-US" dirty="0"/>
              <a:t>The sentences are arranged in a scenario table to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facilitate scenario description 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facilitate translation into a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3474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F374-55B2-447B-89B9-C5CC8915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5004-F94F-49F9-8F7A-EA699D31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3)   The patron enters the call numbers of documents to be checked out and clicks the Submit button.</a:t>
            </a:r>
          </a:p>
          <a:p>
            <a:pPr marL="0" indent="0">
              <a:buNone/>
            </a:pPr>
            <a:r>
              <a:rPr lang="en-US" dirty="0"/>
              <a:t>4.1) Checkout GUI checks out the documents with the checkout controller using the document call numbers.</a:t>
            </a:r>
          </a:p>
          <a:p>
            <a:pPr marL="0" indent="0">
              <a:buNone/>
            </a:pPr>
            <a:r>
              <a:rPr lang="en-US" dirty="0"/>
              <a:t>4.2) The checkout controller gets the documents from the database manager (</a:t>
            </a:r>
            <a:r>
              <a:rPr lang="en-US" dirty="0" err="1"/>
              <a:t>DBMgr</a:t>
            </a:r>
            <a:r>
              <a:rPr lang="en-US" dirty="0"/>
              <a:t>) using the document call numbers.</a:t>
            </a:r>
          </a:p>
          <a:p>
            <a:pPr marL="0" indent="0">
              <a:buNone/>
            </a:pPr>
            <a:r>
              <a:rPr lang="en-US" dirty="0"/>
              <a:t>4.3) </a:t>
            </a:r>
            <a:r>
              <a:rPr lang="en-US" dirty="0" err="1"/>
              <a:t>DBMgr</a:t>
            </a:r>
            <a:r>
              <a:rPr lang="en-US" dirty="0"/>
              <a:t> returns the documents to the checkout controller.</a:t>
            </a:r>
          </a:p>
          <a:p>
            <a:pPr marL="0" indent="0">
              <a:buNone/>
            </a:pPr>
            <a:r>
              <a:rPr lang="en-US" dirty="0"/>
              <a:t>4.4) The checkout controller returns the documents to Checkout GUI.</a:t>
            </a:r>
          </a:p>
          <a:p>
            <a:pPr marL="0" indent="0">
              <a:buNone/>
            </a:pPr>
            <a:r>
              <a:rPr lang="en-US" dirty="0"/>
              <a:t>4.5) Checkout GUI displays msg to patron.</a:t>
            </a:r>
          </a:p>
        </p:txBody>
      </p:sp>
    </p:spTree>
    <p:extLst>
      <p:ext uri="{BB962C8B-B14F-4D97-AF65-F5344CB8AC3E}">
        <p14:creationId xmlns:p14="http://schemas.microsoft.com/office/powerpoint/2010/main" val="279066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D205116C0F44EAD3A4BFD9D21A371" ma:contentTypeVersion="0" ma:contentTypeDescription="Create a new document." ma:contentTypeScope="" ma:versionID="8a20c8ecc91be4708353591e3b2b70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4c688d100400980137644a47dfd50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5A9B4D-3DDD-4B4D-B255-C72495B019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66064-072D-4EF2-B0A1-F3A62569F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944DA4-1755-4435-86D7-33001EA5932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1139</Words>
  <Application>Microsoft Office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CSE 4361 Lecture 5</vt:lpstr>
      <vt:lpstr>OIM in the Methodology Context</vt:lpstr>
      <vt:lpstr>Actor-System Interaction &amp; Object Interaction</vt:lpstr>
      <vt:lpstr>Object Interaction Modeling</vt:lpstr>
      <vt:lpstr>Object Interaction Modeling Steps</vt:lpstr>
      <vt:lpstr>Steps for Interaction Modeling</vt:lpstr>
      <vt:lpstr>How to Identify a Nontrivial Step?</vt:lpstr>
      <vt:lpstr>Scenarios</vt:lpstr>
      <vt:lpstr>Scenario Description</vt:lpstr>
      <vt:lpstr>PowerPoint Presentation</vt:lpstr>
      <vt:lpstr>Guidelines for Scenario Construction</vt:lpstr>
      <vt:lpstr>From Scenario Table to Sequence Diagram</vt:lpstr>
      <vt:lpstr>From Analysis to Design</vt:lpstr>
      <vt:lpstr>Deriving Design Class Diagram</vt:lpstr>
      <vt:lpstr>Deriving Design Class Diagram</vt:lpstr>
      <vt:lpstr>Steps for Deriving DCD</vt:lpstr>
      <vt:lpstr>Steps for Deriving DCD</vt:lpstr>
      <vt:lpstr>Identify Methods</vt:lpstr>
      <vt:lpstr>Steps for Deriving DCD</vt:lpstr>
      <vt:lpstr>Identify Attributes</vt:lpstr>
      <vt:lpstr>Fill in Attributes</vt:lpstr>
      <vt:lpstr>Steps for Deriving DCD</vt:lpstr>
      <vt:lpstr>Identify Relationships</vt:lpstr>
      <vt:lpstr>What Are Design Patterns?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5</dc:title>
  <dc:creator>Andrew Duong</dc:creator>
  <cp:lastModifiedBy>Duong, Andrew Nghiem</cp:lastModifiedBy>
  <cp:revision>1</cp:revision>
  <dcterms:created xsi:type="dcterms:W3CDTF">2019-09-05T19:11:09Z</dcterms:created>
  <dcterms:modified xsi:type="dcterms:W3CDTF">2019-09-05T20:56:28Z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0x010100E93D205116C0F44EAD3A4BFD9D21A371</vt:lpwstr>
  </property>
</Properties>
</file>