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7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4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B3C2-C739-4B11-8CF7-2675218FC13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B3CC-5F2F-4056-B7C5-75108FF5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8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21C0-698B-4195-AEFB-DBAE3B9BA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EED2F-EEF3-4346-9EF1-301BCF74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Tuesday, September 17</a:t>
            </a:r>
          </a:p>
        </p:txBody>
      </p:sp>
    </p:spTree>
    <p:extLst>
      <p:ext uri="{BB962C8B-B14F-4D97-AF65-F5344CB8AC3E}">
        <p14:creationId xmlns:p14="http://schemas.microsoft.com/office/powerpoint/2010/main" val="156750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5F608-9232-4DF5-8BEA-F8CD62CC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Design a State Diagram Editor</a:t>
            </a:r>
          </a:p>
        </p:txBody>
      </p:sp>
    </p:spTree>
    <p:extLst>
      <p:ext uri="{BB962C8B-B14F-4D97-AF65-F5344CB8AC3E}">
        <p14:creationId xmlns:p14="http://schemas.microsoft.com/office/powerpoint/2010/main" val="82347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5BD0-16FA-4BD7-BB73-029C7EF3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422488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DA972F-4CB8-49FF-8B0A-45F62FFC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Recursive Whole-Part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3A93F-0597-46D0-BC71-C927E11E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 diagram consists of states and transitions, a state may be a composite concurrent state may be a composite sequential state, which is a state diagram.</a:t>
            </a:r>
          </a:p>
          <a:p>
            <a:r>
              <a:rPr lang="en-US" dirty="0"/>
              <a:t>Design problem: how does one represent complex, recursive whole-part structures?</a:t>
            </a:r>
          </a:p>
          <a:p>
            <a:r>
              <a:rPr lang="en-US" dirty="0"/>
              <a:t>Class exercise: Look up a pattern from Figure 16.2.</a:t>
            </a:r>
          </a:p>
        </p:txBody>
      </p:sp>
    </p:spTree>
    <p:extLst>
      <p:ext uri="{BB962C8B-B14F-4D97-AF65-F5344CB8AC3E}">
        <p14:creationId xmlns:p14="http://schemas.microsoft.com/office/powerpoint/2010/main" val="323811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5015-E4C2-43C4-84D1-4398DBE7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BBCC36-0CEA-4BD0-825C-EC9386CF970F}"/>
              </a:ext>
            </a:extLst>
          </p:cNvPr>
          <p:cNvSpPr/>
          <p:nvPr/>
        </p:nvSpPr>
        <p:spPr>
          <a:xfrm>
            <a:off x="785090" y="2364509"/>
            <a:ext cx="1043710" cy="572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0B15FE-73CB-4D68-AA65-1BA91A052628}"/>
              </a:ext>
            </a:extLst>
          </p:cNvPr>
          <p:cNvSpPr/>
          <p:nvPr/>
        </p:nvSpPr>
        <p:spPr>
          <a:xfrm>
            <a:off x="2429163" y="1969655"/>
            <a:ext cx="2540000" cy="1459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add(c: Component)</a:t>
            </a:r>
          </a:p>
          <a:p>
            <a:pPr algn="ctr"/>
            <a:r>
              <a:rPr lang="en-US" dirty="0"/>
              <a:t>remove(c: Component)</a:t>
            </a:r>
          </a:p>
          <a:p>
            <a:pPr algn="ctr"/>
            <a:r>
              <a:rPr lang="en-US" dirty="0"/>
              <a:t>get(…): Component</a:t>
            </a:r>
          </a:p>
          <a:p>
            <a:pPr algn="ctr"/>
            <a:r>
              <a:rPr lang="en-US" dirty="0"/>
              <a:t>Operation()</a:t>
            </a:r>
          </a:p>
        </p:txBody>
      </p:sp>
    </p:spTree>
    <p:extLst>
      <p:ext uri="{BB962C8B-B14F-4D97-AF65-F5344CB8AC3E}">
        <p14:creationId xmlns:p14="http://schemas.microsoft.com/office/powerpoint/2010/main" val="3730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5F741-6343-4C13-A315-5CA32D7F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Composition and Delegation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9BFE0-7849-4F47-9171-5B6C2FA879C3}"/>
              </a:ext>
            </a:extLst>
          </p:cNvPr>
          <p:cNvSpPr/>
          <p:nvPr/>
        </p:nvSpPr>
        <p:spPr>
          <a:xfrm>
            <a:off x="2415598" y="1584677"/>
            <a:ext cx="1560946" cy="1255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setOrder</a:t>
            </a:r>
            <a:r>
              <a:rPr lang="en-US" dirty="0"/>
              <a:t>(…)</a:t>
            </a:r>
          </a:p>
          <a:p>
            <a:pPr algn="ctr"/>
            <a:r>
              <a:rPr lang="en-US" dirty="0"/>
              <a:t>sort()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8314E6-87CE-4937-ABE2-C2BF9D545FB9}"/>
              </a:ext>
            </a:extLst>
          </p:cNvPr>
          <p:cNvCxnSpPr/>
          <p:nvPr/>
        </p:nvCxnSpPr>
        <p:spPr>
          <a:xfrm>
            <a:off x="2415598" y="1962933"/>
            <a:ext cx="1560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7B436-44FD-40A1-ACD8-671328892975}"/>
              </a:ext>
            </a:extLst>
          </p:cNvPr>
          <p:cNvCxnSpPr>
            <a:cxnSpLocks/>
          </p:cNvCxnSpPr>
          <p:nvPr/>
        </p:nvCxnSpPr>
        <p:spPr>
          <a:xfrm>
            <a:off x="2415598" y="2138642"/>
            <a:ext cx="1560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640042-1370-4304-BB71-666FA0A29F99}"/>
              </a:ext>
            </a:extLst>
          </p:cNvPr>
          <p:cNvSpPr/>
          <p:nvPr/>
        </p:nvSpPr>
        <p:spPr>
          <a:xfrm>
            <a:off x="2415598" y="3473078"/>
            <a:ext cx="1560946" cy="1394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SorterImp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sortOrder</a:t>
            </a:r>
            <a:r>
              <a:rPr lang="en-US" dirty="0"/>
              <a:t>(…)</a:t>
            </a:r>
          </a:p>
          <a:p>
            <a:pPr algn="ctr"/>
            <a:r>
              <a:rPr lang="en-US" dirty="0"/>
              <a:t>Sort(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F57C279-EFE5-42C8-AA5E-0194828F05F9}"/>
              </a:ext>
            </a:extLst>
          </p:cNvPr>
          <p:cNvSpPr/>
          <p:nvPr/>
        </p:nvSpPr>
        <p:spPr>
          <a:xfrm>
            <a:off x="3168362" y="2840388"/>
            <a:ext cx="249382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1AFB80-E591-49EC-A495-0C303DFDE24F}"/>
              </a:ext>
            </a:extLst>
          </p:cNvPr>
          <p:cNvCxnSpPr>
            <a:stCxn id="11" idx="2"/>
          </p:cNvCxnSpPr>
          <p:nvPr/>
        </p:nvCxnSpPr>
        <p:spPr>
          <a:xfrm>
            <a:off x="3293053" y="3089770"/>
            <a:ext cx="0" cy="383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035F98-BCC5-436E-9543-E0954341FC04}"/>
              </a:ext>
            </a:extLst>
          </p:cNvPr>
          <p:cNvSpPr txBox="1"/>
          <p:nvPr/>
        </p:nvSpPr>
        <p:spPr>
          <a:xfrm>
            <a:off x="3293063" y="3126281"/>
            <a:ext cx="6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D83EF6-9FF0-4675-B984-80F506881203}"/>
              </a:ext>
            </a:extLst>
          </p:cNvPr>
          <p:cNvSpPr/>
          <p:nvPr/>
        </p:nvSpPr>
        <p:spPr>
          <a:xfrm>
            <a:off x="309996" y="5514106"/>
            <a:ext cx="1865168" cy="942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BubbleSorter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sort()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B2A3DC-AF31-4A4F-9CE3-77BD97740C6E}"/>
              </a:ext>
            </a:extLst>
          </p:cNvPr>
          <p:cNvCxnSpPr/>
          <p:nvPr/>
        </p:nvCxnSpPr>
        <p:spPr>
          <a:xfrm>
            <a:off x="309418" y="5966679"/>
            <a:ext cx="186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9A1198-F370-4093-95B4-FE1C7B0F8001}"/>
              </a:ext>
            </a:extLst>
          </p:cNvPr>
          <p:cNvCxnSpPr/>
          <p:nvPr/>
        </p:nvCxnSpPr>
        <p:spPr>
          <a:xfrm>
            <a:off x="309418" y="6072906"/>
            <a:ext cx="186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C05071D-F375-4FB7-AF09-6DBA3206BA03}"/>
              </a:ext>
            </a:extLst>
          </p:cNvPr>
          <p:cNvSpPr/>
          <p:nvPr/>
        </p:nvSpPr>
        <p:spPr>
          <a:xfrm>
            <a:off x="2263487" y="5514106"/>
            <a:ext cx="1865168" cy="942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QuickSorter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sort()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797DCF-8763-46E8-BE9E-47009124F97B}"/>
              </a:ext>
            </a:extLst>
          </p:cNvPr>
          <p:cNvCxnSpPr/>
          <p:nvPr/>
        </p:nvCxnSpPr>
        <p:spPr>
          <a:xfrm>
            <a:off x="2262909" y="5966679"/>
            <a:ext cx="186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93ECF6-42B4-49D9-8224-3452DDCA4F36}"/>
              </a:ext>
            </a:extLst>
          </p:cNvPr>
          <p:cNvCxnSpPr/>
          <p:nvPr/>
        </p:nvCxnSpPr>
        <p:spPr>
          <a:xfrm>
            <a:off x="2262909" y="6072906"/>
            <a:ext cx="186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DF628-BF34-44B4-95E8-B646C85D3A13}"/>
              </a:ext>
            </a:extLst>
          </p:cNvPr>
          <p:cNvSpPr/>
          <p:nvPr/>
        </p:nvSpPr>
        <p:spPr>
          <a:xfrm>
            <a:off x="4216400" y="5514106"/>
            <a:ext cx="1865168" cy="942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BinSorter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sort()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CE587A-CBE5-4258-8550-0FB257623564}"/>
              </a:ext>
            </a:extLst>
          </p:cNvPr>
          <p:cNvCxnSpPr/>
          <p:nvPr/>
        </p:nvCxnSpPr>
        <p:spPr>
          <a:xfrm>
            <a:off x="4215822" y="5966679"/>
            <a:ext cx="186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0AA4B-1C88-48B5-93A4-9EE20008E3BA}"/>
              </a:ext>
            </a:extLst>
          </p:cNvPr>
          <p:cNvCxnSpPr/>
          <p:nvPr/>
        </p:nvCxnSpPr>
        <p:spPr>
          <a:xfrm>
            <a:off x="4215822" y="6072906"/>
            <a:ext cx="1865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F39D78-8641-4881-A950-131F926A3FAF}"/>
              </a:ext>
            </a:extLst>
          </p:cNvPr>
          <p:cNvCxnSpPr>
            <a:cxnSpLocks/>
            <a:stCxn id="35" idx="3"/>
            <a:endCxn id="22" idx="0"/>
          </p:cNvCxnSpPr>
          <p:nvPr/>
        </p:nvCxnSpPr>
        <p:spPr>
          <a:xfrm>
            <a:off x="3193003" y="5061536"/>
            <a:ext cx="3068" cy="4525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CAE7665-A4DB-4C8D-A666-0F8491B8487D}"/>
              </a:ext>
            </a:extLst>
          </p:cNvPr>
          <p:cNvSpPr/>
          <p:nvPr/>
        </p:nvSpPr>
        <p:spPr>
          <a:xfrm>
            <a:off x="3080617" y="4867767"/>
            <a:ext cx="224772" cy="19376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D6D8A6D-6793-4951-A164-1EBC89B56D20}"/>
              </a:ext>
            </a:extLst>
          </p:cNvPr>
          <p:cNvSpPr/>
          <p:nvPr/>
        </p:nvSpPr>
        <p:spPr>
          <a:xfrm>
            <a:off x="1219200" y="5200073"/>
            <a:ext cx="3897745" cy="323272"/>
          </a:xfrm>
          <a:custGeom>
            <a:avLst/>
            <a:gdLst>
              <a:gd name="connsiteX0" fmla="*/ 0 w 3897745"/>
              <a:gd name="connsiteY0" fmla="*/ 323272 h 323272"/>
              <a:gd name="connsiteX1" fmla="*/ 0 w 3897745"/>
              <a:gd name="connsiteY1" fmla="*/ 0 h 323272"/>
              <a:gd name="connsiteX2" fmla="*/ 3897745 w 3897745"/>
              <a:gd name="connsiteY2" fmla="*/ 0 h 323272"/>
              <a:gd name="connsiteX3" fmla="*/ 3897745 w 3897745"/>
              <a:gd name="connsiteY3" fmla="*/ 323272 h 32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745" h="323272">
                <a:moveTo>
                  <a:pt x="0" y="323272"/>
                </a:moveTo>
                <a:lnTo>
                  <a:pt x="0" y="0"/>
                </a:lnTo>
                <a:lnTo>
                  <a:pt x="3897745" y="0"/>
                </a:lnTo>
                <a:lnTo>
                  <a:pt x="3897745" y="323272"/>
                </a:ln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6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4202-9CE5-485E-B269-3911D97C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48E4-B6F6-4F2B-A838-BC1BCBC2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B6A5-C6BB-415E-AE29-1AB3BE51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4C40-629F-4C30-BDDD-A7E78433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Responsibility Assignment Software Patterns (GRASP)</a:t>
            </a:r>
          </a:p>
          <a:p>
            <a:r>
              <a:rPr lang="en-US" dirty="0"/>
              <a:t>The Gang of Four Patterns due to the four authors of the book.</a:t>
            </a:r>
          </a:p>
        </p:txBody>
      </p:sp>
    </p:spTree>
    <p:extLst>
      <p:ext uri="{BB962C8B-B14F-4D97-AF65-F5344CB8AC3E}">
        <p14:creationId xmlns:p14="http://schemas.microsoft.com/office/powerpoint/2010/main" val="162300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DAD-84CB-47B1-8B75-7B70B772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7276-FA1D-4BC4-BC71-C886EC0D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patterns deal with creation of complex, or special purpose objects.</a:t>
            </a:r>
          </a:p>
          <a:p>
            <a:r>
              <a:rPr lang="en-US" dirty="0"/>
              <a:t>Structural patterns provide solutions for composing or constructing large, complex structures that exhibit desired properties.</a:t>
            </a:r>
          </a:p>
          <a:p>
            <a:r>
              <a:rPr lang="en-US" dirty="0"/>
              <a:t>Behavioral patterns are concerned with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 err="1"/>
              <a:t>algorithmatic</a:t>
            </a:r>
            <a:r>
              <a:rPr lang="en-US" dirty="0"/>
              <a:t> aspect of a design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assignment of responsibilities to objects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US" dirty="0"/>
              <a:t>communication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8135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0A2E1-1E4C-4210-850F-1C5082BE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GoF</a:t>
            </a:r>
            <a:r>
              <a:rPr lang="en-US" dirty="0"/>
              <a:t>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FC5072-654E-47D7-BAA7-D1E3A3780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1929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Creational Patterns</a:t>
            </a:r>
          </a:p>
          <a:p>
            <a:r>
              <a:rPr lang="en-US" sz="2400" dirty="0"/>
              <a:t>Abstract factory</a:t>
            </a:r>
          </a:p>
          <a:p>
            <a:r>
              <a:rPr lang="en-US" sz="2400" dirty="0"/>
              <a:t>Builder</a:t>
            </a:r>
          </a:p>
          <a:p>
            <a:r>
              <a:rPr lang="en-US" sz="2400" dirty="0"/>
              <a:t>Factory method</a:t>
            </a:r>
          </a:p>
          <a:p>
            <a:r>
              <a:rPr lang="en-US" sz="2400" dirty="0"/>
              <a:t>Prototype</a:t>
            </a:r>
          </a:p>
          <a:p>
            <a:r>
              <a:rPr lang="en-US" sz="2400" dirty="0"/>
              <a:t>Singleton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7ACF2-13EE-4215-B80B-0BE8F6BB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3332" y="1825625"/>
            <a:ext cx="20579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Structural Patterns</a:t>
            </a:r>
          </a:p>
          <a:p>
            <a:r>
              <a:rPr lang="en-US" sz="2400" dirty="0"/>
              <a:t>Adapter</a:t>
            </a:r>
          </a:p>
          <a:p>
            <a:r>
              <a:rPr lang="en-US" sz="2400" dirty="0"/>
              <a:t>Bridge</a:t>
            </a:r>
          </a:p>
          <a:p>
            <a:r>
              <a:rPr lang="en-US" sz="2400" dirty="0"/>
              <a:t>Composite</a:t>
            </a:r>
          </a:p>
          <a:p>
            <a:r>
              <a:rPr lang="en-US" sz="2400" dirty="0"/>
              <a:t>Decorator</a:t>
            </a:r>
          </a:p>
          <a:p>
            <a:r>
              <a:rPr lang="en-US" sz="2400" dirty="0"/>
              <a:t>Flyweight</a:t>
            </a:r>
          </a:p>
          <a:p>
            <a:r>
              <a:rPr lang="en-US" sz="2400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16B17-F59D-4E4F-8D16-5E99DE9C050B}"/>
              </a:ext>
            </a:extLst>
          </p:cNvPr>
          <p:cNvSpPr txBox="1"/>
          <p:nvPr/>
        </p:nvSpPr>
        <p:spPr>
          <a:xfrm>
            <a:off x="4786168" y="1825625"/>
            <a:ext cx="3956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Behavioral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Chain of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Interpreter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Mediator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Template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29802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4B7E-2B05-4095-BD48-E912DFC2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9121-EF01-4102-AF8D-8CD52FF3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situation-specific patterns during the design process. Begin with the design problems encountered, select the right patterns, and apply them correctly.</a:t>
            </a:r>
          </a:p>
          <a:p>
            <a:r>
              <a:rPr lang="en-US" dirty="0"/>
              <a:t>The pattern specifications are useful for verifying and validating designs that apply patterns, that is, ensuring that the right patterns are applied and applied correctly.</a:t>
            </a:r>
          </a:p>
        </p:txBody>
      </p:sp>
    </p:spTree>
    <p:extLst>
      <p:ext uri="{BB962C8B-B14F-4D97-AF65-F5344CB8AC3E}">
        <p14:creationId xmlns:p14="http://schemas.microsoft.com/office/powerpoint/2010/main" val="31850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F20C-AD85-4638-9B1B-61AB7B34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Applying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F91F-3CDC-4B19-8A2A-8CDFDB46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(1) Perform design as usual.</a:t>
            </a:r>
          </a:p>
          <a:p>
            <a:pPr marL="0" indent="0">
              <a:buNone/>
            </a:pPr>
            <a:r>
              <a:rPr lang="en-US" dirty="0"/>
              <a:t>	design problem encountered</a:t>
            </a:r>
          </a:p>
          <a:p>
            <a:pPr marL="0" indent="0">
              <a:buNone/>
            </a:pPr>
            <a:r>
              <a:rPr lang="en-US" dirty="0"/>
              <a:t>(2) Search patterns.</a:t>
            </a:r>
          </a:p>
          <a:p>
            <a:pPr marL="0" indent="0">
              <a:buNone/>
            </a:pPr>
            <a:r>
              <a:rPr lang="en-US" dirty="0"/>
              <a:t>	patterns identified</a:t>
            </a:r>
          </a:p>
          <a:p>
            <a:pPr marL="0" indent="0">
              <a:buNone/>
            </a:pPr>
            <a:r>
              <a:rPr lang="en-US" dirty="0"/>
              <a:t>(3) Apply selected patterns.</a:t>
            </a:r>
          </a:p>
          <a:p>
            <a:pPr marL="0" indent="0">
              <a:buNone/>
            </a:pPr>
            <a:r>
              <a:rPr lang="en-US" dirty="0"/>
              <a:t>	design w/ patterns applied</a:t>
            </a:r>
          </a:p>
          <a:p>
            <a:pPr marL="0" indent="0">
              <a:buNone/>
            </a:pPr>
            <a:r>
              <a:rPr lang="en-US" dirty="0"/>
              <a:t>(4) Review resulting design</a:t>
            </a:r>
          </a:p>
          <a:p>
            <a:pPr marL="0" indent="0">
              <a:buNone/>
            </a:pPr>
            <a:r>
              <a:rPr lang="en-US" dirty="0"/>
              <a:t>	validated design</a:t>
            </a:r>
          </a:p>
        </p:txBody>
      </p:sp>
    </p:spTree>
    <p:extLst>
      <p:ext uri="{BB962C8B-B14F-4D97-AF65-F5344CB8AC3E}">
        <p14:creationId xmlns:p14="http://schemas.microsoft.com/office/powerpoint/2010/main" val="368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7A2E-FEB9-49A4-B9DC-A1C5092C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Application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5572-B44C-4B62-843C-DF259CB2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Perform design as usual.</a:t>
            </a:r>
          </a:p>
          <a:p>
            <a:pPr lvl="1"/>
            <a:r>
              <a:rPr lang="en-US" dirty="0"/>
              <a:t>Perform design activities as described in Chapters 9 through 15. Continue with Step 2 if a design problem is encountered.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patterns to solve design problem.</a:t>
            </a:r>
          </a:p>
          <a:p>
            <a:pPr lvl="1"/>
            <a:r>
              <a:rPr lang="en-US" dirty="0"/>
              <a:t>Look up patterns in Figure 16.2 of textbook.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selected patterns.</a:t>
            </a:r>
          </a:p>
          <a:p>
            <a:pPr lvl="1"/>
            <a:r>
              <a:rPr lang="en-US" dirty="0"/>
              <a:t>Match pattern classes with design classes, introduce remaining pattern classes into existing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to ensure correctness.</a:t>
            </a:r>
          </a:p>
        </p:txBody>
      </p:sp>
    </p:spTree>
    <p:extLst>
      <p:ext uri="{BB962C8B-B14F-4D97-AF65-F5344CB8AC3E}">
        <p14:creationId xmlns:p14="http://schemas.microsoft.com/office/powerpoint/2010/main" val="13605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382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CSE 4361 Lecture 8</vt:lpstr>
      <vt:lpstr>Composition and Delegation</vt:lpstr>
      <vt:lpstr>PowerPoint Presentation</vt:lpstr>
      <vt:lpstr>Commonly Used Design Patterns</vt:lpstr>
      <vt:lpstr>Gang of Four Patterns</vt:lpstr>
      <vt:lpstr>The GoF Patterns</vt:lpstr>
      <vt:lpstr>Key Takeaway Points</vt:lpstr>
      <vt:lpstr>Process for Applying Patterns</vt:lpstr>
      <vt:lpstr>Pattern Application Process</vt:lpstr>
      <vt:lpstr>Case Study: Design a State Diagram Editor</vt:lpstr>
      <vt:lpstr>A Data Flow Diagram</vt:lpstr>
      <vt:lpstr>Representing Recursive Whole-Part Structures</vt:lpstr>
      <vt:lpstr>Composite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8</dc:title>
  <dc:creator>Andrew Duong</dc:creator>
  <cp:lastModifiedBy>Andrew Duong</cp:lastModifiedBy>
  <cp:revision>13</cp:revision>
  <dcterms:created xsi:type="dcterms:W3CDTF">2019-09-17T19:16:36Z</dcterms:created>
  <dcterms:modified xsi:type="dcterms:W3CDTF">2019-09-19T19:48:10Z</dcterms:modified>
</cp:coreProperties>
</file>