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6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8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662D-9678-48BA-95F9-1C19E0566A9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AC9A-E951-427B-90AF-4D4EC2D0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D3B8-5227-419C-B2C0-438D8D97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1A23-3861-49D2-9667-B129372BA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Tuesday, October 22, 2019</a:t>
            </a:r>
          </a:p>
        </p:txBody>
      </p:sp>
    </p:spTree>
    <p:extLst>
      <p:ext uri="{BB962C8B-B14F-4D97-AF65-F5344CB8AC3E}">
        <p14:creationId xmlns:p14="http://schemas.microsoft.com/office/powerpoint/2010/main" val="192184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11AF-BF15-4015-82FE-19846AED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Various UML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0036-0D89-40E9-968A-21527C73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diagram editor should support UML 1.0 and UML 2.0.</a:t>
            </a:r>
          </a:p>
          <a:p>
            <a:r>
              <a:rPr lang="en-US" dirty="0"/>
              <a:t>Commonly used approaches: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use conditional statements to determine how to how the modeling constructs according to versions selected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let the client determine modeling constructs of a UML version should be created:</a:t>
            </a:r>
          </a:p>
          <a:p>
            <a:pPr marL="457200" lvl="1" indent="0">
              <a:buNone/>
            </a:pPr>
            <a:r>
              <a:rPr lang="en-US" dirty="0"/>
              <a:t>if(choice-”UML1.0”) {</a:t>
            </a:r>
          </a:p>
          <a:p>
            <a:pPr marL="457200" lvl="1" indent="0">
              <a:buNone/>
            </a:pPr>
            <a:r>
              <a:rPr lang="en-US" dirty="0"/>
              <a:t>    state=new UML1State();</a:t>
            </a:r>
          </a:p>
          <a:p>
            <a:pPr marL="457200" lvl="1" indent="0">
              <a:buNone/>
            </a:pPr>
            <a:r>
              <a:rPr lang="en-US" dirty="0"/>
              <a:t>    transition=new UML1Transtition();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  <a:p>
            <a:pPr marL="457200" lvl="1" indent="0">
              <a:buNone/>
            </a:pPr>
            <a:r>
              <a:rPr lang="en-US" dirty="0"/>
              <a:t>} else</a:t>
            </a:r>
          </a:p>
          <a:p>
            <a:pPr marL="457200" lvl="1" indent="0">
              <a:buNone/>
            </a:pPr>
            <a:r>
              <a:rPr lang="en-US" dirty="0"/>
              <a:t>if(choice=“UML2.0”) {</a:t>
            </a:r>
          </a:p>
          <a:p>
            <a:pPr marL="457200" lvl="1" indent="0">
              <a:buNone/>
            </a:pPr>
            <a:r>
              <a:rPr lang="en-US" dirty="0"/>
              <a:t>    …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77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B8AE-495F-4A35-A757-3DAB551A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Common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3A2-9882-4E0C-A32A-45024F40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conditional statements creates a maintenance nightmare: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Similar conditional statements appear everywhere.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To add, delete or change UML modeling construct, many places must be changed.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To support a new version such UML 3.0, a conditional branch must be added at to all the conditional statements.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To delete or change an existing UML version, many places must be changed.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implementation is complex, bulky and buggy.</a:t>
            </a:r>
          </a:p>
          <a:p>
            <a:r>
              <a:rPr lang="en-US" dirty="0"/>
              <a:t>All above invites tedious work, inconsistency and grief.</a:t>
            </a:r>
          </a:p>
        </p:txBody>
      </p:sp>
    </p:spTree>
    <p:extLst>
      <p:ext uri="{BB962C8B-B14F-4D97-AF65-F5344CB8AC3E}">
        <p14:creationId xmlns:p14="http://schemas.microsoft.com/office/powerpoint/2010/main" val="255833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36C2-AF06-40EB-BA82-8E691E67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20A1-C20F-4618-92C2-6A1CC3F8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 statement suggests use of inheritance – subclasses replace conditional branches.</a:t>
            </a:r>
          </a:p>
          <a:p>
            <a:r>
              <a:rPr lang="en-US" dirty="0"/>
              <a:t>How to accomplish this?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since the versions differ in notations, one may treat the versions as subclasses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one may let each version subclass create the modeling constructs for the given version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the result is an application of the Abstract Factory pattern</a:t>
            </a:r>
          </a:p>
        </p:txBody>
      </p:sp>
    </p:spTree>
    <p:extLst>
      <p:ext uri="{BB962C8B-B14F-4D97-AF65-F5344CB8AC3E}">
        <p14:creationId xmlns:p14="http://schemas.microsoft.com/office/powerpoint/2010/main" val="136330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A278-1C8C-474D-AF2F-3CFE23FC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292206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AC9F-6B94-4AC4-BBD7-000A89E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in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860368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B8E-1585-4357-A69A-38984C63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5AEC-97AF-41C8-8E78-7ACE1FC1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It provides an uniform interface for the client to creating products of different families.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 concrete factory is responsible for creating products of a given family.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Changing the concrete factory changes the family of products created.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It is easy to enforce the consistency of the products created.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It is easy to add new families of products, provided that they share the same interface.</a:t>
            </a:r>
          </a:p>
        </p:txBody>
      </p:sp>
    </p:spTree>
    <p:extLst>
      <p:ext uri="{BB962C8B-B14F-4D97-AF65-F5344CB8AC3E}">
        <p14:creationId xmlns:p14="http://schemas.microsoft.com/office/powerpoint/2010/main" val="181180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EFD2-915D-47EC-BCC4-83AD0C17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Varying Processes and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2E04-A1D0-4EA1-9CFD-9006D523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change the processes and process steps at run time to produce various categories of products?</a:t>
            </a:r>
          </a:p>
          <a:p>
            <a:r>
              <a:rPr lang="en-US" dirty="0"/>
              <a:t>Example: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Processes: waterfall, spiral, agile, prototyping, …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Steps: requirements, design, coding, testing, deployment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Different approaches to perform the steps: SA/SD, OO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 waterfall process can use either SA/SD or OO.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An agile process can use either SA/SD or OO.</a:t>
            </a:r>
          </a:p>
          <a:p>
            <a:r>
              <a:rPr lang="en-US" dirty="0"/>
              <a:t>An IDE should support different development processes and paradigms.</a:t>
            </a:r>
          </a:p>
          <a:p>
            <a:r>
              <a:rPr lang="en-US" dirty="0"/>
              <a:t>Class exercise: Look up a pattern that solves this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9180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366-F588-4E8D-BBCB-8395B95D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Number of Classes</a:t>
            </a:r>
          </a:p>
        </p:txBody>
      </p:sp>
    </p:spTree>
    <p:extLst>
      <p:ext uri="{BB962C8B-B14F-4D97-AF65-F5344CB8AC3E}">
        <p14:creationId xmlns:p14="http://schemas.microsoft.com/office/powerpoint/2010/main" val="258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EFA-B3D1-455D-93DD-AAD38C40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</p:spTree>
    <p:extLst>
      <p:ext uri="{BB962C8B-B14F-4D97-AF65-F5344CB8AC3E}">
        <p14:creationId xmlns:p14="http://schemas.microsoft.com/office/powerpoint/2010/main" val="324268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DA3-00B5-4182-AD53-0DF797C7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 in Prototype</a:t>
            </a:r>
          </a:p>
        </p:txBody>
      </p:sp>
    </p:spTree>
    <p:extLst>
      <p:ext uri="{BB962C8B-B14F-4D97-AF65-F5344CB8AC3E}">
        <p14:creationId xmlns:p14="http://schemas.microsoft.com/office/powerpoint/2010/main" val="11677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4264-6D8E-462E-9087-CD10F4EB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C155-3F6D-4178-96BF-FEA63BBF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Benefits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olidFill>
                  <a:prstClr val="black"/>
                </a:solidFill>
              </a:rPr>
              <a:t>Reducing the number of classes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olidFill>
                  <a:prstClr val="black"/>
                </a:solidFill>
              </a:rPr>
              <a:t>Easy to add/remove prototypes at run time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olidFill>
                  <a:prstClr val="black"/>
                </a:solidFill>
              </a:rPr>
              <a:t>Improving complex object creation efficiency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olidFill>
                  <a:prstClr val="black"/>
                </a:solidFill>
              </a:rPr>
              <a:t>Support dynamically loaded classes (DLC)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DLC cannot be referenced at compile time.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The class loader creates and registers an instance of the DLC at run time when the DLC is loaded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>
                <a:solidFill>
                  <a:prstClr val="black"/>
                </a:solidFill>
              </a:rPr>
              <a:t>As an alternative to abstract factory – avoiding the factory hierarchy parallel to the product hierarchy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2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1121-CDFF-4F14-A826-87EDBD58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013E-4F1C-4F38-B41D-77D2A98E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Liabilities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Each subclass of Prototype must implement the clone operation</a:t>
            </a:r>
          </a:p>
          <a:p>
            <a:pPr lvl="2"/>
            <a:r>
              <a:rPr lang="en-US" dirty="0"/>
              <a:t>deep copy if copy and original must be independent</a:t>
            </a:r>
          </a:p>
          <a:p>
            <a:pPr lvl="2"/>
            <a:r>
              <a:rPr lang="en-US" dirty="0"/>
              <a:t>shallow copy is sufficient otherwise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Implementing clone may be difficult if</a:t>
            </a:r>
          </a:p>
          <a:p>
            <a:pPr lvl="2"/>
            <a:r>
              <a:rPr lang="en-US" dirty="0"/>
              <a:t>the component objects do not support cloning, or</a:t>
            </a:r>
          </a:p>
          <a:p>
            <a:pPr lvl="2"/>
            <a:r>
              <a:rPr lang="en-US" dirty="0"/>
              <a:t>there are circular references</a:t>
            </a:r>
          </a:p>
        </p:txBody>
      </p:sp>
    </p:spTree>
    <p:extLst>
      <p:ext uri="{BB962C8B-B14F-4D97-AF65-F5344CB8AC3E}">
        <p14:creationId xmlns:p14="http://schemas.microsoft.com/office/powerpoint/2010/main" val="287765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CEC-3086-4DA9-97E3-768C265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in Persistence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D030-B420-42BC-8139-5BCE20FD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application needs to save objects of 50 classes to the database, then the database manager will have at least 100 methods (50 save, and 50 get methods, respectively).</a:t>
            </a:r>
          </a:p>
          <a:p>
            <a:r>
              <a:rPr lang="en-US" dirty="0"/>
              <a:t>There will be 100 command classes.</a:t>
            </a:r>
          </a:p>
          <a:p>
            <a:r>
              <a:rPr lang="en-US" dirty="0"/>
              <a:t>How can one improve the design?</a:t>
            </a:r>
          </a:p>
        </p:txBody>
      </p:sp>
    </p:spTree>
    <p:extLst>
      <p:ext uri="{BB962C8B-B14F-4D97-AF65-F5344CB8AC3E}">
        <p14:creationId xmlns:p14="http://schemas.microsoft.com/office/powerpoint/2010/main" val="344655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F195-5C1D-4062-97FE-FBD3C0A1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Framework: Putting It Together</a:t>
            </a:r>
          </a:p>
        </p:txBody>
      </p:sp>
    </p:spTree>
    <p:extLst>
      <p:ext uri="{BB962C8B-B14F-4D97-AF65-F5344CB8AC3E}">
        <p14:creationId xmlns:p14="http://schemas.microsoft.com/office/powerpoint/2010/main" val="35097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27E-BBF7-4CD3-B2F8-02699780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FA6A-95D0-4074-AB26-1F795E9E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differences and similarities between Adapter and Proxy?</a:t>
            </a:r>
          </a:p>
          <a:p>
            <a:r>
              <a:rPr lang="en-US" dirty="0"/>
              <a:t>When to use Adapter and when to use Proxy?</a:t>
            </a:r>
          </a:p>
        </p:txBody>
      </p:sp>
    </p:spTree>
    <p:extLst>
      <p:ext uri="{BB962C8B-B14F-4D97-AF65-F5344CB8AC3E}">
        <p14:creationId xmlns:p14="http://schemas.microsoft.com/office/powerpoint/2010/main" val="38547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645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CSE 4361 Lecture 16</vt:lpstr>
      <vt:lpstr>How to Reduce Number of Classes</vt:lpstr>
      <vt:lpstr>Prototype Pattern</vt:lpstr>
      <vt:lpstr>Object Interaction in Prototype</vt:lpstr>
      <vt:lpstr>Prototype Pattern</vt:lpstr>
      <vt:lpstr>The Prototype Pattern</vt:lpstr>
      <vt:lpstr>Using Command in Persistence Framework</vt:lpstr>
      <vt:lpstr>Persistence Framework: Putting It Together</vt:lpstr>
      <vt:lpstr>Class Discussion</vt:lpstr>
      <vt:lpstr>Supporting Various UML Versions</vt:lpstr>
      <vt:lpstr>Problems with Common Practice</vt:lpstr>
      <vt:lpstr>What Is the Solution?</vt:lpstr>
      <vt:lpstr>Abstract Factory</vt:lpstr>
      <vt:lpstr>Object Interaction in Abstract Factory</vt:lpstr>
      <vt:lpstr>Abstract Factory</vt:lpstr>
      <vt:lpstr>Supporting Varying Processes and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Duong, Andrew Nghiem</dc:creator>
  <cp:lastModifiedBy>Duong, Andrew Nghiem</cp:lastModifiedBy>
  <cp:revision>9</cp:revision>
  <dcterms:created xsi:type="dcterms:W3CDTF">2019-10-22T19:30:28Z</dcterms:created>
  <dcterms:modified xsi:type="dcterms:W3CDTF">2019-10-22T21:28:42Z</dcterms:modified>
</cp:coreProperties>
</file>