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7" r:id="rId6"/>
    <p:sldId id="265" r:id="rId7"/>
    <p:sldId id="260" r:id="rId8"/>
    <p:sldId id="258" r:id="rId9"/>
    <p:sldId id="273" r:id="rId10"/>
    <p:sldId id="261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179FB7-B855-4FE0-B359-8CCFA2EA5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4366BF6-BC19-48C6-8995-412C4A9B3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C73DD50-E58B-482A-B936-93BA5E00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F3D-0679-4C77-A218-09E87CD3D54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BE1B3A-DE17-4EC0-8081-76282430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1FE0CAC-5487-4CC8-830E-054783E8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D881-C84F-45A9-AEC7-6B7BD78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CFA706-640D-4677-845D-DB27429B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7CE0F87-C197-416E-AFCC-B19F6D1E1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E5D63C4-7DA8-47BF-8D4C-A2C4F1B9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F3D-0679-4C77-A218-09E87CD3D54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2AE1F8C-1215-488E-9B68-D96F6B53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F0D878-8E8C-447B-88FA-D639E512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D881-C84F-45A9-AEC7-6B7BD78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412907C-0410-4204-B6D8-067CAE883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6A240B6-72ED-4A69-A0BF-975C77138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BA51A5D-020F-4210-91E1-6CAA3402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F3D-0679-4C77-A218-09E87CD3D54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08529F6-983E-4633-9317-DC870B52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5B36CC0-07FF-4DDC-B70C-D97C5490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D881-C84F-45A9-AEC7-6B7BD78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3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F2A28A-BB44-467E-8DE4-7B11581C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54962E-CF00-4024-856C-8EE3DF7D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85C279-1325-4518-9212-3D9D2B1A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F3D-0679-4C77-A218-09E87CD3D54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5892BC-15D4-4E4B-93C7-BB88AA5D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9B3639F-9445-4CDB-B2E1-B4F9DD65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D881-C84F-45A9-AEC7-6B7BD78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7F42B-E952-46DF-8D20-C19BC79E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75836B0-94BE-49B0-A4B5-45AC47E9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B89B26C-9F44-40E8-B0B0-CA086CC0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F3D-0679-4C77-A218-09E87CD3D54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2E4135A-84E1-4C8B-A756-F9D730E8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4E56F53-D8B1-48F7-AF56-37AACB18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D881-C84F-45A9-AEC7-6B7BD78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FF858F-E3EF-4371-921C-99CD82A9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F84F26-F62C-413D-AAD4-30757921D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3E23396-2A23-4D0A-AAD1-6577E1B48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E73082D-527B-4BCB-90F6-15E12A90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F3D-0679-4C77-A218-09E87CD3D54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374328E-5423-4320-9A1D-6BB87EA6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D008B34-C2FC-4419-815B-BC414F7B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D881-C84F-45A9-AEC7-6B7BD78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5E5F1C-8E9C-47DE-A5E1-6B2E9BE8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7B8D35F-1CBE-4F96-91DE-ECC7CEE0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4456E92-C010-45EE-A112-F6678BB9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B7069C9-8A68-447B-B79B-A54EDC796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21B8457-710C-4F49-8C6E-FAA79369C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1A53F19-F876-446B-8117-079878DE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F3D-0679-4C77-A218-09E87CD3D54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66F9DC7-16F9-443E-81FC-4E4E4750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8FB26DA-747A-4532-885A-1337EE2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D881-C84F-45A9-AEC7-6B7BD78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6D5F01-634E-4936-82FD-251E1568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E039171-B78E-495E-8C3F-7388C234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F3D-0679-4C77-A218-09E87CD3D54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7EE707D-201A-42C4-9FBA-8856E8F2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6109474-286B-461F-B680-F8C0B093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D881-C84F-45A9-AEC7-6B7BD78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6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F7F4EBF-2D7F-4F98-912E-4069AE1A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F3D-0679-4C77-A218-09E87CD3D54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6D03D26-4BE0-49D3-89EE-BCE87D20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D37E658-19A6-4CB3-8049-28F0B92A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D881-C84F-45A9-AEC7-6B7BD78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ACFD11-3732-46CA-9999-E135CBEC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D42A44-AF87-4EBB-AA3D-C22DCA04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874EFDC-CBAF-4966-9BB6-9F2C0C16A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59EC52D-ADCC-4A5D-A59D-12B7865F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F3D-0679-4C77-A218-09E87CD3D54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873ED7D-240B-464B-85BE-20C40615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551C715-523B-49C9-BB73-F47E100B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D881-C84F-45A9-AEC7-6B7BD78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0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019D40-C683-4181-B37C-26678B23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D734AF1-94FF-4A14-A5F2-D3682C15E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7C9A18D-8CCC-47FF-A488-3FD61295E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AAAE042-90A4-44BE-A4C9-51679F1F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7F3D-0679-4C77-A218-09E87CD3D54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FE0D2C0-21B0-4924-BCA0-5266CAE6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415B54F-E18F-4193-ABC1-11D4CD67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D881-C84F-45A9-AEC7-6B7BD78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3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52AD3E5-58A5-4B37-ADB0-2F8FE4CF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D1E8236-62B7-4953-A615-B2100559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CEABF1C-4FDE-4476-81D8-8100965F4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7F3D-0679-4C77-A218-09E87CD3D54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3F219B2-A8FF-4257-935D-1EB30CFB9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0E91362-1BF2-47DD-9E07-EF13A2890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FD881-C84F-45A9-AEC7-6B7BD78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FD7C16-FD21-4C75-9ED7-E570A666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6986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b-NO" b="1" dirty="0"/>
              <a:t>Introduction </a:t>
            </a:r>
            <a:br>
              <a:rPr lang="nb-NO" b="1" dirty="0"/>
            </a:br>
            <a:r>
              <a:rPr lang="nb-NO" b="1" dirty="0"/>
              <a:t>to </a:t>
            </a:r>
            <a:br>
              <a:rPr lang="nb-NO" b="1" dirty="0"/>
            </a:br>
            <a:r>
              <a:rPr lang="nb-NO" b="1" dirty="0"/>
              <a:t>Java AWT and Java Swing</a:t>
            </a:r>
            <a:endParaRPr lang="en-US" b="1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475D1E1-4AC6-4036-9236-FC4C797A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6"/>
            <a:ext cx="9144000" cy="931863"/>
          </a:xfrm>
        </p:spPr>
        <p:txBody>
          <a:bodyPr/>
          <a:lstStyle/>
          <a:p>
            <a:pPr algn="l"/>
            <a:r>
              <a:rPr lang="nb-NO" sz="2000" dirty="0"/>
              <a:t>Course: </a:t>
            </a:r>
            <a:r>
              <a:rPr lang="en-US" sz="2000" dirty="0"/>
              <a:t>2198-CSE-4361-001-SOFTWARE DESIGN PATTERNS</a:t>
            </a:r>
          </a:p>
          <a:p>
            <a:pPr algn="l"/>
            <a:r>
              <a:rPr lang="en-US" sz="2000" dirty="0"/>
              <a:t>Radhika Junitipaly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0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E06337-E700-4BBA-B6B0-43EF139A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1225" cy="811213"/>
          </a:xfrm>
        </p:spPr>
        <p:txBody>
          <a:bodyPr>
            <a:normAutofit/>
          </a:bodyPr>
          <a:lstStyle/>
          <a:p>
            <a:pPr algn="ctr"/>
            <a:r>
              <a:rPr lang="nb-NO" sz="3200" b="1" dirty="0"/>
              <a:t>Event and Listener</a:t>
            </a:r>
            <a:endParaRPr lang="en-US" sz="3200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07475E0-C422-487E-B959-096BBDA4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275" y="1649414"/>
            <a:ext cx="7415213" cy="3400425"/>
          </a:xfrm>
        </p:spPr>
        <p:txBody>
          <a:bodyPr>
            <a:normAutofit/>
          </a:bodyPr>
          <a:lstStyle/>
          <a:p>
            <a:r>
              <a:rPr lang="nb-NO" sz="2000" dirty="0"/>
              <a:t>Event is changing the state of an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b-NO" sz="2000" i="1" dirty="0"/>
              <a:t>Button click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b-NO" sz="2000" i="1" dirty="0"/>
              <a:t>Mouse drag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b-NO" sz="2000" i="1" dirty="0"/>
              <a:t>Mouse click</a:t>
            </a:r>
          </a:p>
          <a:p>
            <a:pPr marL="457200" lvl="1" indent="0">
              <a:buNone/>
            </a:pPr>
            <a:endParaRPr lang="nb-NO" sz="2000" dirty="0"/>
          </a:p>
          <a:p>
            <a:r>
              <a:rPr lang="nb-NO" sz="2000" dirty="0"/>
              <a:t>Events and listeners, you will be using for your HW1: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b-NO" sz="2000" i="1" dirty="0"/>
              <a:t>ActionEvent and ActionListener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b-NO" sz="2000" i="1" dirty="0"/>
              <a:t>MouseEvent and MouseListener</a:t>
            </a:r>
          </a:p>
          <a:p>
            <a:pPr marL="457200" lvl="1" indent="0">
              <a:buNone/>
            </a:pPr>
            <a:endParaRPr lang="nb-NO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34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6A087A-E491-4540-9B7B-C9234BF6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115425" cy="315911"/>
          </a:xfrm>
        </p:spPr>
        <p:txBody>
          <a:bodyPr>
            <a:noAutofit/>
          </a:bodyPr>
          <a:lstStyle/>
          <a:p>
            <a:pPr algn="ctr"/>
            <a:r>
              <a:rPr lang="nb-NO" sz="3200" b="1" dirty="0"/>
              <a:t>ActionEvent and ActionListener example</a:t>
            </a:r>
            <a:endParaRPr lang="en-US" sz="3200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0F1D1D8-9F58-4B2A-AEE1-FF4C4CADF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813"/>
            <a:ext cx="10429875" cy="5010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class MyFrame extends Frame{  </a:t>
            </a:r>
          </a:p>
          <a:p>
            <a:pPr marL="457200" lvl="1" indent="0">
              <a:buNone/>
            </a:pPr>
            <a:r>
              <a:rPr lang="en-US" sz="1600" dirty="0"/>
              <a:t>MyFrame() {</a:t>
            </a:r>
          </a:p>
          <a:p>
            <a:pPr marL="914400" lvl="2" indent="0">
              <a:buNone/>
            </a:pPr>
            <a:r>
              <a:rPr lang="en-US" sz="1600" dirty="0"/>
              <a:t> ……….</a:t>
            </a:r>
          </a:p>
          <a:p>
            <a:pPr marL="914400" lvl="2" indent="0">
              <a:buNone/>
            </a:pPr>
            <a:r>
              <a:rPr lang="en-US" sz="1600" b="1" dirty="0"/>
              <a:t>Button button=new Button("click me");  </a:t>
            </a:r>
          </a:p>
          <a:p>
            <a:pPr marL="914400" lvl="2" indent="0">
              <a:buNone/>
            </a:pPr>
            <a:r>
              <a:rPr lang="en-US" sz="1600" dirty="0"/>
              <a:t>button.setBounds(50,120,80,30);  </a:t>
            </a:r>
            <a:r>
              <a:rPr lang="en-US" sz="1600" b="1" dirty="0"/>
              <a:t>  </a:t>
            </a:r>
          </a:p>
          <a:p>
            <a:pPr marL="914400" lvl="2" indent="0">
              <a:buNone/>
            </a:pPr>
            <a:r>
              <a:rPr lang="en-US" sz="1600" b="1" dirty="0"/>
              <a:t>button.addActionListener(new ActionListener(){  </a:t>
            </a:r>
          </a:p>
          <a:p>
            <a:pPr marL="1371600" lvl="3" indent="0">
              <a:buNone/>
            </a:pPr>
            <a:r>
              <a:rPr lang="en-US" sz="1600" b="1" dirty="0"/>
              <a:t>public void actionPerformed(ActionEvent e){  </a:t>
            </a:r>
          </a:p>
          <a:p>
            <a:pPr marL="1371600" lvl="3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//You might want to highlight the button you have clicked on</a:t>
            </a:r>
          </a:p>
          <a:p>
            <a:pPr marL="1371600" lvl="3" indent="0">
              <a:buNone/>
            </a:pPr>
            <a:r>
              <a:rPr lang="en-US" sz="1600" b="1" dirty="0"/>
              <a:t>	</a:t>
            </a:r>
            <a:r>
              <a:rPr lang="fr-FR" i="1" dirty="0"/>
              <a:t> </a:t>
            </a:r>
            <a:r>
              <a:rPr lang="fr-FR" sz="1600" b="1" dirty="0"/>
              <a:t>button.setFont(new Font("Arial", Font.BOLD, 40)); </a:t>
            </a:r>
            <a:r>
              <a:rPr lang="en-US" sz="1600" b="1" dirty="0"/>
              <a:t>  </a:t>
            </a:r>
          </a:p>
          <a:p>
            <a:pPr marL="1371600" lvl="3" indent="0">
              <a:buNone/>
            </a:pPr>
            <a:r>
              <a:rPr lang="en-US" sz="1600" b="1" dirty="0"/>
              <a:t>	 </a:t>
            </a:r>
            <a:r>
              <a:rPr lang="en-US" sz="1600" dirty="0"/>
              <a:t> //Other logic follows</a:t>
            </a:r>
          </a:p>
          <a:p>
            <a:pPr marL="1371600" lvl="3" indent="0">
              <a:buNone/>
            </a:pPr>
            <a:r>
              <a:rPr lang="en-US" sz="1600" dirty="0"/>
              <a:t>	 …..</a:t>
            </a:r>
          </a:p>
          <a:p>
            <a:pPr marL="1371600" lvl="3" indent="0">
              <a:buNone/>
            </a:pPr>
            <a:r>
              <a:rPr lang="en-US" sz="1600" b="1" dirty="0"/>
              <a:t>}  </a:t>
            </a:r>
          </a:p>
          <a:p>
            <a:pPr marL="914400" lvl="2" indent="0">
              <a:buNone/>
            </a:pPr>
            <a:r>
              <a:rPr lang="en-US" sz="1600" b="1" dirty="0"/>
              <a:t>});  </a:t>
            </a:r>
          </a:p>
          <a:p>
            <a:pPr marL="914400" lvl="2" indent="0">
              <a:buNone/>
            </a:pPr>
            <a:r>
              <a:rPr lang="en-US" sz="1600" b="1" dirty="0"/>
              <a:t>add(button);</a:t>
            </a:r>
          </a:p>
          <a:p>
            <a:pPr marL="914400" lvl="2" indent="0">
              <a:buNone/>
            </a:pPr>
            <a:r>
              <a:rPr lang="en-US" sz="1600" dirty="0"/>
              <a:t>……….</a:t>
            </a:r>
          </a:p>
          <a:p>
            <a:pPr marL="457200" lvl="1" indent="0">
              <a:buNone/>
            </a:pPr>
            <a:r>
              <a:rPr lang="en-US" sz="1600" dirty="0"/>
              <a:t>}  </a:t>
            </a:r>
          </a:p>
          <a:p>
            <a:pPr marL="457200" lvl="1" indent="0">
              <a:buNone/>
            </a:pPr>
            <a:r>
              <a:rPr lang="en-US" sz="1600" dirty="0"/>
              <a:t>public static void main(String args[]){  </a:t>
            </a:r>
          </a:p>
          <a:p>
            <a:pPr marL="457200" lvl="1" indent="0">
              <a:buNone/>
            </a:pPr>
            <a:r>
              <a:rPr lang="en-US" sz="1600" dirty="0"/>
              <a:t>	new MyFrame();  </a:t>
            </a:r>
          </a:p>
          <a:p>
            <a:pPr marL="457200" lvl="1" indent="0">
              <a:buNone/>
            </a:pPr>
            <a:r>
              <a:rPr lang="en-US" sz="1600" dirty="0"/>
              <a:t>}  </a:t>
            </a:r>
          </a:p>
          <a:p>
            <a:pPr marL="0" indent="0">
              <a:buNone/>
            </a:pPr>
            <a:r>
              <a:rPr lang="en-US" sz="1600" dirty="0"/>
              <a:t>}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666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99339C-0A15-4764-A2FF-5E547FB7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82163" cy="673100"/>
          </a:xfrm>
        </p:spPr>
        <p:txBody>
          <a:bodyPr>
            <a:normAutofit/>
          </a:bodyPr>
          <a:lstStyle/>
          <a:p>
            <a:pPr algn="ctr"/>
            <a:r>
              <a:rPr lang="nb-NO" sz="3200" b="1" dirty="0"/>
              <a:t>Java JPanel</a:t>
            </a:r>
            <a:endParaRPr lang="en-US" sz="3200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001437-9B53-469E-8B7F-04EFBCEE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JPanel is a simplest container class. </a:t>
            </a:r>
          </a:p>
          <a:p>
            <a:r>
              <a:rPr lang="en-US" sz="2000" dirty="0"/>
              <a:t>It provides space in which an application can attach any other component. </a:t>
            </a:r>
          </a:p>
          <a:p>
            <a:r>
              <a:rPr lang="en-US" sz="2000" dirty="0"/>
              <a:t>It inherits the JComponents class.</a:t>
            </a:r>
          </a:p>
          <a:p>
            <a:r>
              <a:rPr lang="en-US" sz="2000" dirty="0"/>
              <a:t>It doesn't have title bar.</a:t>
            </a:r>
          </a:p>
          <a:p>
            <a:r>
              <a:rPr lang="en-US" sz="2000" dirty="0"/>
              <a:t>To create a JPanel object : </a:t>
            </a:r>
          </a:p>
          <a:p>
            <a:pPr lvl="1"/>
            <a:r>
              <a:rPr lang="en-US" sz="2000" b="1" dirty="0"/>
              <a:t>new JPanel() </a:t>
            </a:r>
          </a:p>
          <a:p>
            <a:r>
              <a:rPr lang="en-US" sz="2000" dirty="0"/>
              <a:t>You would be using a BorderLayout for your HW, so that Panel that contains buttons can be added to left side.</a:t>
            </a:r>
          </a:p>
          <a:p>
            <a:pPr marL="0" indent="0">
              <a:buNone/>
            </a:pPr>
            <a:r>
              <a:rPr lang="en-US" sz="2000" dirty="0"/>
              <a:t> 	code: </a:t>
            </a:r>
          </a:p>
          <a:p>
            <a:pPr marL="457200" lvl="1" indent="0">
              <a:buNone/>
            </a:pPr>
            <a:r>
              <a:rPr lang="en-US" sz="2000" b="1" dirty="0"/>
              <a:t>	frame.add(buttonsPanel, BorderLayout.west)</a:t>
            </a:r>
          </a:p>
        </p:txBody>
      </p:sp>
    </p:spTree>
    <p:extLst>
      <p:ext uri="{BB962C8B-B14F-4D97-AF65-F5344CB8AC3E}">
        <p14:creationId xmlns:p14="http://schemas.microsoft.com/office/powerpoint/2010/main" val="271825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E7F5C9-6DE2-4F2A-BDED-3CFFA6F2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913"/>
          </a:xfrm>
        </p:spPr>
        <p:txBody>
          <a:bodyPr/>
          <a:lstStyle/>
          <a:p>
            <a:pPr algn="ctr"/>
            <a:r>
              <a:rPr lang="nb-NO" sz="3200" b="1" dirty="0"/>
              <a:t>Code with JPanel</a:t>
            </a:r>
            <a:endParaRPr lang="en-US" sz="3200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4BE75C-DA36-4CAB-8EE0-7D6B43D2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import javax.swing.*;  </a:t>
            </a:r>
          </a:p>
          <a:p>
            <a:pPr marL="0" indent="0">
              <a:buNone/>
            </a:pPr>
            <a:r>
              <a:rPr lang="en-US" sz="1600" dirty="0"/>
              <a:t>public class HelloWorld {  </a:t>
            </a:r>
          </a:p>
          <a:p>
            <a:pPr marL="457200" lvl="1" indent="0">
              <a:buNone/>
            </a:pPr>
            <a:r>
              <a:rPr lang="en-US" sz="1600" dirty="0"/>
              <a:t>public static void main(String[] args) { </a:t>
            </a:r>
          </a:p>
          <a:p>
            <a:pPr marL="914400" lvl="2" indent="0">
              <a:buNone/>
            </a:pPr>
            <a:r>
              <a:rPr lang="en-US" sz="1600" b="1" dirty="0"/>
              <a:t>JFrame frame=new JFrame(“My First Frame”); </a:t>
            </a:r>
            <a:r>
              <a:rPr lang="en-US" sz="1600" dirty="0"/>
              <a:t>   </a:t>
            </a:r>
          </a:p>
          <a:p>
            <a:pPr marL="914400" lvl="2" indent="0">
              <a:buNone/>
            </a:pPr>
            <a:r>
              <a:rPr lang="en-US" sz="1600" b="1" dirty="0"/>
              <a:t>JPanel buttonsPanel = new JPanel();   </a:t>
            </a:r>
            <a:r>
              <a:rPr lang="en-US" sz="1600" dirty="0"/>
              <a:t>  </a:t>
            </a:r>
          </a:p>
          <a:p>
            <a:pPr marL="914400" lvl="2" indent="0">
              <a:buNone/>
            </a:pPr>
            <a:r>
              <a:rPr lang="en-US" sz="1600" b="1" dirty="0"/>
              <a:t>JPanel drawingAreaPanel = new JPanel(); </a:t>
            </a:r>
            <a:r>
              <a:rPr lang="en-US" sz="1600" dirty="0"/>
              <a:t>  </a:t>
            </a:r>
          </a:p>
          <a:p>
            <a:pPr marL="914400" lvl="2" indent="0">
              <a:buNone/>
            </a:pPr>
            <a:r>
              <a:rPr lang="en-US" sz="1600" b="1" dirty="0"/>
              <a:t>JButton button=new JButton(“Hello World"); </a:t>
            </a:r>
          </a:p>
          <a:p>
            <a:pPr marL="914400" lvl="2" indent="0">
              <a:buNone/>
            </a:pPr>
            <a:r>
              <a:rPr lang="en-US" sz="1600" dirty="0"/>
              <a:t>button.setBounds(130,100,100, 40);             </a:t>
            </a:r>
          </a:p>
          <a:p>
            <a:pPr marL="914400" lvl="2" indent="0">
              <a:buNone/>
            </a:pPr>
            <a:r>
              <a:rPr lang="en-US" sz="1600" b="1" dirty="0"/>
              <a:t>buttonsPanel.add(button);</a:t>
            </a:r>
            <a:r>
              <a:rPr lang="en-US" sz="1600" dirty="0"/>
              <a:t>                     //adding button in JPanel  </a:t>
            </a:r>
          </a:p>
          <a:p>
            <a:pPr marL="914400" lvl="2" indent="0">
              <a:buNone/>
            </a:pPr>
            <a:r>
              <a:rPr lang="en-US" sz="1600" b="1" dirty="0"/>
              <a:t>frame.add(buttonsPanel, BorderLayout.WEST);</a:t>
            </a:r>
            <a:r>
              <a:rPr lang="en-US" sz="1600" dirty="0"/>
              <a:t>  </a:t>
            </a:r>
          </a:p>
          <a:p>
            <a:pPr marL="914400" lvl="2" indent="0">
              <a:buNone/>
            </a:pPr>
            <a:r>
              <a:rPr lang="en-US" sz="1600" b="1" dirty="0"/>
              <a:t>frame.add(drawingAreaPanel);</a:t>
            </a:r>
            <a:r>
              <a:rPr lang="en-US" sz="1600" dirty="0"/>
              <a:t>       </a:t>
            </a:r>
          </a:p>
          <a:p>
            <a:pPr marL="914400" lvl="2" indent="0">
              <a:buNone/>
            </a:pPr>
            <a:r>
              <a:rPr lang="en-US" sz="1600" dirty="0"/>
              <a:t>frame.setSize(400,500);           //400 width and 500 height  </a:t>
            </a:r>
          </a:p>
          <a:p>
            <a:pPr marL="914400" lvl="2" indent="0">
              <a:buNone/>
            </a:pPr>
            <a:r>
              <a:rPr lang="en-US" sz="1600" dirty="0"/>
              <a:t>frame.setLayout(null);             //using no layout managers  </a:t>
            </a:r>
          </a:p>
          <a:p>
            <a:pPr marL="914400" lvl="2" indent="0">
              <a:buNone/>
            </a:pPr>
            <a:r>
              <a:rPr lang="en-US" sz="1600" dirty="0"/>
              <a:t>frame.setVisible(true);            //making the frame visible  </a:t>
            </a:r>
          </a:p>
          <a:p>
            <a:pPr marL="457200" lvl="1" indent="0">
              <a:buNone/>
            </a:pPr>
            <a:r>
              <a:rPr lang="en-US" sz="1600" dirty="0"/>
              <a:t>}  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US" dirty="0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4C61DAA6-2383-499F-9BDE-E10F1291C444}"/>
              </a:ext>
            </a:extLst>
          </p:cNvPr>
          <p:cNvCxnSpPr>
            <a:cxnSpLocks/>
          </p:cNvCxnSpPr>
          <p:nvPr/>
        </p:nvCxnSpPr>
        <p:spPr>
          <a:xfrm flipH="1">
            <a:off x="5876926" y="2781300"/>
            <a:ext cx="4476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A9467F75-D28E-4877-BDD8-2C02F1930BC7}"/>
              </a:ext>
            </a:extLst>
          </p:cNvPr>
          <p:cNvCxnSpPr>
            <a:cxnSpLocks/>
          </p:cNvCxnSpPr>
          <p:nvPr/>
        </p:nvCxnSpPr>
        <p:spPr>
          <a:xfrm flipH="1">
            <a:off x="5043488" y="3086100"/>
            <a:ext cx="4476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0692E71C-52A3-4595-9704-5E3F1295B94F}"/>
              </a:ext>
            </a:extLst>
          </p:cNvPr>
          <p:cNvCxnSpPr>
            <a:cxnSpLocks/>
          </p:cNvCxnSpPr>
          <p:nvPr/>
        </p:nvCxnSpPr>
        <p:spPr>
          <a:xfrm flipH="1">
            <a:off x="5491162" y="3286125"/>
            <a:ext cx="4476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F881B42C-B02D-451C-B3F3-0443ED0C17D5}"/>
              </a:ext>
            </a:extLst>
          </p:cNvPr>
          <p:cNvCxnSpPr>
            <a:cxnSpLocks/>
          </p:cNvCxnSpPr>
          <p:nvPr/>
        </p:nvCxnSpPr>
        <p:spPr>
          <a:xfrm flipH="1">
            <a:off x="5714999" y="3557588"/>
            <a:ext cx="4476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59A757D8-1652-4AEF-8C54-9A13B88A9202}"/>
              </a:ext>
            </a:extLst>
          </p:cNvPr>
          <p:cNvCxnSpPr>
            <a:cxnSpLocks/>
          </p:cNvCxnSpPr>
          <p:nvPr/>
        </p:nvCxnSpPr>
        <p:spPr>
          <a:xfrm flipH="1">
            <a:off x="4395786" y="4081463"/>
            <a:ext cx="4476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BF0B8BC4-C850-4660-80EE-1CDD8DCDDFF3}"/>
              </a:ext>
            </a:extLst>
          </p:cNvPr>
          <p:cNvCxnSpPr>
            <a:cxnSpLocks/>
          </p:cNvCxnSpPr>
          <p:nvPr/>
        </p:nvCxnSpPr>
        <p:spPr>
          <a:xfrm flipH="1">
            <a:off x="5924548" y="4324351"/>
            <a:ext cx="4476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E1B68463-E76C-47CA-9DDC-FF0DE62628CE}"/>
              </a:ext>
            </a:extLst>
          </p:cNvPr>
          <p:cNvCxnSpPr>
            <a:cxnSpLocks/>
          </p:cNvCxnSpPr>
          <p:nvPr/>
        </p:nvCxnSpPr>
        <p:spPr>
          <a:xfrm flipH="1">
            <a:off x="4595814" y="4595814"/>
            <a:ext cx="4476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46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0FE1C3-0DA4-40E4-AA42-5E3F4A2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		</a:t>
            </a:r>
            <a:r>
              <a:rPr lang="nb-NO" sz="3200" b="1" dirty="0"/>
              <a:t>Custom JPanel with MouseListener</a:t>
            </a:r>
            <a:endParaRPr lang="en-US" sz="3200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2B6D34F-0CE4-4D71-9F4F-EF6B9B86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776" y="1606550"/>
            <a:ext cx="805338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When one of the buttons is clicked and then the mouse is pressed in the drawingAreaPanel, then the drawingAreaPanel should listen to the action and act as defined. </a:t>
            </a:r>
          </a:p>
          <a:p>
            <a:r>
              <a:rPr lang="en-US" sz="2000" dirty="0"/>
              <a:t>For this we will need a Panel with MouseListener, let’s create a custom class that extends JPanel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621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6E0F2D-A854-4871-BD07-A7306D77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8838" cy="673100"/>
          </a:xfrm>
        </p:spPr>
        <p:txBody>
          <a:bodyPr>
            <a:normAutofit/>
          </a:bodyPr>
          <a:lstStyle/>
          <a:p>
            <a:pPr algn="ctr"/>
            <a:r>
              <a:rPr lang="nb-NO" sz="3200" b="1" dirty="0"/>
              <a:t>Custom JPanel with MouseListener</a:t>
            </a:r>
            <a:endParaRPr lang="en-US" sz="32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C8C8346-5D86-42D1-9B7B-F59EB747B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812" y="930274"/>
            <a:ext cx="8948738" cy="5562600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MouseAdapter is an Abstract class which implements MouseListener (and some other listeners too), mousePressed() is a null method define in MouseAdapter class which you will have to override and provide implementation for, as shown in the below example code.</a:t>
            </a:r>
          </a:p>
          <a:p>
            <a:pPr marL="0" indent="0">
              <a:buNone/>
            </a:pPr>
            <a:endParaRPr lang="en-US" sz="1600" b="1" dirty="0"/>
          </a:p>
          <a:p>
            <a:pPr marL="1828800" lvl="4" indent="0">
              <a:buNone/>
            </a:pPr>
            <a:r>
              <a:rPr lang="en-US" sz="1600" b="1" dirty="0"/>
              <a:t>class </a:t>
            </a:r>
            <a:r>
              <a:rPr lang="en-US" sz="1600" b="1" dirty="0" err="1"/>
              <a:t>DrawAreaPanel</a:t>
            </a:r>
            <a:r>
              <a:rPr lang="en-US" sz="1600" b="1" dirty="0"/>
              <a:t> extends JPanel {</a:t>
            </a:r>
          </a:p>
          <a:p>
            <a:pPr marL="1828800" lvl="4" indent="0">
              <a:buNone/>
            </a:pPr>
            <a:r>
              <a:rPr lang="en-US" sz="1600" b="1" dirty="0"/>
              <a:t>private Point </a:t>
            </a:r>
            <a:r>
              <a:rPr lang="en-US" sz="1600" b="1" dirty="0" err="1"/>
              <a:t>point</a:t>
            </a:r>
            <a:r>
              <a:rPr lang="en-US" sz="1600" b="1" dirty="0"/>
              <a:t> = null;</a:t>
            </a:r>
          </a:p>
          <a:p>
            <a:pPr marL="1828800" lvl="4" indent="0">
              <a:buNone/>
            </a:pPr>
            <a:r>
              <a:rPr lang="en-US" sz="1600" b="1" dirty="0"/>
              <a:t>public </a:t>
            </a:r>
            <a:r>
              <a:rPr lang="en-US" sz="1600" b="1" dirty="0" err="1"/>
              <a:t>DrawAreaPanel</a:t>
            </a:r>
            <a:r>
              <a:rPr lang="en-US" sz="1600" b="1" dirty="0"/>
              <a:t>()  {</a:t>
            </a:r>
          </a:p>
          <a:p>
            <a:pPr marL="1828800" lvl="4" indent="0">
              <a:buNone/>
            </a:pPr>
            <a:r>
              <a:rPr lang="en-US" sz="1600" b="1" dirty="0"/>
              <a:t>       </a:t>
            </a:r>
            <a:r>
              <a:rPr lang="en-US" sz="1600" b="1" dirty="0" err="1"/>
              <a:t>addMouseListener</a:t>
            </a:r>
            <a:r>
              <a:rPr lang="en-US" sz="1600" b="1" dirty="0"/>
              <a:t>(new MouseAdapter()  {</a:t>
            </a:r>
          </a:p>
          <a:p>
            <a:pPr marL="1828800" lvl="4" indent="0">
              <a:buNone/>
            </a:pPr>
            <a:r>
              <a:rPr lang="en-US" sz="1600" b="1" dirty="0"/>
              <a:t>        @Override</a:t>
            </a:r>
          </a:p>
          <a:p>
            <a:pPr marL="1828800" lvl="4" indent="0">
              <a:buNone/>
            </a:pPr>
            <a:r>
              <a:rPr lang="en-US" sz="1600" b="1" dirty="0"/>
              <a:t>        public void mousePressed(</a:t>
            </a:r>
            <a:r>
              <a:rPr lang="en-US" sz="1600" b="1" dirty="0" err="1"/>
              <a:t>MouseEvent</a:t>
            </a:r>
            <a:r>
              <a:rPr lang="en-US" sz="1600" b="1" dirty="0"/>
              <a:t> e)  {</a:t>
            </a:r>
          </a:p>
          <a:p>
            <a:pPr marL="2286000" lvl="5" indent="0">
              <a:buNone/>
            </a:pPr>
            <a:r>
              <a:rPr lang="en-US" sz="1600" b="1" dirty="0"/>
              <a:t>                point = new Point(</a:t>
            </a:r>
            <a:r>
              <a:rPr lang="en-US" sz="1600" b="1" dirty="0" err="1"/>
              <a:t>e.getX</a:t>
            </a:r>
            <a:r>
              <a:rPr lang="en-US" sz="1600" b="1" dirty="0"/>
              <a:t>(), </a:t>
            </a:r>
            <a:r>
              <a:rPr lang="en-US" sz="1600" b="1" dirty="0" err="1"/>
              <a:t>e.getY</a:t>
            </a:r>
            <a:r>
              <a:rPr lang="en-US" sz="1600" b="1" dirty="0"/>
              <a:t>());</a:t>
            </a:r>
          </a:p>
          <a:p>
            <a:pPr marL="2286000" lvl="5" indent="0">
              <a:buNone/>
            </a:pPr>
            <a:r>
              <a:rPr lang="en-US" sz="1600" b="1" dirty="0"/>
              <a:t>                repaint();</a:t>
            </a:r>
          </a:p>
          <a:p>
            <a:pPr marL="2286000" lvl="5" indent="0">
              <a:buNone/>
            </a:pPr>
            <a:r>
              <a:rPr lang="en-US" sz="1600" b="1" dirty="0"/>
              <a:t>        }</a:t>
            </a:r>
          </a:p>
          <a:p>
            <a:pPr marL="1828800" lvl="4" indent="0">
              <a:buNone/>
            </a:pPr>
            <a:r>
              <a:rPr lang="en-US" sz="1600" b="1" dirty="0"/>
              <a:t>        }</a:t>
            </a:r>
          </a:p>
          <a:p>
            <a:pPr marL="1828800" lvl="4" indent="0">
              <a:buNone/>
            </a:pPr>
            <a:r>
              <a:rPr lang="en-US" sz="1600" b="1" dirty="0"/>
              <a:t>    });</a:t>
            </a:r>
          </a:p>
          <a:p>
            <a:pPr marL="1828800" lvl="4" indent="0">
              <a:buNone/>
            </a:pPr>
            <a:r>
              <a:rPr lang="en-US" sz="1600" b="1" dirty="0"/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286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>
            <a:extLst>
              <a:ext uri="{FF2B5EF4-FFF2-40B4-BE49-F238E27FC236}">
                <a16:creationId xmlns:a16="http://schemas.microsoft.com/office/drawing/2014/main" id="{52B2E1E9-AFFC-46C1-819B-7061D631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8838" cy="673100"/>
          </a:xfrm>
        </p:spPr>
        <p:txBody>
          <a:bodyPr>
            <a:normAutofit/>
          </a:bodyPr>
          <a:lstStyle/>
          <a:p>
            <a:pPr algn="ctr"/>
            <a:r>
              <a:rPr lang="nb-NO" sz="3200" b="1" dirty="0"/>
              <a:t>Custom JPanel with MouseListener</a:t>
            </a:r>
            <a:endParaRPr lang="en-US" sz="3200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820F8846-C92C-4DE1-AF2D-390ACACD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25"/>
            <a:ext cx="10515600" cy="51768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nb-NO" sz="2000" b="1" dirty="0"/>
          </a:p>
          <a:p>
            <a:r>
              <a:rPr lang="nb-NO" sz="2000" dirty="0"/>
              <a:t>The </a:t>
            </a:r>
            <a:r>
              <a:rPr lang="nb-NO" sz="2000" dirty="0" err="1"/>
              <a:t>main</a:t>
            </a:r>
            <a:r>
              <a:rPr lang="nb-NO" sz="2000" dirty="0"/>
              <a:t> </a:t>
            </a:r>
            <a:r>
              <a:rPr lang="nb-NO" sz="2000" dirty="0" err="1"/>
              <a:t>reason</a:t>
            </a:r>
            <a:r>
              <a:rPr lang="nb-NO" sz="2000" dirty="0"/>
              <a:t> for </a:t>
            </a:r>
            <a:r>
              <a:rPr lang="nb-NO" sz="2000" dirty="0" err="1"/>
              <a:t>extending</a:t>
            </a:r>
            <a:r>
              <a:rPr lang="nb-NO" sz="2000" dirty="0"/>
              <a:t> JPanel to </a:t>
            </a:r>
            <a:r>
              <a:rPr lang="nb-NO" sz="2000" dirty="0" err="1"/>
              <a:t>create</a:t>
            </a:r>
            <a:r>
              <a:rPr lang="nb-NO" sz="2000" dirty="0"/>
              <a:t> </a:t>
            </a:r>
            <a:r>
              <a:rPr lang="nb-NO" sz="2000" dirty="0" err="1"/>
              <a:t>our</a:t>
            </a:r>
            <a:r>
              <a:rPr lang="nb-NO" sz="2000" dirty="0"/>
              <a:t> </a:t>
            </a:r>
            <a:r>
              <a:rPr lang="nb-NO" sz="2000" dirty="0" err="1"/>
              <a:t>custom</a:t>
            </a:r>
            <a:r>
              <a:rPr lang="nb-NO" sz="2000" dirty="0"/>
              <a:t> </a:t>
            </a:r>
            <a:r>
              <a:rPr lang="nb-NO" sz="2000" dirty="0" err="1"/>
              <a:t>DrawAreaPanel</a:t>
            </a:r>
            <a:r>
              <a:rPr lang="nb-NO" sz="2000" dirty="0"/>
              <a:t> is to </a:t>
            </a:r>
            <a:r>
              <a:rPr lang="nb-NO" sz="2000" dirty="0" err="1"/>
              <a:t>override</a:t>
            </a:r>
            <a:r>
              <a:rPr lang="nb-NO" sz="2000" dirty="0"/>
              <a:t> the </a:t>
            </a:r>
            <a:r>
              <a:rPr lang="nb-NO" sz="2000" dirty="0" err="1"/>
              <a:t>paintComponent</a:t>
            </a:r>
            <a:r>
              <a:rPr lang="nb-NO" sz="2000" dirty="0"/>
              <a:t> </a:t>
            </a:r>
            <a:r>
              <a:rPr lang="nb-NO" sz="2000" dirty="0" err="1"/>
              <a:t>method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nb-NO" sz="2000" dirty="0"/>
              <a:t>F</a:t>
            </a:r>
            <a:r>
              <a:rPr lang="en-US" sz="2000" dirty="0" err="1"/>
              <a:t>inally</a:t>
            </a:r>
            <a:r>
              <a:rPr lang="en-US" sz="2000" dirty="0"/>
              <a:t>, override the </a:t>
            </a:r>
            <a:r>
              <a:rPr lang="en-US" sz="2000" dirty="0" err="1"/>
              <a:t>paintComponent</a:t>
            </a:r>
            <a:r>
              <a:rPr lang="en-US" sz="2000" dirty="0"/>
              <a:t>() method of </a:t>
            </a:r>
            <a:r>
              <a:rPr lang="en-US" sz="2000" dirty="0" err="1"/>
              <a:t>Jpanel</a:t>
            </a:r>
            <a:r>
              <a:rPr lang="en-US" sz="2000" dirty="0"/>
              <a:t> to get access to the Graphics class, which will be used to draw circles and/or squares to the panel.</a:t>
            </a:r>
          </a:p>
          <a:p>
            <a:r>
              <a:rPr lang="en-US" sz="2000" dirty="0"/>
              <a:t>I like to remember it this way: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1" dirty="0"/>
              <a:t>JFrame is your easel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1" dirty="0"/>
              <a:t>The JPanel is the canvas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1" dirty="0"/>
              <a:t>the Graphics object is your paintbrush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1" dirty="0"/>
              <a:t>super.paintComponent(g) is your eraser. </a:t>
            </a:r>
          </a:p>
          <a:p>
            <a:r>
              <a:rPr lang="en-US" sz="2000" dirty="0"/>
              <a:t>You can use Super.paintComponent(g) – to erase all shapes from the panel</a:t>
            </a:r>
          </a:p>
          <a:p>
            <a:r>
              <a:rPr lang="en-US" sz="2000" dirty="0"/>
              <a:t>Let’s look at the code to override the </a:t>
            </a:r>
            <a:r>
              <a:rPr lang="en-US" sz="2000" dirty="0" err="1"/>
              <a:t>paintComponent</a:t>
            </a:r>
            <a:r>
              <a:rPr lang="en-US" sz="2000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21491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>
            <a:extLst>
              <a:ext uri="{FF2B5EF4-FFF2-40B4-BE49-F238E27FC236}">
                <a16:creationId xmlns:a16="http://schemas.microsoft.com/office/drawing/2014/main" id="{1A2C9314-D95B-4731-96F6-2ECE0A60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8838" cy="673100"/>
          </a:xfrm>
        </p:spPr>
        <p:txBody>
          <a:bodyPr>
            <a:normAutofit/>
          </a:bodyPr>
          <a:lstStyle/>
          <a:p>
            <a:pPr algn="ctr"/>
            <a:r>
              <a:rPr lang="nb-NO" sz="3200" b="1" dirty="0"/>
              <a:t>Custom JPanel with MouseListener</a:t>
            </a:r>
            <a:endParaRPr lang="en-US" sz="3200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3B86726F-4838-469D-9460-593A03DF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25"/>
            <a:ext cx="10515600" cy="5176838"/>
          </a:xfrm>
        </p:spPr>
        <p:txBody>
          <a:bodyPr>
            <a:noAutofit/>
          </a:bodyPr>
          <a:lstStyle/>
          <a:p>
            <a:endParaRPr lang="nb-NO" sz="1600" b="1" dirty="0"/>
          </a:p>
          <a:p>
            <a:pPr marL="0" indent="0">
              <a:buNone/>
            </a:pPr>
            <a:r>
              <a:rPr lang="en-US" sz="1600" dirty="0"/>
              <a:t> @Override</a:t>
            </a:r>
          </a:p>
          <a:p>
            <a:pPr marL="0" indent="0">
              <a:buNone/>
            </a:pPr>
            <a:r>
              <a:rPr lang="fr-FR" sz="1600" dirty="0"/>
              <a:t>       public void paintComponent(Graphics g) {</a:t>
            </a:r>
          </a:p>
          <a:p>
            <a:pPr marL="457200" lvl="1" indent="0">
              <a:buNone/>
            </a:pPr>
            <a:r>
              <a:rPr lang="en-US" sz="1600" dirty="0"/>
              <a:t>        super.paintComponent(g);</a:t>
            </a:r>
          </a:p>
          <a:p>
            <a:pPr marL="457200" lvl="1" indent="0">
              <a:buNone/>
            </a:pPr>
            <a:r>
              <a:rPr lang="en-US" sz="1600" dirty="0"/>
              <a:t>        if(point!=null) {</a:t>
            </a:r>
          </a:p>
          <a:p>
            <a:pPr marL="457200" lvl="1" indent="0">
              <a:buNone/>
            </a:pPr>
            <a:r>
              <a:rPr lang="en-US" sz="1600" dirty="0"/>
              <a:t>       	       // Instantiate controller and ….??</a:t>
            </a:r>
          </a:p>
          <a:p>
            <a:pPr marL="457200" lvl="1" indent="0">
              <a:buNone/>
            </a:pPr>
            <a:r>
              <a:rPr lang="en-US" sz="1600" dirty="0"/>
              <a:t>		…..</a:t>
            </a:r>
          </a:p>
          <a:p>
            <a:pPr marL="457200" lvl="1" indent="0">
              <a:buNone/>
            </a:pPr>
            <a:r>
              <a:rPr lang="en-US" sz="1600" dirty="0"/>
              <a:t>                 // Don’t forget to reset the highlighted button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900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A0187E-DB0C-4418-B09D-CB76E764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4939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6000" b="1" dirty="0"/>
              <a:t>Questions?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26782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8194A6-5B7D-4609-9FFB-8BCF5FDB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72638" cy="606425"/>
          </a:xfrm>
        </p:spPr>
        <p:txBody>
          <a:bodyPr/>
          <a:lstStyle/>
          <a:p>
            <a:pPr algn="ctr"/>
            <a:r>
              <a:rPr lang="nb-NO" sz="3200" b="1" dirty="0"/>
              <a:t>Java AWT and Java Swing</a:t>
            </a:r>
            <a:endParaRPr lang="en-US" sz="3200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C06F621-A8C8-4060-A88E-62421B926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438" y="1211263"/>
            <a:ext cx="8067675" cy="4351338"/>
          </a:xfrm>
        </p:spPr>
        <p:txBody>
          <a:bodyPr>
            <a:normAutofit/>
          </a:bodyPr>
          <a:lstStyle/>
          <a:p>
            <a:r>
              <a:rPr lang="nb-NO" sz="2000" dirty="0"/>
              <a:t>Java AWT is an API to </a:t>
            </a:r>
            <a:r>
              <a:rPr lang="nb-NO" sz="2000" dirty="0" err="1"/>
              <a:t>develop</a:t>
            </a:r>
            <a:r>
              <a:rPr lang="nb-NO" sz="2000" dirty="0"/>
              <a:t> </a:t>
            </a:r>
            <a:r>
              <a:rPr lang="nb-NO" sz="2000" dirty="0" err="1"/>
              <a:t>window-based</a:t>
            </a:r>
            <a:r>
              <a:rPr lang="nb-NO" sz="2000" dirty="0"/>
              <a:t> </a:t>
            </a:r>
            <a:r>
              <a:rPr lang="nb-NO" sz="2000" dirty="0" err="1"/>
              <a:t>applications</a:t>
            </a:r>
            <a:r>
              <a:rPr lang="nb-NO" sz="2000" dirty="0"/>
              <a:t> in </a:t>
            </a:r>
            <a:r>
              <a:rPr lang="nb-NO" sz="2000" dirty="0" err="1"/>
              <a:t>java</a:t>
            </a:r>
            <a:r>
              <a:rPr lang="nb-NO" sz="2000" dirty="0"/>
              <a:t>. </a:t>
            </a:r>
          </a:p>
          <a:p>
            <a:r>
              <a:rPr lang="nb-NO" sz="2000" dirty="0"/>
              <a:t>From Oracle </a:t>
            </a:r>
            <a:r>
              <a:rPr lang="nb-NO" sz="2000" dirty="0" err="1"/>
              <a:t>docs</a:t>
            </a:r>
            <a:r>
              <a:rPr lang="nb-NO" sz="2000" dirty="0"/>
              <a:t> </a:t>
            </a:r>
            <a:r>
              <a:rPr lang="nb-NO" sz="2000" dirty="0" err="1"/>
              <a:t>Description</a:t>
            </a:r>
            <a:r>
              <a:rPr lang="nb-NO" sz="2000" dirty="0"/>
              <a:t> of AWT API: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1" dirty="0"/>
              <a:t>AWT API contains all the classes for creating user interfaces and for painting graphics and images.</a:t>
            </a:r>
          </a:p>
          <a:p>
            <a:pPr marL="457200" lvl="1" indent="0">
              <a:buNone/>
            </a:pPr>
            <a:endParaRPr lang="nb-NO" sz="2000" i="1" dirty="0"/>
          </a:p>
          <a:p>
            <a:r>
              <a:rPr lang="nb-NO" sz="2000" dirty="0"/>
              <a:t>Java Swing is </a:t>
            </a:r>
            <a:r>
              <a:rPr lang="nb-NO" sz="2000" dirty="0" err="1"/>
              <a:t>also</a:t>
            </a:r>
            <a:r>
              <a:rPr lang="nb-NO" sz="2000" dirty="0"/>
              <a:t> used to </a:t>
            </a:r>
            <a:r>
              <a:rPr lang="nb-NO" sz="2000" dirty="0" err="1"/>
              <a:t>create</a:t>
            </a:r>
            <a:r>
              <a:rPr lang="nb-NO" sz="2000" dirty="0"/>
              <a:t> </a:t>
            </a:r>
            <a:r>
              <a:rPr lang="nb-NO" sz="2000" dirty="0" err="1"/>
              <a:t>window-based</a:t>
            </a:r>
            <a:r>
              <a:rPr lang="nb-NO" sz="2000" dirty="0"/>
              <a:t> </a:t>
            </a:r>
            <a:r>
              <a:rPr lang="nb-NO" sz="2000" dirty="0" err="1"/>
              <a:t>applications</a:t>
            </a:r>
            <a:r>
              <a:rPr lang="nb-NO" sz="2000" dirty="0"/>
              <a:t>, it is </a:t>
            </a:r>
            <a:r>
              <a:rPr lang="nb-NO" sz="2000" dirty="0" err="1"/>
              <a:t>built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</a:t>
            </a:r>
            <a:r>
              <a:rPr lang="nb-NO" sz="2000" dirty="0" err="1"/>
              <a:t>top</a:t>
            </a:r>
            <a:r>
              <a:rPr lang="nb-NO" sz="2000" dirty="0"/>
              <a:t> of AWT</a:t>
            </a:r>
          </a:p>
          <a:p>
            <a:r>
              <a:rPr lang="nb-NO" sz="2000" dirty="0"/>
              <a:t>From Oracle </a:t>
            </a:r>
            <a:r>
              <a:rPr lang="nb-NO" sz="2000" dirty="0" err="1"/>
              <a:t>docs</a:t>
            </a:r>
            <a:r>
              <a:rPr lang="nb-NO" sz="2000" dirty="0"/>
              <a:t> </a:t>
            </a:r>
            <a:r>
              <a:rPr lang="nb-NO" sz="2000" dirty="0" err="1"/>
              <a:t>Description</a:t>
            </a:r>
            <a:r>
              <a:rPr lang="nb-NO" sz="2000" dirty="0"/>
              <a:t> of Swing API: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1" dirty="0"/>
              <a:t>Provides a set of "lightweight" (all-Java language) components that, to the maximum degree possible, work the same on all platforms.</a:t>
            </a:r>
            <a:endParaRPr lang="nb-NO" sz="2000" i="1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928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C7C7A7-27F4-4F78-8B38-1663EE72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510" y="552428"/>
            <a:ext cx="3995737" cy="32543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nb-NO" sz="1900" b="1" dirty="0"/>
              <a:t>Heirarchy of Java swing API</a:t>
            </a:r>
            <a:endParaRPr lang="en-US" sz="1900" b="1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DD4E2A6B-0AAF-4CDC-98FA-B6BDCAC63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151" y="966787"/>
            <a:ext cx="6882889" cy="561498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02FD257E-95F8-463B-83AB-3BEE3EE5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6" y="1193210"/>
            <a:ext cx="4210049" cy="5099720"/>
          </a:xfrm>
          <a:prstGeom prst="rect">
            <a:avLst/>
          </a:prstGeom>
        </p:spPr>
      </p:pic>
      <p:sp>
        <p:nvSpPr>
          <p:cNvPr id="6" name="Tittel 1">
            <a:extLst>
              <a:ext uri="{FF2B5EF4-FFF2-40B4-BE49-F238E27FC236}">
                <a16:creationId xmlns:a16="http://schemas.microsoft.com/office/drawing/2014/main" id="{221CC785-EE54-4209-80DB-46C22D6E0BDC}"/>
              </a:ext>
            </a:extLst>
          </p:cNvPr>
          <p:cNvSpPr txBox="1">
            <a:spLocks/>
          </p:cNvSpPr>
          <p:nvPr/>
        </p:nvSpPr>
        <p:spPr>
          <a:xfrm>
            <a:off x="709612" y="528622"/>
            <a:ext cx="4138613" cy="325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dirty="0"/>
              <a:t>Heirarchy of Java AWT API</a:t>
            </a:r>
            <a:endParaRPr lang="en-US" sz="2800" b="1" dirty="0"/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3E131356-E14E-4BCE-BE7E-AC3C2BCA2CCE}"/>
              </a:ext>
            </a:extLst>
          </p:cNvPr>
          <p:cNvCxnSpPr/>
          <p:nvPr/>
        </p:nvCxnSpPr>
        <p:spPr>
          <a:xfrm>
            <a:off x="4981575" y="47625"/>
            <a:ext cx="0" cy="6810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24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D961C2-B01F-4A11-80D9-8D0B2DB7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72688" cy="677863"/>
          </a:xfrm>
        </p:spPr>
        <p:txBody>
          <a:bodyPr/>
          <a:lstStyle/>
          <a:p>
            <a:pPr algn="ctr"/>
            <a:r>
              <a:rPr lang="nb-NO" sz="3200" b="1" dirty="0"/>
              <a:t>Difference between AWT and Swing</a:t>
            </a:r>
            <a:endParaRPr lang="en-US" sz="3200" b="1" dirty="0"/>
          </a:p>
        </p:txBody>
      </p:sp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AA9FD90E-C8BA-4A04-B092-0E84D3D8D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900448"/>
              </p:ext>
            </p:extLst>
          </p:nvPr>
        </p:nvGraphicFramePr>
        <p:xfrm>
          <a:off x="838200" y="1409701"/>
          <a:ext cx="10748963" cy="4477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1114">
                  <a:extLst>
                    <a:ext uri="{9D8B030D-6E8A-4147-A177-3AD203B41FA5}">
                      <a16:colId xmlns:a16="http://schemas.microsoft.com/office/drawing/2014/main" val="2429739456"/>
                    </a:ext>
                  </a:extLst>
                </a:gridCol>
                <a:gridCol w="5657849">
                  <a:extLst>
                    <a:ext uri="{9D8B030D-6E8A-4147-A177-3AD203B41FA5}">
                      <a16:colId xmlns:a16="http://schemas.microsoft.com/office/drawing/2014/main" val="2991290641"/>
                    </a:ext>
                  </a:extLst>
                </a:gridCol>
              </a:tblGrid>
              <a:tr h="5465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Java AWT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Java Swing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900198"/>
                  </a:ext>
                </a:extLst>
              </a:tr>
              <a:tr h="293165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AWT components are platform-dependent.</a:t>
                      </a:r>
                    </a:p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Java swing components are platform-independent.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07804"/>
                  </a:ext>
                </a:extLst>
              </a:tr>
              <a:tr h="293165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AWT components are heavyweight.</a:t>
                      </a:r>
                    </a:p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Swing components are lightweight.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79319"/>
                  </a:ext>
                </a:extLst>
              </a:tr>
              <a:tr h="293165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AWT doesn't support pluggable look and feel.</a:t>
                      </a:r>
                    </a:p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Swing supports pluggable look and feel.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47897"/>
                  </a:ext>
                </a:extLst>
              </a:tr>
              <a:tr h="812213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AWT provides less components than Swing.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Swing provides more powerful components such as tables, lists, scrollpanes, colorchooser, tabbedpane etc.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831459"/>
                  </a:ext>
                </a:extLst>
              </a:tr>
              <a:tr h="1172663"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AWT doesn't follows MVC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Swing follows MVC.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3810" marR="3810" marT="381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5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298772-5E45-4DD1-98DF-5FEDE38D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1263" cy="601663"/>
          </a:xfrm>
        </p:spPr>
        <p:txBody>
          <a:bodyPr/>
          <a:lstStyle/>
          <a:p>
            <a:pPr algn="ctr"/>
            <a:r>
              <a:rPr lang="nb-NO" sz="3200" b="1" dirty="0"/>
              <a:t>Java JFrame</a:t>
            </a:r>
            <a:endParaRPr lang="en-US" sz="3200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A1472F-4608-4111-B23D-8C1CF150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6" y="1296987"/>
            <a:ext cx="8858250" cy="4079876"/>
          </a:xfrm>
        </p:spPr>
        <p:txBody>
          <a:bodyPr>
            <a:normAutofit/>
          </a:bodyPr>
          <a:lstStyle/>
          <a:p>
            <a:r>
              <a:rPr lang="en-US" sz="2000" dirty="0"/>
              <a:t>The javax.swing.JFrame class is a type of container which inherits the java.awt.Frame class.</a:t>
            </a:r>
          </a:p>
          <a:p>
            <a:r>
              <a:rPr lang="en-US" sz="2000" dirty="0"/>
              <a:t> JFrame works like the main window where components like labels, buttons, textfields are added to create a GUI.</a:t>
            </a:r>
          </a:p>
          <a:p>
            <a:r>
              <a:rPr lang="en-US" sz="2000" dirty="0"/>
              <a:t>Unlike Frame, JFrame has the option to hide or close the window with the help of setDefaultCloseOperation(int) method.</a:t>
            </a:r>
          </a:p>
          <a:p>
            <a:r>
              <a:rPr lang="en-US" sz="2000" dirty="0"/>
              <a:t>To create a JFrame object : </a:t>
            </a:r>
          </a:p>
          <a:p>
            <a:pPr lvl="1"/>
            <a:r>
              <a:rPr lang="en-US" sz="2000" b="1" dirty="0"/>
              <a:t>JFrame()</a:t>
            </a:r>
          </a:p>
          <a:p>
            <a:pPr lvl="1"/>
            <a:r>
              <a:rPr lang="en-US" sz="2000" b="1" dirty="0"/>
              <a:t>JFrame(String title)</a:t>
            </a:r>
          </a:p>
          <a:p>
            <a:r>
              <a:rPr lang="en-US" sz="2000" dirty="0"/>
              <a:t>BorderLayout is the default layout in JFrame.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24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52A55D-49BC-4D96-A550-0A327058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z="3200" b="1" dirty="0"/>
              <a:t>Create a Frame/JFrame</a:t>
            </a:r>
            <a:endParaRPr lang="en-US" sz="3200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50E3C7-8FA0-4B09-881E-6213CD26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763" y="1611312"/>
            <a:ext cx="809148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There are two ways to create a Frame/JFrame: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1" dirty="0"/>
              <a:t>By creating the object of Frame/JFrame class (association)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i="1" dirty="0"/>
              <a:t>New Frame();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1" dirty="0"/>
              <a:t>By extending Frame/JFrame class (inheritance)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i="1" dirty="0"/>
              <a:t>Class MyFrame extends Frame() {….}</a:t>
            </a:r>
          </a:p>
        </p:txBody>
      </p:sp>
    </p:spTree>
    <p:extLst>
      <p:ext uri="{BB962C8B-B14F-4D97-AF65-F5344CB8AC3E}">
        <p14:creationId xmlns:p14="http://schemas.microsoft.com/office/powerpoint/2010/main" val="368341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49C312-3AFC-4651-8662-0086D373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565151"/>
            <a:ext cx="9686924" cy="558800"/>
          </a:xfrm>
        </p:spPr>
        <p:txBody>
          <a:bodyPr>
            <a:normAutofit/>
          </a:bodyPr>
          <a:lstStyle/>
          <a:p>
            <a:pPr algn="ctr"/>
            <a:r>
              <a:rPr lang="nb-NO" sz="3200" b="1" dirty="0"/>
              <a:t>Java AWT simple example</a:t>
            </a:r>
            <a:endParaRPr lang="en-US" sz="3200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AA1FEF-901C-4A37-807C-5BA98053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4938" cy="4775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import java.awt.*;  </a:t>
            </a:r>
          </a:p>
          <a:p>
            <a:pPr marL="0" indent="0">
              <a:buNone/>
            </a:pPr>
            <a:r>
              <a:rPr lang="en-US" sz="6400" dirty="0"/>
              <a:t>class HelloWorld </a:t>
            </a:r>
            <a:r>
              <a:rPr lang="en-US" sz="6400" b="1" dirty="0"/>
              <a:t>extends Frame</a:t>
            </a:r>
            <a:r>
              <a:rPr lang="en-US" sz="6400" dirty="0"/>
              <a:t> {  </a:t>
            </a:r>
          </a:p>
          <a:p>
            <a:pPr marL="457200" lvl="1" indent="0">
              <a:buNone/>
            </a:pPr>
            <a:r>
              <a:rPr lang="en-US" sz="6400" dirty="0"/>
              <a:t>HelloWorld() {  </a:t>
            </a:r>
          </a:p>
          <a:p>
            <a:pPr marL="914400" lvl="2" indent="0">
              <a:buNone/>
            </a:pPr>
            <a:r>
              <a:rPr lang="en-US" sz="6400" b="1" dirty="0"/>
              <a:t>Button b=new Button(“Hello world");  </a:t>
            </a:r>
          </a:p>
          <a:p>
            <a:pPr marL="914400" lvl="2" indent="0">
              <a:buNone/>
            </a:pPr>
            <a:r>
              <a:rPr lang="en-US" sz="6400" dirty="0"/>
              <a:t>// setting button position </a:t>
            </a:r>
            <a:r>
              <a:rPr lang="en-US" sz="6400" b="1" dirty="0"/>
              <a:t> </a:t>
            </a:r>
          </a:p>
          <a:p>
            <a:pPr marL="914400" lvl="2" indent="0">
              <a:buNone/>
            </a:pPr>
            <a:r>
              <a:rPr lang="en-US" sz="6400" b="1" dirty="0"/>
              <a:t>b.setBounds(30,100,80,30);</a:t>
            </a:r>
          </a:p>
          <a:p>
            <a:pPr marL="914400" lvl="2" indent="0">
              <a:buNone/>
            </a:pPr>
            <a:r>
              <a:rPr lang="en-US" sz="6400" dirty="0"/>
              <a:t>//adding button into frame </a:t>
            </a:r>
          </a:p>
          <a:p>
            <a:pPr marL="914400" lvl="2" indent="0">
              <a:buNone/>
            </a:pPr>
            <a:r>
              <a:rPr lang="en-US" sz="6400" b="1" dirty="0"/>
              <a:t>add(b);  </a:t>
            </a:r>
          </a:p>
          <a:p>
            <a:pPr marL="914400" lvl="2" indent="0">
              <a:buNone/>
            </a:pPr>
            <a:r>
              <a:rPr lang="en-US" sz="6400" dirty="0"/>
              <a:t>//frame size 1400 width and 600 height </a:t>
            </a:r>
            <a:r>
              <a:rPr lang="en-US" sz="6400" b="1" dirty="0"/>
              <a:t> </a:t>
            </a:r>
          </a:p>
          <a:p>
            <a:pPr marL="914400" lvl="2" indent="0">
              <a:buNone/>
            </a:pPr>
            <a:r>
              <a:rPr lang="en-US" sz="6400" b="1" dirty="0"/>
              <a:t>setBounds(10, 10, 1400, 600);</a:t>
            </a:r>
          </a:p>
          <a:p>
            <a:pPr marL="914400" lvl="2" indent="0">
              <a:buNone/>
            </a:pPr>
            <a:r>
              <a:rPr lang="en-US" sz="6400" dirty="0"/>
              <a:t>//no layout manager</a:t>
            </a:r>
          </a:p>
          <a:p>
            <a:pPr marL="914400" lvl="2" indent="0">
              <a:buNone/>
            </a:pPr>
            <a:r>
              <a:rPr lang="en-US" sz="6400" b="1" dirty="0"/>
              <a:t>setLayout(null);  </a:t>
            </a:r>
          </a:p>
          <a:p>
            <a:pPr marL="914400" lvl="2" indent="0">
              <a:buNone/>
            </a:pPr>
            <a:r>
              <a:rPr lang="en-US" sz="6400" dirty="0"/>
              <a:t>//now frame will be visible, by default not visible  </a:t>
            </a:r>
          </a:p>
          <a:p>
            <a:pPr marL="914400" lvl="2" indent="0">
              <a:buNone/>
            </a:pPr>
            <a:r>
              <a:rPr lang="en-US" sz="6400" b="1" dirty="0"/>
              <a:t>setVisible(true);  </a:t>
            </a:r>
          </a:p>
          <a:p>
            <a:pPr marL="457200" lvl="1" indent="0">
              <a:buNone/>
            </a:pPr>
            <a:r>
              <a:rPr lang="en-US" sz="6400" dirty="0"/>
              <a:t>}  </a:t>
            </a:r>
          </a:p>
          <a:p>
            <a:pPr marL="457200" lvl="1" indent="0">
              <a:buNone/>
            </a:pPr>
            <a:r>
              <a:rPr lang="en-US" sz="6400" dirty="0"/>
              <a:t>public static void main(String[] args) {  </a:t>
            </a:r>
          </a:p>
          <a:p>
            <a:pPr marL="457200" lvl="1" indent="0">
              <a:buNone/>
            </a:pPr>
            <a:r>
              <a:rPr lang="en-US" sz="6400" dirty="0"/>
              <a:t>	 new  HelloWorld();  </a:t>
            </a:r>
          </a:p>
          <a:p>
            <a:pPr marL="457200" lvl="1" indent="0">
              <a:buNone/>
            </a:pP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800" dirty="0"/>
              <a:t>}  </a:t>
            </a:r>
          </a:p>
          <a:p>
            <a:pPr marL="457200" lvl="1" indent="0">
              <a:buNone/>
            </a:pPr>
            <a:endParaRPr lang="en-US" sz="6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E1E39970-D7B5-4127-B880-490F406D4EA7}"/>
              </a:ext>
            </a:extLst>
          </p:cNvPr>
          <p:cNvSpPr txBox="1">
            <a:spLocks/>
          </p:cNvSpPr>
          <p:nvPr/>
        </p:nvSpPr>
        <p:spPr>
          <a:xfrm>
            <a:off x="6805613" y="1841500"/>
            <a:ext cx="454818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import java.awt.*;  </a:t>
            </a:r>
          </a:p>
          <a:p>
            <a:pPr marL="0" indent="0">
              <a:buNone/>
            </a:pPr>
            <a:r>
              <a:rPr lang="en-US" sz="1600" dirty="0"/>
              <a:t>class HelloWorld {  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600" dirty="0"/>
              <a:t>         HelloWorld() {  </a:t>
            </a:r>
          </a:p>
          <a:p>
            <a:pPr marL="914400" lvl="2" indent="0">
              <a:buNone/>
            </a:pPr>
            <a:r>
              <a:rPr lang="en-US" sz="1600" b="1" dirty="0"/>
              <a:t>Frame f=new Frame();  </a:t>
            </a:r>
          </a:p>
          <a:p>
            <a:pPr marL="914400" lvl="2" indent="0">
              <a:buNone/>
            </a:pPr>
            <a:r>
              <a:rPr lang="en-US" sz="1600" b="1" dirty="0"/>
              <a:t>Button b=new Button(“Hello world");  </a:t>
            </a:r>
          </a:p>
          <a:p>
            <a:pPr marL="914400" lvl="2" indent="0">
              <a:buNone/>
            </a:pPr>
            <a:r>
              <a:rPr lang="en-US" sz="1600" b="1" dirty="0"/>
              <a:t>b.setBounds(30,50,80,30);  </a:t>
            </a:r>
          </a:p>
          <a:p>
            <a:pPr marL="914400" lvl="2" indent="0">
              <a:buNone/>
            </a:pPr>
            <a:r>
              <a:rPr lang="en-US" sz="1600" b="1" dirty="0"/>
              <a:t>f.add(b);  </a:t>
            </a:r>
          </a:p>
          <a:p>
            <a:pPr marL="914400" lvl="2" indent="0">
              <a:buNone/>
            </a:pPr>
            <a:r>
              <a:rPr lang="en-US" sz="1600" b="1" dirty="0"/>
              <a:t>f.setSize(300,300);  </a:t>
            </a:r>
          </a:p>
          <a:p>
            <a:pPr marL="914400" lvl="2" indent="0">
              <a:buNone/>
            </a:pPr>
            <a:r>
              <a:rPr lang="en-US" sz="1600" b="1" dirty="0"/>
              <a:t>f.setLayout(null);  </a:t>
            </a:r>
          </a:p>
          <a:p>
            <a:pPr marL="914400" lvl="2" indent="0">
              <a:buNone/>
            </a:pPr>
            <a:r>
              <a:rPr lang="en-US" sz="1600" b="1" dirty="0"/>
              <a:t>f.setVisible(true);  </a:t>
            </a:r>
          </a:p>
          <a:p>
            <a:pPr marL="457200" lvl="1" indent="0">
              <a:buNone/>
            </a:pPr>
            <a:r>
              <a:rPr lang="en-US" sz="1600" dirty="0"/>
              <a:t>}  </a:t>
            </a:r>
          </a:p>
          <a:p>
            <a:pPr marL="457200" lvl="1" indent="0">
              <a:buNone/>
            </a:pPr>
            <a:r>
              <a:rPr lang="en-US" sz="1600" dirty="0"/>
              <a:t>public static void main(String args[]) {  	         </a:t>
            </a:r>
          </a:p>
          <a:p>
            <a:pPr marL="457200" lvl="1" indent="0">
              <a:buNone/>
            </a:pPr>
            <a:r>
              <a:rPr lang="en-US" sz="1600" dirty="0"/>
              <a:t>	new  HelloWorld();  </a:t>
            </a:r>
          </a:p>
          <a:p>
            <a:pPr marL="0" indent="0">
              <a:buNone/>
            </a:pPr>
            <a:r>
              <a:rPr lang="en-US" sz="1600" dirty="0"/>
              <a:t>       }</a:t>
            </a:r>
          </a:p>
          <a:p>
            <a:pPr marL="0" indent="0">
              <a:buNone/>
            </a:pPr>
            <a:r>
              <a:rPr lang="en-US" sz="1600" dirty="0"/>
              <a:t>}  </a:t>
            </a:r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64F3AA0E-395B-428D-962C-67299F3FA9DC}"/>
              </a:ext>
            </a:extLst>
          </p:cNvPr>
          <p:cNvCxnSpPr/>
          <p:nvPr/>
        </p:nvCxnSpPr>
        <p:spPr>
          <a:xfrm>
            <a:off x="6096000" y="1690688"/>
            <a:ext cx="0" cy="5105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4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F13DDD-B0BC-45B2-8C0A-87DF4E29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463"/>
          </a:xfrm>
        </p:spPr>
        <p:txBody>
          <a:bodyPr>
            <a:noAutofit/>
          </a:bodyPr>
          <a:lstStyle/>
          <a:p>
            <a:pPr algn="ctr"/>
            <a:r>
              <a:rPr lang="nb-NO" sz="3200" b="1" dirty="0"/>
              <a:t>Java swing example</a:t>
            </a:r>
            <a:endParaRPr lang="en-US" sz="3200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77AC79-585E-482F-BD82-26B0DD710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038"/>
            <a:ext cx="6172200" cy="511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import javax.swing.*;  </a:t>
            </a:r>
          </a:p>
          <a:p>
            <a:pPr marL="0" indent="0">
              <a:buNone/>
            </a:pPr>
            <a:r>
              <a:rPr lang="en-US" sz="1600" dirty="0"/>
              <a:t>public class HelloWorld {  </a:t>
            </a:r>
          </a:p>
          <a:p>
            <a:pPr marL="457200" lvl="1" indent="0">
              <a:buNone/>
            </a:pPr>
            <a:r>
              <a:rPr lang="en-US" sz="1600" dirty="0"/>
              <a:t>public static void main(String[] args) { </a:t>
            </a:r>
          </a:p>
          <a:p>
            <a:pPr marL="457200" lvl="1" indent="0">
              <a:buNone/>
            </a:pPr>
            <a:r>
              <a:rPr lang="en-US" sz="1600" dirty="0"/>
              <a:t>          //creating instance of JFrame  </a:t>
            </a:r>
          </a:p>
          <a:p>
            <a:pPr marL="914400" lvl="2" indent="0">
              <a:buNone/>
            </a:pPr>
            <a:r>
              <a:rPr lang="en-US" sz="1600" b="1" dirty="0"/>
              <a:t>JFrame frame=new JFrame(“My First Frame”); </a:t>
            </a:r>
            <a:r>
              <a:rPr lang="en-US" sz="1600" dirty="0"/>
              <a:t>   </a:t>
            </a:r>
          </a:p>
          <a:p>
            <a:pPr marL="914400" lvl="2" indent="0">
              <a:buNone/>
            </a:pPr>
            <a:r>
              <a:rPr lang="en-US" sz="1600" dirty="0"/>
              <a:t>//creating instance of JButton        </a:t>
            </a:r>
          </a:p>
          <a:p>
            <a:pPr marL="914400" lvl="2" indent="0">
              <a:buNone/>
            </a:pPr>
            <a:r>
              <a:rPr lang="en-US" sz="1600" b="1" dirty="0"/>
              <a:t>JButton button=new JButton(“Hello World"); </a:t>
            </a:r>
          </a:p>
          <a:p>
            <a:pPr marL="914400" lvl="2" indent="0">
              <a:buNone/>
            </a:pPr>
            <a:r>
              <a:rPr lang="en-US" sz="1600" dirty="0"/>
              <a:t>//x axis, y axis, width, height   </a:t>
            </a:r>
          </a:p>
          <a:p>
            <a:pPr marL="914400" lvl="2" indent="0">
              <a:buNone/>
            </a:pPr>
            <a:r>
              <a:rPr lang="en-US" sz="1600" dirty="0"/>
              <a:t>button.setBounds(130,100,100, 40);             </a:t>
            </a:r>
          </a:p>
          <a:p>
            <a:pPr marL="914400" lvl="2" indent="0">
              <a:buNone/>
            </a:pPr>
            <a:r>
              <a:rPr lang="en-US" sz="1600" b="1" dirty="0"/>
              <a:t>frame.add(button);</a:t>
            </a:r>
            <a:r>
              <a:rPr lang="en-US" sz="1600" dirty="0"/>
              <a:t>                             //adding button in JFrame         </a:t>
            </a:r>
          </a:p>
          <a:p>
            <a:pPr marL="914400" lvl="2" indent="0">
              <a:buNone/>
            </a:pPr>
            <a:r>
              <a:rPr lang="en-US" sz="1600" dirty="0"/>
              <a:t>frame.setSize(400,500);           //400 width and 500 height  </a:t>
            </a:r>
          </a:p>
          <a:p>
            <a:pPr marL="914400" lvl="2" indent="0">
              <a:buNone/>
            </a:pPr>
            <a:r>
              <a:rPr lang="en-US" sz="1600" dirty="0"/>
              <a:t>frame.setLayout(null);             //using no layout managers  </a:t>
            </a:r>
          </a:p>
          <a:p>
            <a:pPr marL="914400" lvl="2" indent="0">
              <a:buNone/>
            </a:pPr>
            <a:r>
              <a:rPr lang="en-US" sz="1600" dirty="0"/>
              <a:t>frame.setVisible(true);            //making the frame visible  </a:t>
            </a:r>
          </a:p>
          <a:p>
            <a:pPr marL="457200" lvl="1" indent="0">
              <a:buNone/>
            </a:pPr>
            <a:r>
              <a:rPr lang="en-US" sz="1600" dirty="0"/>
              <a:t>}  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375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BEE0D8-872C-4073-923B-2E961B04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44113" cy="687388"/>
          </a:xfrm>
        </p:spPr>
        <p:txBody>
          <a:bodyPr/>
          <a:lstStyle/>
          <a:p>
            <a:pPr algn="ctr"/>
            <a:r>
              <a:rPr lang="nb-NO" sz="3200" b="1" dirty="0"/>
              <a:t>Create a button</a:t>
            </a:r>
            <a:endParaRPr lang="en-US" sz="3200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E19AAE-19B1-4FD9-96EE-7C89BECE3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600" b="1" dirty="0"/>
              <a:t>Border </a:t>
            </a:r>
            <a:r>
              <a:rPr lang="en-US" sz="1600" b="1" dirty="0" err="1"/>
              <a:t>buttonBorder</a:t>
            </a:r>
            <a:r>
              <a:rPr lang="en-US" sz="1600" b="1" dirty="0"/>
              <a:t> = </a:t>
            </a:r>
            <a:r>
              <a:rPr lang="en-US" sz="1600" b="1" dirty="0" err="1"/>
              <a:t>BorderFactory.</a:t>
            </a:r>
            <a:r>
              <a:rPr lang="en-US" sz="1600" b="1" i="1" dirty="0" err="1"/>
              <a:t>createLineBorder</a:t>
            </a:r>
            <a:r>
              <a:rPr lang="en-US" sz="1600" b="1" i="1" dirty="0"/>
              <a:t>(</a:t>
            </a:r>
            <a:r>
              <a:rPr lang="en-US" sz="1600" b="1" i="1" dirty="0" err="1"/>
              <a:t>Color.BLACK</a:t>
            </a:r>
            <a:r>
              <a:rPr lang="en-US" sz="1600" b="1" i="1" dirty="0"/>
              <a:t>, 5, true);</a:t>
            </a:r>
          </a:p>
          <a:p>
            <a:pPr marL="457200" lvl="1" indent="0">
              <a:buNone/>
            </a:pPr>
            <a:r>
              <a:rPr lang="en-US" sz="1600" b="1" i="1" dirty="0" err="1"/>
              <a:t>circleButton</a:t>
            </a:r>
            <a:r>
              <a:rPr lang="en-US" sz="1600" b="1" i="1" dirty="0"/>
              <a:t> = new JButton("Circle");</a:t>
            </a:r>
          </a:p>
          <a:p>
            <a:pPr marL="457200" lvl="1" indent="0">
              <a:buNone/>
            </a:pPr>
            <a:r>
              <a:rPr lang="fr-FR" sz="1600" b="1" i="1" dirty="0" err="1"/>
              <a:t>circleButton.setFont</a:t>
            </a:r>
            <a:r>
              <a:rPr lang="fr-FR" sz="1600" b="1" i="1" dirty="0"/>
              <a:t>(new Font("Arial", </a:t>
            </a:r>
            <a:r>
              <a:rPr lang="fr-FR" sz="1600" b="1" i="1" dirty="0" err="1"/>
              <a:t>Font.PLAIN</a:t>
            </a:r>
            <a:r>
              <a:rPr lang="fr-FR" sz="1600" b="1" i="1" dirty="0"/>
              <a:t>, 40));</a:t>
            </a:r>
          </a:p>
          <a:p>
            <a:pPr marL="457200" lvl="1" indent="0">
              <a:buNone/>
            </a:pPr>
            <a:r>
              <a:rPr lang="en-US" sz="1600" b="1" i="1" dirty="0" err="1"/>
              <a:t>circleButton.setPreferredSize</a:t>
            </a:r>
            <a:r>
              <a:rPr lang="en-US" sz="1600" b="1" i="1" dirty="0"/>
              <a:t>(new Dimension(200, 70));</a:t>
            </a:r>
          </a:p>
          <a:p>
            <a:pPr marL="457200" lvl="1" indent="0">
              <a:buNone/>
            </a:pPr>
            <a:r>
              <a:rPr lang="en-US" sz="1600" b="1" i="1" dirty="0" err="1"/>
              <a:t>circleButton.setBorder</a:t>
            </a:r>
            <a:r>
              <a:rPr lang="en-US" sz="1600" b="1" i="1" dirty="0"/>
              <a:t>(</a:t>
            </a:r>
            <a:r>
              <a:rPr lang="en-US" sz="1600" b="1" i="1" dirty="0" err="1"/>
              <a:t>buttonBorder</a:t>
            </a:r>
            <a:r>
              <a:rPr lang="en-US" sz="1600" b="1" i="1" dirty="0"/>
              <a:t>);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711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761</Words>
  <Application>Microsoft Office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Office-tema</vt:lpstr>
      <vt:lpstr>Introduction  to  Java AWT and Java Swing</vt:lpstr>
      <vt:lpstr>Java AWT and Java Swing</vt:lpstr>
      <vt:lpstr>Heirarchy of Java swing API</vt:lpstr>
      <vt:lpstr>Difference between AWT and Swing</vt:lpstr>
      <vt:lpstr>Java JFrame</vt:lpstr>
      <vt:lpstr>Create a Frame/JFrame</vt:lpstr>
      <vt:lpstr>Java AWT simple example</vt:lpstr>
      <vt:lpstr>Java swing example</vt:lpstr>
      <vt:lpstr>Create a button</vt:lpstr>
      <vt:lpstr>Event and Listener</vt:lpstr>
      <vt:lpstr>ActionEvent and ActionListener example</vt:lpstr>
      <vt:lpstr>Java JPanel</vt:lpstr>
      <vt:lpstr>Code with JPanel</vt:lpstr>
      <vt:lpstr>  Custom JPanel with MouseListener</vt:lpstr>
      <vt:lpstr>Custom JPanel with MouseListener</vt:lpstr>
      <vt:lpstr>Custom JPanel with MouseListener</vt:lpstr>
      <vt:lpstr>Custom JPanel with MouseListener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Junitipaly, Radhika</dc:creator>
  <cp:lastModifiedBy>Junitipaly, Radhika</cp:lastModifiedBy>
  <cp:revision>36</cp:revision>
  <dcterms:created xsi:type="dcterms:W3CDTF">2019-09-19T19:33:14Z</dcterms:created>
  <dcterms:modified xsi:type="dcterms:W3CDTF">2019-09-24T01:29:53Z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iteId">
    <vt:lpwstr>62366534-1ec3-4962-8869-9b5535279d0b</vt:lpwstr>
  </property>
  <property fmtid="{D5CDD505-2E9C-101B-9397-08002B2CF9AE}" pid="4" name="MSIP_Label_d3491420-1ae2-4120-89e6-e6f668f067e2_Owner">
    <vt:lpwstr>Radhika.Junitipaly@nav.no</vt:lpwstr>
  </property>
  <property fmtid="{D5CDD505-2E9C-101B-9397-08002B2CF9AE}" pid="5" name="MSIP_Label_d3491420-1ae2-4120-89e6-e6f668f067e2_SetDate">
    <vt:lpwstr>2019-09-23T00:53:23.1485891Z</vt:lpwstr>
  </property>
  <property fmtid="{D5CDD505-2E9C-101B-9397-08002B2CF9AE}" pid="6" name="MSIP_Label_d3491420-1ae2-4120-89e6-e6f668f067e2_Name">
    <vt:lpwstr>NAV Internt</vt:lpwstr>
  </property>
  <property fmtid="{D5CDD505-2E9C-101B-9397-08002B2CF9AE}" pid="7" name="MSIP_Label_d3491420-1ae2-4120-89e6-e6f668f067e2_Application">
    <vt:lpwstr>Microsoft Azure Information Protection</vt:lpwstr>
  </property>
  <property fmtid="{D5CDD505-2E9C-101B-9397-08002B2CF9AE}" pid="8" name="MSIP_Label_d3491420-1ae2-4120-89e6-e6f668f067e2_ActionId">
    <vt:lpwstr>97ae269e-fc96-443c-baed-5b968264bd9d</vt:lpwstr>
  </property>
  <property fmtid="{D5CDD505-2E9C-101B-9397-08002B2CF9AE}" pid="9" name="MSIP_Label_d3491420-1ae2-4120-89e6-e6f668f067e2_Extended_MSFT_Method">
    <vt:lpwstr>Automatic</vt:lpwstr>
  </property>
  <property fmtid="{D5CDD505-2E9C-101B-9397-08002B2CF9AE}" pid="10" name="Sensitivity">
    <vt:lpwstr>NAV Internt</vt:lpwstr>
  </property>
</Properties>
</file>