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8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6322-1001-4667-A342-29633D40C3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0070-93E1-4268-A18D-5590CBEA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950C-C3F0-47AE-89C6-9C79B1DE3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01B3-5556-4698-ABE8-E6D48C08A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Thursday, November 14, 2019</a:t>
            </a:r>
          </a:p>
        </p:txBody>
      </p:sp>
    </p:spTree>
    <p:extLst>
      <p:ext uri="{BB962C8B-B14F-4D97-AF65-F5344CB8AC3E}">
        <p14:creationId xmlns:p14="http://schemas.microsoft.com/office/powerpoint/2010/main" val="26775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7616-456E-4C55-9363-A941B617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 of Condition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9FDD-2A99-436F-BE6F-130450E0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 err="1"/>
              <a:t>Order.quantity</a:t>
            </a:r>
            <a:r>
              <a:rPr lang="en-US" dirty="0"/>
              <a:t> * </a:t>
            </a:r>
            <a:r>
              <a:rPr lang="en-US" dirty="0" err="1"/>
              <a:t>Product.price</a:t>
            </a:r>
            <a:r>
              <a:rPr lang="en-US" dirty="0"/>
              <a:t> &gt;= $500</a:t>
            </a:r>
          </a:p>
          <a:p>
            <a:pPr marL="457200" lvl="1" indent="0">
              <a:buNone/>
            </a:pPr>
            <a:r>
              <a:rPr lang="en-US" dirty="0"/>
              <a:t>-&gt; Give 10% discount</a:t>
            </a:r>
          </a:p>
          <a:p>
            <a:r>
              <a:rPr lang="en-US" dirty="0"/>
              <a:t>The parse tree:</a:t>
            </a:r>
          </a:p>
        </p:txBody>
      </p:sp>
    </p:spTree>
    <p:extLst>
      <p:ext uri="{BB962C8B-B14F-4D97-AF65-F5344CB8AC3E}">
        <p14:creationId xmlns:p14="http://schemas.microsoft.com/office/powerpoint/2010/main" val="75637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2D76-1619-4824-90F6-9C25213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Grammar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1415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C8FD70-045C-4511-90FC-2A238803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86323-297C-405D-9FBC-EF218E52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Easy to extend and change the grammar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Implementation is easy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Easy to add new interpretations, just add another operation to the interface and implement it in all the subclasses</a:t>
            </a:r>
          </a:p>
          <a:p>
            <a:r>
              <a:rPr lang="en-US" dirty="0"/>
              <a:t>Liabilities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Difficult to do for complex grammar (use a parser generator instead)</a:t>
            </a:r>
          </a:p>
        </p:txBody>
      </p:sp>
    </p:spTree>
    <p:extLst>
      <p:ext uri="{BB962C8B-B14F-4D97-AF65-F5344CB8AC3E}">
        <p14:creationId xmlns:p14="http://schemas.microsoft.com/office/powerpoint/2010/main" val="409520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187-66EF-465A-9842-FF1C38A4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and Restore State of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84EC-9D2B-4E88-9DBF-1A3B8956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one can use cloning to store and restore an object.</a:t>
            </a:r>
          </a:p>
          <a:p>
            <a:r>
              <a:rPr lang="en-US" dirty="0"/>
              <a:t>In C++, one can use the copy constructor.</a:t>
            </a:r>
          </a:p>
          <a:p>
            <a:r>
              <a:rPr lang="en-US" i="1" dirty="0"/>
              <a:t>Sometimes, it is desired that only the object itself is allowed to access the stored state.</a:t>
            </a:r>
          </a:p>
          <a:p>
            <a:r>
              <a:rPr lang="en-US" dirty="0"/>
              <a:t>The memento pattern solves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8464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7F92-829D-4F1C-A0AB-F1C244CF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Agile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50A6-5B0E-4911-BE92-888E23CA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Responding to change.</a:t>
            </a:r>
          </a:p>
          <a:p>
            <a:r>
              <a:rPr lang="en-US" dirty="0"/>
              <a:t>The team must be empowered to make decisions.</a:t>
            </a:r>
          </a:p>
          <a:p>
            <a:r>
              <a:rPr lang="en-US" dirty="0"/>
              <a:t>Values working software over comprehensive documentation.</a:t>
            </a:r>
          </a:p>
          <a:p>
            <a:r>
              <a:rPr lang="en-US" dirty="0"/>
              <a:t>Good enough is enough.</a:t>
            </a:r>
          </a:p>
        </p:txBody>
      </p:sp>
    </p:spTree>
    <p:extLst>
      <p:ext uri="{BB962C8B-B14F-4D97-AF65-F5344CB8AC3E}">
        <p14:creationId xmlns:p14="http://schemas.microsoft.com/office/powerpoint/2010/main" val="388712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C350-4FCE-4698-9821-3432A712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GoF</a:t>
            </a:r>
            <a:r>
              <a:rPr lang="en-US" dirty="0"/>
              <a:t>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14074-E684-4891-8926-ABD39DB05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526030" cy="4351338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400" dirty="0"/>
              <a:t>Creational Patterns</a:t>
            </a:r>
          </a:p>
          <a:p>
            <a:pPr defTabSz="457200"/>
            <a:r>
              <a:rPr lang="en-US" sz="2400" dirty="0"/>
              <a:t>Abstract factory</a:t>
            </a:r>
          </a:p>
          <a:p>
            <a:pPr defTabSz="457200"/>
            <a:r>
              <a:rPr lang="en-US" sz="2400" dirty="0"/>
              <a:t>Builder</a:t>
            </a:r>
          </a:p>
          <a:p>
            <a:pPr defTabSz="457200"/>
            <a:r>
              <a:rPr lang="en-US" sz="2400" dirty="0"/>
              <a:t>Factory method</a:t>
            </a:r>
          </a:p>
          <a:p>
            <a:pPr defTabSz="457200"/>
            <a:r>
              <a:rPr lang="en-US" sz="2400" dirty="0"/>
              <a:t>Prototype</a:t>
            </a:r>
          </a:p>
          <a:p>
            <a:pPr defTabSz="457200"/>
            <a:r>
              <a:rPr lang="en-US" sz="2400" dirty="0"/>
              <a:t>Singleton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CD728-D314-4D5C-B56F-9D3885E23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9846" y="1825625"/>
            <a:ext cx="2649476" cy="4351338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400" dirty="0"/>
              <a:t>Structural Patterns</a:t>
            </a:r>
          </a:p>
          <a:p>
            <a:pPr defTabSz="457200"/>
            <a:r>
              <a:rPr lang="en-US" sz="2400" dirty="0"/>
              <a:t>Adapter</a:t>
            </a:r>
          </a:p>
          <a:p>
            <a:pPr defTabSz="457200"/>
            <a:r>
              <a:rPr lang="en-US" sz="2400" dirty="0"/>
              <a:t>Bridge</a:t>
            </a:r>
          </a:p>
          <a:p>
            <a:pPr defTabSz="457200"/>
            <a:r>
              <a:rPr lang="en-US" sz="2400" dirty="0"/>
              <a:t>Composite</a:t>
            </a:r>
          </a:p>
          <a:p>
            <a:pPr defTabSz="457200"/>
            <a:r>
              <a:rPr lang="en-US" sz="2400" dirty="0"/>
              <a:t>Decorator</a:t>
            </a:r>
          </a:p>
          <a:p>
            <a:pPr defTabSz="457200"/>
            <a:r>
              <a:rPr lang="en-US" sz="2400" dirty="0"/>
              <a:t>Façade</a:t>
            </a:r>
          </a:p>
          <a:p>
            <a:pPr defTabSz="457200"/>
            <a:r>
              <a:rPr lang="en-US" sz="2400" dirty="0"/>
              <a:t>Flyweight</a:t>
            </a:r>
          </a:p>
          <a:p>
            <a:pPr defTabSz="457200"/>
            <a:r>
              <a:rPr lang="en-US" sz="2400" dirty="0"/>
              <a:t>Proxy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9226F-AAA6-4442-A7A9-816432CE9B31}"/>
              </a:ext>
            </a:extLst>
          </p:cNvPr>
          <p:cNvSpPr txBox="1"/>
          <p:nvPr/>
        </p:nvSpPr>
        <p:spPr>
          <a:xfrm>
            <a:off x="6108192" y="1726314"/>
            <a:ext cx="28437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Behavioral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Chain of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Mediator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353609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AE20-CC20-4454-A51B-109D3F12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– Simplifying Component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49EF-3882-4491-8016-8918D10A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interact in a well-defined but complex way. It difficult to understand and maintain.</a:t>
            </a:r>
          </a:p>
          <a:p>
            <a:r>
              <a:rPr lang="en-US" dirty="0"/>
              <a:t>Reusing an object is difficult because it interacts with many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429099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9285-8FB0-4DC9-A6D3-E6662E9F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Mediator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9A73-EAD3-4F72-A2E9-F871A87A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 mediator object to control and coordinate the interactions.</a:t>
            </a:r>
          </a:p>
          <a:p>
            <a:r>
              <a:rPr lang="en-US" dirty="0"/>
              <a:t>The mediator prevents the objects from interacting to each other directly.</a:t>
            </a:r>
          </a:p>
        </p:txBody>
      </p:sp>
    </p:spTree>
    <p:extLst>
      <p:ext uri="{BB962C8B-B14F-4D97-AF65-F5344CB8AC3E}">
        <p14:creationId xmlns:p14="http://schemas.microsoft.com/office/powerpoint/2010/main" val="47298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39B4-AABC-48EE-B677-D69D45B5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Mediator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1258-E38A-4079-B252-406C2ABE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reduces coupling between the interacting objects.</a:t>
            </a:r>
          </a:p>
          <a:p>
            <a:r>
              <a:rPr lang="en-US" dirty="0"/>
              <a:t>It simplifies the interaction between the objects.</a:t>
            </a:r>
          </a:p>
          <a:p>
            <a:r>
              <a:rPr lang="en-US" dirty="0"/>
              <a:t>It makes reuse of the objects easier.</a:t>
            </a:r>
          </a:p>
          <a:p>
            <a:r>
              <a:rPr lang="en-US" dirty="0"/>
              <a:t>It centralizes the otherwise distributed interaction behavior – this makes the interaction behavior easier to understand.</a:t>
            </a:r>
          </a:p>
          <a:p>
            <a:r>
              <a:rPr lang="en-US" dirty="0"/>
              <a:t>The behavior of the mediator is often modeled by a state machine – this makes it possible to apply the state pattern to reduce the complexity.</a:t>
            </a:r>
          </a:p>
        </p:txBody>
      </p:sp>
    </p:spTree>
    <p:extLst>
      <p:ext uri="{BB962C8B-B14F-4D97-AF65-F5344CB8AC3E}">
        <p14:creationId xmlns:p14="http://schemas.microsoft.com/office/powerpoint/2010/main" val="322283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77BA-559D-4FC5-ADF2-3F9BC587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CC9C-AC58-4E69-AB91-272505CC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similarities and differences between: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Facade and mediator?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Facade and adapter?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Mediator and observer?</a:t>
            </a:r>
          </a:p>
        </p:txBody>
      </p:sp>
    </p:spTree>
    <p:extLst>
      <p:ext uri="{BB962C8B-B14F-4D97-AF65-F5344CB8AC3E}">
        <p14:creationId xmlns:p14="http://schemas.microsoft.com/office/powerpoint/2010/main" val="69174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A19CC6-0662-4784-B6A5-DFE1C862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 of an Office Worker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D51C55-6BE4-4CB8-A8E2-C014D596B7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3D64B-5488-4720-8154-B21CCE852F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04AE-68E9-4913-8A4C-5F43D1A2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Interpreter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105697-A7AC-4332-B645-18EE872F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1990s, U.S. telephone companies (AT&amp;T, MCI, GTE) competed for customers intensively.</a:t>
            </a:r>
          </a:p>
          <a:p>
            <a:r>
              <a:rPr lang="en-US" dirty="0"/>
              <a:t>They offered discount plans to attract customers.</a:t>
            </a:r>
          </a:p>
          <a:p>
            <a:r>
              <a:rPr lang="en-US" dirty="0"/>
              <a:t>Each new plan required modification of conditional statements of the computer program.</a:t>
            </a:r>
          </a:p>
          <a:p>
            <a:r>
              <a:rPr lang="en-US" dirty="0"/>
              <a:t>It required a lot of time to change, compile, test and debug the computer program.</a:t>
            </a:r>
          </a:p>
          <a:p>
            <a:r>
              <a:rPr lang="en-US" dirty="0"/>
              <a:t>One company adopted a technology that gave it a competitive advantage.</a:t>
            </a:r>
          </a:p>
          <a:p>
            <a:r>
              <a:rPr lang="en-US" dirty="0"/>
              <a:t>The technology is an application of the interpreter pattern.</a:t>
            </a:r>
          </a:p>
        </p:txBody>
      </p:sp>
    </p:spTree>
    <p:extLst>
      <p:ext uri="{BB962C8B-B14F-4D97-AF65-F5344CB8AC3E}">
        <p14:creationId xmlns:p14="http://schemas.microsoft.com/office/powerpoint/2010/main" val="104325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7249-B73F-4B15-9AF4-663DF3FF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CF1B-D738-4A1B-AB16-27750CC8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discount plan is defined by a set of rules: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C1 &amp; C2 &amp; … &amp; Cn -&gt; A1, A2, …, Am</a:t>
            </a:r>
          </a:p>
          <a:p>
            <a:pPr marL="457200" lvl="1" indent="0">
              <a:buNone/>
            </a:pPr>
            <a:r>
              <a:rPr lang="en-US" dirty="0"/>
              <a:t>where Ci is an atomic condition and </a:t>
            </a:r>
            <a:r>
              <a:rPr lang="en-US" dirty="0" err="1"/>
              <a:t>Aj</a:t>
            </a:r>
            <a:r>
              <a:rPr lang="en-US" dirty="0"/>
              <a:t> is an action, </a:t>
            </a:r>
            <a:r>
              <a:rPr lang="en-US" dirty="0" err="1"/>
              <a:t>i</a:t>
            </a:r>
            <a:r>
              <a:rPr lang="en-US" dirty="0"/>
              <a:t>=1,2,…,n and j=1,2,…,m.</a:t>
            </a:r>
          </a:p>
          <a:p>
            <a:r>
              <a:rPr lang="en-US" dirty="0"/>
              <a:t>Store the rules in some format. Reload and parse the rules whenever they are modified: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condition part of each rule is represented by a syntax tree.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action part is represented as a list of command objects.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If the condition part is evaluated to true, then the list of commands is executed.</a:t>
            </a:r>
          </a:p>
        </p:txBody>
      </p:sp>
    </p:spTree>
    <p:extLst>
      <p:ext uri="{BB962C8B-B14F-4D97-AF65-F5344CB8AC3E}">
        <p14:creationId xmlns:p14="http://schemas.microsoft.com/office/powerpoint/2010/main" val="315753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571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CSE 4361 Lecture 21</vt:lpstr>
      <vt:lpstr>The GoF Patterns</vt:lpstr>
      <vt:lpstr>Mediator – Simplifying Component Interaction</vt:lpstr>
      <vt:lpstr>Applying Mediator Pattern</vt:lpstr>
      <vt:lpstr>Benefits of Mediator Pattern</vt:lpstr>
      <vt:lpstr>Class Exercise</vt:lpstr>
      <vt:lpstr>Business Rules of an Office Worker</vt:lpstr>
      <vt:lpstr>Applying Interpreter Pattern</vt:lpstr>
      <vt:lpstr>The Technology</vt:lpstr>
      <vt:lpstr>Tree Representation of Condition Part</vt:lpstr>
      <vt:lpstr>Rule Grammar Class Diagram</vt:lpstr>
      <vt:lpstr>The Interpreter Pattern</vt:lpstr>
      <vt:lpstr>Store and Restore State of an Object</vt:lpstr>
      <vt:lpstr>Applying Agile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21</dc:title>
  <dc:creator>Duong, Andrew Nghiem</dc:creator>
  <cp:lastModifiedBy>Duong, Andrew Nghiem</cp:lastModifiedBy>
  <cp:revision>13</cp:revision>
  <dcterms:created xsi:type="dcterms:W3CDTF">2019-11-14T20:33:41Z</dcterms:created>
  <dcterms:modified xsi:type="dcterms:W3CDTF">2019-11-15T01:48:47Z</dcterms:modified>
</cp:coreProperties>
</file>