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3" r:id="rId1"/>
  </p:sldMasterIdLst>
  <p:notesMasterIdLst>
    <p:notesMasterId r:id="rId33"/>
  </p:notesMasterIdLst>
  <p:handoutMasterIdLst>
    <p:handoutMasterId r:id="rId34"/>
  </p:handoutMasterIdLst>
  <p:sldIdLst>
    <p:sldId id="416" r:id="rId2"/>
    <p:sldId id="431" r:id="rId3"/>
    <p:sldId id="434" r:id="rId4"/>
    <p:sldId id="435" r:id="rId5"/>
    <p:sldId id="436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1" r:id="rId30"/>
    <p:sldId id="464" r:id="rId31"/>
    <p:sldId id="463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8" autoAdjust="0"/>
    <p:restoredTop sz="94660"/>
  </p:normalViewPr>
  <p:slideViewPr>
    <p:cSldViewPr>
      <p:cViewPr varScale="1">
        <p:scale>
          <a:sx n="95" d="100"/>
          <a:sy n="95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0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590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1" y="4415791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5626" rIns="92880" bIns="456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4228190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598488"/>
            <a:ext cx="4629150" cy="3471862"/>
          </a:xfrm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147" y="4260850"/>
            <a:ext cx="6041602" cy="41833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519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  <a:ln/>
        </p:spPr>
        <p:txBody>
          <a:bodyPr lIns="93857" tIns="46929" rIns="93857" bIns="46929"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  <a:ln/>
        </p:spPr>
        <p:txBody>
          <a:bodyPr lIns="93857" tIns="46929" rIns="93857" bIns="46929"/>
          <a:lstStyle/>
          <a:p>
            <a:fld id="{EF6B77E6-0CC3-417D-BFE9-B84C9FC51EFB}" type="datetime3">
              <a:rPr lang="en-AU"/>
              <a:pPr/>
              <a:t>17 October,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  <a:ln/>
        </p:spPr>
        <p:txBody>
          <a:bodyPr lIns="93857" tIns="46929" rIns="93857" bIns="46929"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  <a:ln/>
        </p:spPr>
        <p:txBody>
          <a:bodyPr lIns="93857" tIns="46929" rIns="93857" bIns="46929"/>
          <a:lstStyle/>
          <a:p>
            <a:fld id="{4F88EEE6-70F0-413E-8769-4308EC9BE078}" type="slidenum">
              <a:rPr lang="en-AU"/>
              <a:pPr/>
              <a:t>5</a:t>
            </a:fld>
            <a:endParaRPr lang="en-AU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 cap="flat"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  <a:ln/>
        </p:spPr>
        <p:txBody>
          <a:bodyPr lIns="93857" tIns="46929" rIns="93857" bIns="46929"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  <a:ln/>
        </p:spPr>
        <p:txBody>
          <a:bodyPr lIns="93857" tIns="46929" rIns="93857" bIns="46929"/>
          <a:lstStyle/>
          <a:p>
            <a:fld id="{039667C3-81D5-4D5F-B51D-222B60E0654D}" type="datetime3">
              <a:rPr lang="en-AU"/>
              <a:pPr/>
              <a:t>17 October,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  <a:ln/>
        </p:spPr>
        <p:txBody>
          <a:bodyPr lIns="93857" tIns="46929" rIns="93857" bIns="46929"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  <a:ln/>
        </p:spPr>
        <p:txBody>
          <a:bodyPr lIns="93857" tIns="46929" rIns="93857" bIns="46929"/>
          <a:lstStyle/>
          <a:p>
            <a:fld id="{97533554-B016-4C9C-901D-D1F0EC38BDB2}" type="slidenum">
              <a:rPr lang="en-AU"/>
              <a:pPr/>
              <a:t>31</a:t>
            </a:fld>
            <a:endParaRPr lang="en-AU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DB86-1B0E-47A7-8FF7-F23389CE111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2FF0-0122-4EB0-85E7-D327A3416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3BF-BB32-48CC-9D86-FB2CC1957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E83F35D-7F4B-4F5D-A407-22C9AF56B36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4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273-27FF-48EC-9DB3-ED82A6A1A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2469-6F05-4034-82AE-100300803CF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CA1D-0503-46FA-99C9-DF5A9BF89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7D8C-DD9C-4024-BCD3-C633EB4FC7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0120-65E6-4606-98FA-612F5FBBF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0D50-622A-40BE-88A5-60FE0CB57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C507-30E2-4C9F-9B3B-AC50042B478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2D68-DD44-4FED-A9B3-D47A8894C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A3F54F1-E12C-4DF9-9BE8-F6ECD18C2D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18: Single Cycle Control</a:t>
            </a:r>
            <a:endParaRPr lang="en-US" dirty="0"/>
          </a:p>
        </p:txBody>
      </p:sp>
      <p:sp>
        <p:nvSpPr>
          <p:cNvPr id="450564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CSE/EEE 230</a:t>
            </a:r>
            <a:endParaRPr lang="en-US" dirty="0" smtClean="0"/>
          </a:p>
          <a:p>
            <a:r>
              <a:rPr lang="en-US" dirty="0" smtClean="0"/>
              <a:t>Chapter 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999502"/>
              </p:ext>
            </p:extLst>
          </p:nvPr>
        </p:nvGraphicFramePr>
        <p:xfrm>
          <a:off x="914400" y="1676400"/>
          <a:ext cx="7772400" cy="372824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050177156"/>
                    </a:ext>
                  </a:extLst>
                </a:gridCol>
              </a:tblGrid>
              <a:tr h="42653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ALUOp1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ALUOp0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F3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F2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Op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45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0010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Add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45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0110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Sub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45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0010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Add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45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0110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Sub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45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0000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And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45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0001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Or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45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0111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Slt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4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 diagram for (partial) ALU Control</a:t>
            </a:r>
            <a:endParaRPr lang="en-US" dirty="0"/>
          </a:p>
        </p:txBody>
      </p:sp>
      <p:pic>
        <p:nvPicPr>
          <p:cNvPr id="4" name="Picture 4"/>
          <p:cNvPicPr>
            <a:picLocks noGrp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71600" y="1905000"/>
            <a:ext cx="6324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026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access to registers</a:t>
            </a:r>
            <a:endParaRPr lang="en-US" dirty="0"/>
          </a:p>
        </p:txBody>
      </p:sp>
      <p:pic>
        <p:nvPicPr>
          <p:cNvPr id="464900" name="Picture 4" descr="07~Figure_5"/>
          <p:cNvPicPr>
            <a:picLocks noChangeAspect="1" noChangeArrowheads="1"/>
          </p:cNvPicPr>
          <p:nvPr/>
        </p:nvPicPr>
        <p:blipFill>
          <a:blip r:embed="rId2" cstate="print"/>
          <a:srcRect r="31331" b="6728"/>
          <a:stretch>
            <a:fillRect/>
          </a:stretch>
        </p:blipFill>
        <p:spPr bwMode="auto">
          <a:xfrm>
            <a:off x="2286000" y="3906838"/>
            <a:ext cx="3810000" cy="211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457200" y="2362200"/>
            <a:ext cx="7315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4902" name="Text Box 6"/>
          <p:cNvSpPr txBox="1">
            <a:spLocks noChangeArrowheads="1"/>
          </p:cNvSpPr>
          <p:nvPr/>
        </p:nvSpPr>
        <p:spPr bwMode="auto">
          <a:xfrm>
            <a:off x="3657600" y="1981200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32-bits</a:t>
            </a:r>
          </a:p>
        </p:txBody>
      </p:sp>
      <p:sp>
        <p:nvSpPr>
          <p:cNvPr id="464903" name="Line 7"/>
          <p:cNvSpPr>
            <a:spLocks noChangeShapeType="1"/>
          </p:cNvSpPr>
          <p:nvPr/>
        </p:nvSpPr>
        <p:spPr bwMode="auto">
          <a:xfrm>
            <a:off x="16764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04" name="Text Box 8"/>
          <p:cNvSpPr txBox="1">
            <a:spLocks noChangeArrowheads="1"/>
          </p:cNvSpPr>
          <p:nvPr/>
        </p:nvSpPr>
        <p:spPr bwMode="auto">
          <a:xfrm>
            <a:off x="857250" y="24526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op</a:t>
            </a:r>
          </a:p>
        </p:txBody>
      </p:sp>
      <p:sp>
        <p:nvSpPr>
          <p:cNvPr id="464905" name="Line 9"/>
          <p:cNvSpPr>
            <a:spLocks noChangeShapeType="1"/>
          </p:cNvSpPr>
          <p:nvPr/>
        </p:nvSpPr>
        <p:spPr bwMode="auto">
          <a:xfrm>
            <a:off x="28194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06" name="Text Box 10"/>
          <p:cNvSpPr txBox="1">
            <a:spLocks noChangeArrowheads="1"/>
          </p:cNvSpPr>
          <p:nvPr/>
        </p:nvSpPr>
        <p:spPr bwMode="auto">
          <a:xfrm>
            <a:off x="1987550" y="245268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rs</a:t>
            </a:r>
          </a:p>
        </p:txBody>
      </p:sp>
      <p:sp>
        <p:nvSpPr>
          <p:cNvPr id="464907" name="Line 11"/>
          <p:cNvSpPr>
            <a:spLocks noChangeShapeType="1"/>
          </p:cNvSpPr>
          <p:nvPr/>
        </p:nvSpPr>
        <p:spPr bwMode="auto">
          <a:xfrm>
            <a:off x="39624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08" name="Text Box 12"/>
          <p:cNvSpPr txBox="1">
            <a:spLocks noChangeArrowheads="1"/>
          </p:cNvSpPr>
          <p:nvPr/>
        </p:nvSpPr>
        <p:spPr bwMode="auto">
          <a:xfrm>
            <a:off x="3124200" y="2438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rt</a:t>
            </a:r>
          </a:p>
        </p:txBody>
      </p:sp>
      <p:sp>
        <p:nvSpPr>
          <p:cNvPr id="464909" name="Line 13"/>
          <p:cNvSpPr>
            <a:spLocks noChangeShapeType="1"/>
          </p:cNvSpPr>
          <p:nvPr/>
        </p:nvSpPr>
        <p:spPr bwMode="auto">
          <a:xfrm>
            <a:off x="51054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10" name="Text Box 14"/>
          <p:cNvSpPr txBox="1">
            <a:spLocks noChangeArrowheads="1"/>
          </p:cNvSpPr>
          <p:nvPr/>
        </p:nvSpPr>
        <p:spPr bwMode="auto">
          <a:xfrm>
            <a:off x="4343400" y="243840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rd</a:t>
            </a:r>
          </a:p>
        </p:txBody>
      </p:sp>
      <p:sp>
        <p:nvSpPr>
          <p:cNvPr id="464911" name="Line 15"/>
          <p:cNvSpPr>
            <a:spLocks noChangeShapeType="1"/>
          </p:cNvSpPr>
          <p:nvPr/>
        </p:nvSpPr>
        <p:spPr bwMode="auto">
          <a:xfrm>
            <a:off x="63246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12" name="Text Box 16"/>
          <p:cNvSpPr txBox="1">
            <a:spLocks noChangeArrowheads="1"/>
          </p:cNvSpPr>
          <p:nvPr/>
        </p:nvSpPr>
        <p:spPr bwMode="auto">
          <a:xfrm>
            <a:off x="5486400" y="2438400"/>
            <a:ext cx="42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sh</a:t>
            </a:r>
          </a:p>
        </p:txBody>
      </p:sp>
      <p:sp>
        <p:nvSpPr>
          <p:cNvPr id="464913" name="Text Box 17"/>
          <p:cNvSpPr txBox="1">
            <a:spLocks noChangeArrowheads="1"/>
          </p:cNvSpPr>
          <p:nvPr/>
        </p:nvSpPr>
        <p:spPr bwMode="auto">
          <a:xfrm>
            <a:off x="6705600" y="2438400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func</a:t>
            </a:r>
          </a:p>
        </p:txBody>
      </p:sp>
      <p:sp>
        <p:nvSpPr>
          <p:cNvPr id="464916" name="Line 20"/>
          <p:cNvSpPr>
            <a:spLocks noChangeShapeType="1"/>
          </p:cNvSpPr>
          <p:nvPr/>
        </p:nvSpPr>
        <p:spPr bwMode="auto">
          <a:xfrm>
            <a:off x="2057400" y="28956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17" name="Line 21"/>
          <p:cNvSpPr>
            <a:spLocks noChangeShapeType="1"/>
          </p:cNvSpPr>
          <p:nvPr/>
        </p:nvSpPr>
        <p:spPr bwMode="auto">
          <a:xfrm>
            <a:off x="2057400" y="41148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18" name="Line 22"/>
          <p:cNvSpPr>
            <a:spLocks noChangeShapeType="1"/>
          </p:cNvSpPr>
          <p:nvPr/>
        </p:nvSpPr>
        <p:spPr bwMode="auto">
          <a:xfrm>
            <a:off x="3276600" y="2895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19" name="Line 23"/>
          <p:cNvSpPr>
            <a:spLocks noChangeShapeType="1"/>
          </p:cNvSpPr>
          <p:nvPr/>
        </p:nvSpPr>
        <p:spPr bwMode="auto">
          <a:xfrm flipH="1">
            <a:off x="1600200" y="34290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20" name="Line 24"/>
          <p:cNvSpPr>
            <a:spLocks noChangeShapeType="1"/>
          </p:cNvSpPr>
          <p:nvPr/>
        </p:nvSpPr>
        <p:spPr bwMode="auto">
          <a:xfrm>
            <a:off x="1600200" y="34290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21" name="Line 25"/>
          <p:cNvSpPr>
            <a:spLocks noChangeShapeType="1"/>
          </p:cNvSpPr>
          <p:nvPr/>
        </p:nvSpPr>
        <p:spPr bwMode="auto">
          <a:xfrm>
            <a:off x="1600200" y="45720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4923" name="Text Box 27"/>
          <p:cNvSpPr txBox="1">
            <a:spLocks noChangeArrowheads="1"/>
          </p:cNvSpPr>
          <p:nvPr/>
        </p:nvSpPr>
        <p:spPr bwMode="auto">
          <a:xfrm>
            <a:off x="5470525" y="5599113"/>
            <a:ext cx="2911475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800" dirty="0" smtClean="0"/>
              <a:t>No control on read</a:t>
            </a:r>
          </a:p>
          <a:p>
            <a:r>
              <a:rPr lang="en-US" sz="1800" dirty="0" smtClean="0"/>
              <a:t>Always </a:t>
            </a:r>
            <a:r>
              <a:rPr lang="en-US" sz="1800" dirty="0" smtClean="0"/>
              <a:t>reads two registers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038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1" grpId="0" animBg="1"/>
      <p:bldP spid="464902" grpId="0"/>
      <p:bldP spid="464903" grpId="0" animBg="1"/>
      <p:bldP spid="464904" grpId="0"/>
      <p:bldP spid="464905" grpId="0" animBg="1"/>
      <p:bldP spid="464906" grpId="0"/>
      <p:bldP spid="464907" grpId="0" animBg="1"/>
      <p:bldP spid="464908" grpId="0"/>
      <p:bldP spid="464909" grpId="0" animBg="1"/>
      <p:bldP spid="464910" grpId="0"/>
      <p:bldP spid="464911" grpId="0" animBg="1"/>
      <p:bldP spid="464912" grpId="0"/>
      <p:bldP spid="464913" grpId="0"/>
      <p:bldP spid="464916" grpId="0" animBg="1"/>
      <p:bldP spid="464917" grpId="0" animBg="1"/>
      <p:bldP spid="464918" grpId="0" animBg="1"/>
      <p:bldP spid="464919" grpId="0" animBg="1"/>
      <p:bldP spid="464920" grpId="0" animBg="1"/>
      <p:bldP spid="464921" grpId="0" animBg="1"/>
      <p:bldP spid="4649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write to register</a:t>
            </a:r>
            <a:endParaRPr lang="en-US" dirty="0"/>
          </a:p>
        </p:txBody>
      </p:sp>
      <p:pic>
        <p:nvPicPr>
          <p:cNvPr id="465923" name="Picture 3" descr="07~Figure_5"/>
          <p:cNvPicPr>
            <a:picLocks noChangeAspect="1" noChangeArrowheads="1"/>
          </p:cNvPicPr>
          <p:nvPr/>
        </p:nvPicPr>
        <p:blipFill>
          <a:blip r:embed="rId2" cstate="print"/>
          <a:srcRect r="31331" b="6728"/>
          <a:stretch>
            <a:fillRect/>
          </a:stretch>
        </p:blipFill>
        <p:spPr bwMode="auto">
          <a:xfrm>
            <a:off x="2286000" y="3906838"/>
            <a:ext cx="3810000" cy="211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457200" y="2362200"/>
            <a:ext cx="7315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925" name="Text Box 5"/>
          <p:cNvSpPr txBox="1">
            <a:spLocks noChangeArrowheads="1"/>
          </p:cNvSpPr>
          <p:nvPr/>
        </p:nvSpPr>
        <p:spPr bwMode="auto">
          <a:xfrm>
            <a:off x="3657600" y="1981200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32-bits</a:t>
            </a:r>
          </a:p>
        </p:txBody>
      </p:sp>
      <p:sp>
        <p:nvSpPr>
          <p:cNvPr id="465926" name="Line 6"/>
          <p:cNvSpPr>
            <a:spLocks noChangeShapeType="1"/>
          </p:cNvSpPr>
          <p:nvPr/>
        </p:nvSpPr>
        <p:spPr bwMode="auto">
          <a:xfrm>
            <a:off x="16764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27" name="Text Box 7"/>
          <p:cNvSpPr txBox="1">
            <a:spLocks noChangeArrowheads="1"/>
          </p:cNvSpPr>
          <p:nvPr/>
        </p:nvSpPr>
        <p:spPr bwMode="auto">
          <a:xfrm>
            <a:off x="857250" y="24526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op</a:t>
            </a:r>
          </a:p>
        </p:txBody>
      </p:sp>
      <p:sp>
        <p:nvSpPr>
          <p:cNvPr id="465928" name="Line 8"/>
          <p:cNvSpPr>
            <a:spLocks noChangeShapeType="1"/>
          </p:cNvSpPr>
          <p:nvPr/>
        </p:nvSpPr>
        <p:spPr bwMode="auto">
          <a:xfrm>
            <a:off x="28194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1987550" y="245268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rs</a:t>
            </a:r>
          </a:p>
        </p:txBody>
      </p:sp>
      <p:sp>
        <p:nvSpPr>
          <p:cNvPr id="465930" name="Line 10"/>
          <p:cNvSpPr>
            <a:spLocks noChangeShapeType="1"/>
          </p:cNvSpPr>
          <p:nvPr/>
        </p:nvSpPr>
        <p:spPr bwMode="auto">
          <a:xfrm>
            <a:off x="39624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31" name="Text Box 11"/>
          <p:cNvSpPr txBox="1">
            <a:spLocks noChangeArrowheads="1"/>
          </p:cNvSpPr>
          <p:nvPr/>
        </p:nvSpPr>
        <p:spPr bwMode="auto">
          <a:xfrm>
            <a:off x="3124200" y="2438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rt</a:t>
            </a:r>
          </a:p>
        </p:txBody>
      </p:sp>
      <p:sp>
        <p:nvSpPr>
          <p:cNvPr id="465932" name="Line 12"/>
          <p:cNvSpPr>
            <a:spLocks noChangeShapeType="1"/>
          </p:cNvSpPr>
          <p:nvPr/>
        </p:nvSpPr>
        <p:spPr bwMode="auto">
          <a:xfrm>
            <a:off x="51054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33" name="Text Box 13"/>
          <p:cNvSpPr txBox="1">
            <a:spLocks noChangeArrowheads="1"/>
          </p:cNvSpPr>
          <p:nvPr/>
        </p:nvSpPr>
        <p:spPr bwMode="auto">
          <a:xfrm>
            <a:off x="4343400" y="243840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rd</a:t>
            </a:r>
          </a:p>
        </p:txBody>
      </p:sp>
      <p:sp>
        <p:nvSpPr>
          <p:cNvPr id="465934" name="Line 14"/>
          <p:cNvSpPr>
            <a:spLocks noChangeShapeType="1"/>
          </p:cNvSpPr>
          <p:nvPr/>
        </p:nvSpPr>
        <p:spPr bwMode="auto">
          <a:xfrm>
            <a:off x="63246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35" name="Text Box 15"/>
          <p:cNvSpPr txBox="1">
            <a:spLocks noChangeArrowheads="1"/>
          </p:cNvSpPr>
          <p:nvPr/>
        </p:nvSpPr>
        <p:spPr bwMode="auto">
          <a:xfrm>
            <a:off x="5486400" y="2438400"/>
            <a:ext cx="42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sh</a:t>
            </a:r>
          </a:p>
        </p:txBody>
      </p:sp>
      <p:sp>
        <p:nvSpPr>
          <p:cNvPr id="465936" name="Text Box 16"/>
          <p:cNvSpPr txBox="1">
            <a:spLocks noChangeArrowheads="1"/>
          </p:cNvSpPr>
          <p:nvPr/>
        </p:nvSpPr>
        <p:spPr bwMode="auto">
          <a:xfrm>
            <a:off x="6705600" y="2438400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func</a:t>
            </a:r>
          </a:p>
        </p:txBody>
      </p:sp>
      <p:sp>
        <p:nvSpPr>
          <p:cNvPr id="465939" name="Line 19"/>
          <p:cNvSpPr>
            <a:spLocks noChangeShapeType="1"/>
          </p:cNvSpPr>
          <p:nvPr/>
        </p:nvSpPr>
        <p:spPr bwMode="auto">
          <a:xfrm>
            <a:off x="4495800" y="2895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40" name="Line 20"/>
          <p:cNvSpPr>
            <a:spLocks noChangeShapeType="1"/>
          </p:cNvSpPr>
          <p:nvPr/>
        </p:nvSpPr>
        <p:spPr bwMode="auto">
          <a:xfrm flipH="1">
            <a:off x="1600200" y="3429000"/>
            <a:ext cx="289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41" name="Line 21"/>
          <p:cNvSpPr>
            <a:spLocks noChangeShapeType="1"/>
          </p:cNvSpPr>
          <p:nvPr/>
        </p:nvSpPr>
        <p:spPr bwMode="auto">
          <a:xfrm>
            <a:off x="1600200" y="34290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42" name="Line 22"/>
          <p:cNvSpPr>
            <a:spLocks noChangeShapeType="1"/>
          </p:cNvSpPr>
          <p:nvPr/>
        </p:nvSpPr>
        <p:spPr bwMode="auto">
          <a:xfrm>
            <a:off x="1600200" y="50292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5943" name="Oval 23"/>
          <p:cNvSpPr>
            <a:spLocks noChangeArrowheads="1"/>
          </p:cNvSpPr>
          <p:nvPr/>
        </p:nvSpPr>
        <p:spPr bwMode="auto">
          <a:xfrm>
            <a:off x="3962400" y="5486400"/>
            <a:ext cx="1295400" cy="8382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944" name="Text Box 24"/>
          <p:cNvSpPr txBox="1">
            <a:spLocks noChangeArrowheads="1"/>
          </p:cNvSpPr>
          <p:nvPr/>
        </p:nvSpPr>
        <p:spPr bwMode="auto">
          <a:xfrm>
            <a:off x="5470525" y="5599113"/>
            <a:ext cx="2911475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800" dirty="0"/>
              <a:t>control line </a:t>
            </a:r>
            <a:r>
              <a:rPr lang="en-US" sz="1800" dirty="0" err="1" smtClean="0"/>
              <a:t>RegWrite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= </a:t>
            </a:r>
            <a:r>
              <a:rPr lang="en-US" sz="1800" dirty="0"/>
              <a:t>1 </a:t>
            </a:r>
            <a:r>
              <a:rPr lang="en-US" sz="1800" dirty="0" smtClean="0"/>
              <a:t>write register</a:t>
            </a:r>
          </a:p>
          <a:p>
            <a:r>
              <a:rPr lang="en-US" sz="1800" dirty="0" smtClean="0"/>
              <a:t>= 0  no write</a:t>
            </a:r>
            <a:endParaRPr lang="en-US" sz="1800" dirty="0"/>
          </a:p>
        </p:txBody>
      </p:sp>
      <p:sp>
        <p:nvSpPr>
          <p:cNvPr id="465947" name="Oval 27"/>
          <p:cNvSpPr>
            <a:spLocks noChangeArrowheads="1"/>
          </p:cNvSpPr>
          <p:nvPr/>
        </p:nvSpPr>
        <p:spPr bwMode="auto">
          <a:xfrm>
            <a:off x="2133600" y="5105400"/>
            <a:ext cx="1295400" cy="8382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948" name="Text Box 28"/>
          <p:cNvSpPr txBox="1">
            <a:spLocks noChangeArrowheads="1"/>
          </p:cNvSpPr>
          <p:nvPr/>
        </p:nvSpPr>
        <p:spPr bwMode="auto">
          <a:xfrm>
            <a:off x="2057400" y="6019800"/>
            <a:ext cx="12763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data from?</a:t>
            </a:r>
          </a:p>
        </p:txBody>
      </p:sp>
    </p:spTree>
    <p:extLst>
      <p:ext uri="{BB962C8B-B14F-4D97-AF65-F5344CB8AC3E}">
        <p14:creationId xmlns:p14="http://schemas.microsoft.com/office/powerpoint/2010/main" val="373185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4" grpId="0" animBg="1"/>
      <p:bldP spid="465925" grpId="0"/>
      <p:bldP spid="465926" grpId="0" animBg="1"/>
      <p:bldP spid="465927" grpId="0"/>
      <p:bldP spid="465928" grpId="0" animBg="1"/>
      <p:bldP spid="465929" grpId="0"/>
      <p:bldP spid="465930" grpId="0" animBg="1"/>
      <p:bldP spid="465931" grpId="0"/>
      <p:bldP spid="465932" grpId="0" animBg="1"/>
      <p:bldP spid="465933" grpId="0"/>
      <p:bldP spid="465934" grpId="0" animBg="1"/>
      <p:bldP spid="465935" grpId="0"/>
      <p:bldP spid="465936" grpId="0"/>
      <p:bldP spid="465939" grpId="0" animBg="1"/>
      <p:bldP spid="465940" grpId="0" animBg="1"/>
      <p:bldP spid="465941" grpId="0" animBg="1"/>
      <p:bldP spid="465942" grpId="0" animBg="1"/>
      <p:bldP spid="465943" grpId="0" animBg="1"/>
      <p:bldP spid="465947" grpId="0" animBg="1"/>
      <p:bldP spid="4659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</a:t>
            </a:r>
            <a:r>
              <a:rPr lang="en-US" dirty="0" err="1" smtClean="0"/>
              <a:t>RegWrite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</a:t>
            </a:r>
            <a:r>
              <a:rPr lang="en-US" dirty="0" err="1" smtClean="0"/>
              <a:t>RegWrite</a:t>
            </a:r>
            <a:r>
              <a:rPr lang="en-US" dirty="0" smtClean="0"/>
              <a:t> controls whether or not a register should change.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should be the value of </a:t>
            </a:r>
            <a:r>
              <a:rPr lang="en-US" dirty="0" err="1" smtClean="0"/>
              <a:t>RegWrite</a:t>
            </a:r>
            <a:r>
              <a:rPr lang="en-US" dirty="0" smtClean="0"/>
              <a:t> for the following?</a:t>
            </a:r>
          </a:p>
          <a:p>
            <a:pPr lvl="1"/>
            <a:r>
              <a:rPr lang="en-US" dirty="0" smtClean="0"/>
              <a:t>r-type</a:t>
            </a:r>
          </a:p>
          <a:p>
            <a:pPr lvl="1"/>
            <a:r>
              <a:rPr lang="en-US" dirty="0" err="1" smtClean="0"/>
              <a:t>sw</a:t>
            </a:r>
            <a:endParaRPr lang="en-US" dirty="0" smtClean="0"/>
          </a:p>
          <a:p>
            <a:pPr lvl="1"/>
            <a:r>
              <a:rPr lang="en-US" dirty="0" err="1" smtClean="0"/>
              <a:t>lw</a:t>
            </a:r>
            <a:endParaRPr lang="en-US" dirty="0" smtClean="0"/>
          </a:p>
          <a:p>
            <a:pPr lvl="1"/>
            <a:r>
              <a:rPr lang="en-US" dirty="0" err="1" smtClean="0"/>
              <a:t>beq</a:t>
            </a:r>
            <a:endParaRPr lang="en-US" dirty="0" smtClean="0"/>
          </a:p>
          <a:p>
            <a:pPr lvl="1"/>
            <a:r>
              <a:rPr lang="en-US" dirty="0" smtClean="0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5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-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What </a:t>
            </a:r>
            <a:r>
              <a:rPr lang="en-US" sz="2800" dirty="0"/>
              <a:t>registers are read?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What register is written?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What would </a:t>
            </a:r>
            <a:r>
              <a:rPr lang="en-US" sz="2800" dirty="0" err="1"/>
              <a:t>RegWrite</a:t>
            </a:r>
            <a:r>
              <a:rPr lang="en-US" sz="2800" dirty="0"/>
              <a:t> control line be</a:t>
            </a:r>
            <a:r>
              <a:rPr lang="en-US" sz="2800" dirty="0" smtClean="0"/>
              <a:t>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000000</a:t>
            </a:r>
            <a:r>
              <a:rPr lang="en-US" sz="1800" dirty="0">
                <a:latin typeface="Courier New" pitchFamily="49" charset="0"/>
              </a:rPr>
              <a:t>	 10001	 10010	 01000	 00000	100000</a:t>
            </a:r>
            <a:r>
              <a:rPr lang="en-US" sz="2400" dirty="0">
                <a:latin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</a:rPr>
            </a:br>
            <a:r>
              <a:rPr lang="en-US" sz="2800" dirty="0">
                <a:latin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</a:rPr>
            </a:br>
            <a:r>
              <a:rPr lang="en-US" sz="2800" dirty="0">
                <a:latin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</a:rPr>
            </a:br>
            <a:endParaRPr 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RegDst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468997" name="Rectangle 5"/>
          <p:cNvSpPr>
            <a:spLocks noGrp="1" noChangeArrowheads="1"/>
          </p:cNvSpPr>
          <p:nvPr>
            <p:ph idx="1"/>
          </p:nvPr>
        </p:nvSpPr>
        <p:spPr>
          <a:xfrm>
            <a:off x="4191000" y="533400"/>
            <a:ext cx="4800600" cy="3886200"/>
          </a:xfrm>
        </p:spPr>
        <p:txBody>
          <a:bodyPr/>
          <a:lstStyle/>
          <a:p>
            <a:r>
              <a:rPr lang="en-US" sz="2800" dirty="0" smtClean="0"/>
              <a:t>What does the </a:t>
            </a:r>
            <a:r>
              <a:rPr lang="en-US" sz="2800" dirty="0" err="1" smtClean="0"/>
              <a:t>RegDst</a:t>
            </a:r>
            <a:r>
              <a:rPr lang="en-US" sz="2800" dirty="0" smtClean="0"/>
              <a:t> control?</a:t>
            </a:r>
          </a:p>
          <a:p>
            <a:r>
              <a:rPr lang="en-US" sz="2800" dirty="0" smtClean="0"/>
              <a:t>Why is it needed?</a:t>
            </a:r>
            <a:endParaRPr lang="en-US" sz="2400" dirty="0"/>
          </a:p>
        </p:txBody>
      </p:sp>
      <p:pic>
        <p:nvPicPr>
          <p:cNvPr id="468998" name="Picture 6" descr="12~Figure_5"/>
          <p:cNvPicPr>
            <a:picLocks noChangeAspect="1" noChangeArrowheads="1"/>
          </p:cNvPicPr>
          <p:nvPr/>
        </p:nvPicPr>
        <p:blipFill rotWithShape="1">
          <a:blip r:embed="rId2" cstate="print"/>
          <a:srcRect t="33699" r="41521"/>
          <a:stretch/>
        </p:blipFill>
        <p:spPr bwMode="auto">
          <a:xfrm>
            <a:off x="457200" y="2286000"/>
            <a:ext cx="5773207" cy="4103688"/>
          </a:xfrm>
          <a:prstGeom prst="rect">
            <a:avLst/>
          </a:prstGeom>
          <a:noFill/>
        </p:spPr>
      </p:pic>
      <p:sp>
        <p:nvSpPr>
          <p:cNvPr id="2" name="Oval 1"/>
          <p:cNvSpPr/>
          <p:nvPr/>
        </p:nvSpPr>
        <p:spPr>
          <a:xfrm>
            <a:off x="3048000" y="4038600"/>
            <a:ext cx="19812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</a:t>
            </a:r>
            <a:r>
              <a:rPr lang="en-US" dirty="0" err="1" smtClean="0"/>
              <a:t>RegDst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</a:t>
            </a:r>
            <a:r>
              <a:rPr lang="en-US" dirty="0" err="1" smtClean="0"/>
              <a:t>RegDst</a:t>
            </a:r>
            <a:r>
              <a:rPr lang="en-US" dirty="0" smtClean="0"/>
              <a:t> controls which register is written.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should be the value of </a:t>
            </a:r>
            <a:r>
              <a:rPr lang="en-US" dirty="0" err="1" smtClean="0"/>
              <a:t>RegDst</a:t>
            </a:r>
            <a:r>
              <a:rPr lang="en-US" dirty="0" smtClean="0"/>
              <a:t> for the following?</a:t>
            </a:r>
          </a:p>
          <a:p>
            <a:pPr lvl="1"/>
            <a:r>
              <a:rPr lang="en-US" dirty="0" smtClean="0"/>
              <a:t>r-type</a:t>
            </a:r>
          </a:p>
          <a:p>
            <a:pPr lvl="1"/>
            <a:r>
              <a:rPr lang="en-US" dirty="0" err="1" smtClean="0"/>
              <a:t>sw</a:t>
            </a:r>
            <a:endParaRPr lang="en-US" dirty="0" smtClean="0"/>
          </a:p>
          <a:p>
            <a:pPr lvl="1"/>
            <a:r>
              <a:rPr lang="en-US" dirty="0" err="1" smtClean="0"/>
              <a:t>lw</a:t>
            </a:r>
            <a:endParaRPr lang="en-US" dirty="0" smtClean="0"/>
          </a:p>
          <a:p>
            <a:pPr lvl="1"/>
            <a:r>
              <a:rPr lang="en-US" dirty="0" err="1" smtClean="0"/>
              <a:t>beq</a:t>
            </a:r>
            <a:endParaRPr lang="en-US" dirty="0" smtClean="0"/>
          </a:p>
          <a:p>
            <a:pPr lvl="1"/>
            <a:r>
              <a:rPr lang="en-US" dirty="0" smtClean="0"/>
              <a:t>j</a:t>
            </a:r>
            <a:endParaRPr lang="en-US" dirty="0"/>
          </a:p>
        </p:txBody>
      </p:sp>
      <p:pic>
        <p:nvPicPr>
          <p:cNvPr id="4" name="Picture 6" descr="12~Figure_5"/>
          <p:cNvPicPr>
            <a:picLocks noChangeAspect="1" noChangeArrowheads="1"/>
          </p:cNvPicPr>
          <p:nvPr/>
        </p:nvPicPr>
        <p:blipFill rotWithShape="1">
          <a:blip r:embed="rId2" cstate="print"/>
          <a:srcRect l="20068" t="41859" r="53688" b="23669"/>
          <a:stretch/>
        </p:blipFill>
        <p:spPr bwMode="auto">
          <a:xfrm>
            <a:off x="4724400" y="3505200"/>
            <a:ext cx="2590801" cy="213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62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input into ALU</a:t>
            </a:r>
            <a:endParaRPr lang="en-US" dirty="0"/>
          </a:p>
        </p:txBody>
      </p:sp>
      <p:pic>
        <p:nvPicPr>
          <p:cNvPr id="482308" name="Picture 4" descr="12~Figure_5"/>
          <p:cNvPicPr>
            <a:picLocks noChangeAspect="1" noChangeArrowheads="1"/>
          </p:cNvPicPr>
          <p:nvPr/>
        </p:nvPicPr>
        <p:blipFill>
          <a:blip r:embed="rId2" cstate="print"/>
          <a:srcRect r="-999"/>
          <a:stretch>
            <a:fillRect/>
          </a:stretch>
        </p:blipFill>
        <p:spPr bwMode="auto">
          <a:xfrm>
            <a:off x="304800" y="1676400"/>
            <a:ext cx="7696200" cy="4778375"/>
          </a:xfrm>
          <a:prstGeom prst="rect">
            <a:avLst/>
          </a:prstGeom>
          <a:noFill/>
        </p:spPr>
      </p:pic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572000" y="4114800"/>
            <a:ext cx="838200" cy="9906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</a:t>
            </a:r>
            <a:r>
              <a:rPr lang="en-US" dirty="0" err="1" smtClean="0"/>
              <a:t>ALUSrc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</a:t>
            </a:r>
            <a:r>
              <a:rPr lang="en-US" dirty="0" err="1" smtClean="0"/>
              <a:t>ALUSrc</a:t>
            </a:r>
            <a:r>
              <a:rPr lang="en-US" dirty="0" smtClean="0"/>
              <a:t> determines what is the second input into that ALU.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should be the value of </a:t>
            </a:r>
            <a:r>
              <a:rPr lang="en-US" dirty="0" err="1" smtClean="0"/>
              <a:t>ALUSrc</a:t>
            </a:r>
            <a:r>
              <a:rPr lang="en-US" dirty="0" smtClean="0"/>
              <a:t> for the following?</a:t>
            </a:r>
          </a:p>
          <a:p>
            <a:pPr lvl="1"/>
            <a:r>
              <a:rPr lang="en-US" dirty="0" smtClean="0"/>
              <a:t>r-type</a:t>
            </a:r>
          </a:p>
          <a:p>
            <a:pPr lvl="1"/>
            <a:r>
              <a:rPr lang="en-US" dirty="0" err="1" smtClean="0"/>
              <a:t>sw</a:t>
            </a:r>
            <a:endParaRPr lang="en-US" dirty="0" smtClean="0"/>
          </a:p>
          <a:p>
            <a:pPr lvl="1"/>
            <a:r>
              <a:rPr lang="en-US" dirty="0" err="1" smtClean="0"/>
              <a:t>lw</a:t>
            </a:r>
            <a:endParaRPr lang="en-US" dirty="0" smtClean="0"/>
          </a:p>
          <a:p>
            <a:pPr lvl="1"/>
            <a:r>
              <a:rPr lang="en-US" dirty="0" err="1" smtClean="0"/>
              <a:t>beq</a:t>
            </a:r>
            <a:endParaRPr lang="en-US" dirty="0" smtClean="0"/>
          </a:p>
          <a:p>
            <a:pPr lvl="1"/>
            <a:r>
              <a:rPr lang="en-US" dirty="0" smtClean="0"/>
              <a:t>j</a:t>
            </a:r>
            <a:endParaRPr lang="en-US" dirty="0"/>
          </a:p>
        </p:txBody>
      </p:sp>
      <p:pic>
        <p:nvPicPr>
          <p:cNvPr id="4" name="Picture 4" descr="12~Figure_5"/>
          <p:cNvPicPr>
            <a:picLocks noChangeAspect="1" noChangeArrowheads="1"/>
          </p:cNvPicPr>
          <p:nvPr/>
        </p:nvPicPr>
        <p:blipFill rotWithShape="1">
          <a:blip r:embed="rId2" cstate="print"/>
          <a:srcRect l="46998" t="39867" r="27003" b="7509"/>
          <a:stretch/>
        </p:blipFill>
        <p:spPr bwMode="auto">
          <a:xfrm>
            <a:off x="5638800" y="3276600"/>
            <a:ext cx="1981200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90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5 Classic Component of Computer</a:t>
            </a:r>
          </a:p>
        </p:txBody>
      </p:sp>
      <p:sp>
        <p:nvSpPr>
          <p:cNvPr id="506883" name="Rectangle 3"/>
          <p:cNvSpPr>
            <a:spLocks noChangeArrowheads="1"/>
          </p:cNvSpPr>
          <p:nvPr/>
        </p:nvSpPr>
        <p:spPr bwMode="auto">
          <a:xfrm>
            <a:off x="2362200" y="1981200"/>
            <a:ext cx="5143500" cy="2857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2743200" y="2425700"/>
            <a:ext cx="1460500" cy="2197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885" name="Rectangle 5"/>
          <p:cNvSpPr>
            <a:spLocks noChangeArrowheads="1"/>
          </p:cNvSpPr>
          <p:nvPr/>
        </p:nvSpPr>
        <p:spPr bwMode="auto">
          <a:xfrm>
            <a:off x="2774950" y="2552700"/>
            <a:ext cx="13843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/>
              <a:t> CPU</a:t>
            </a:r>
          </a:p>
        </p:txBody>
      </p:sp>
      <p:sp>
        <p:nvSpPr>
          <p:cNvPr id="506886" name="Rectangle 6"/>
          <p:cNvSpPr>
            <a:spLocks noChangeArrowheads="1"/>
          </p:cNvSpPr>
          <p:nvPr/>
        </p:nvSpPr>
        <p:spPr bwMode="auto">
          <a:xfrm>
            <a:off x="4394200" y="2425700"/>
            <a:ext cx="1333500" cy="222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887" name="Rectangle 7"/>
          <p:cNvSpPr>
            <a:spLocks noChangeArrowheads="1"/>
          </p:cNvSpPr>
          <p:nvPr/>
        </p:nvSpPr>
        <p:spPr bwMode="auto">
          <a:xfrm>
            <a:off x="5892800" y="2425700"/>
            <a:ext cx="1333500" cy="222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888" name="Rectangle 8"/>
          <p:cNvSpPr>
            <a:spLocks noChangeArrowheads="1"/>
          </p:cNvSpPr>
          <p:nvPr/>
        </p:nvSpPr>
        <p:spPr bwMode="auto">
          <a:xfrm>
            <a:off x="2997200" y="2108200"/>
            <a:ext cx="12065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Computer</a:t>
            </a:r>
          </a:p>
        </p:txBody>
      </p:sp>
      <p:sp>
        <p:nvSpPr>
          <p:cNvPr id="506889" name="AutoShape 9"/>
          <p:cNvSpPr>
            <a:spLocks noChangeArrowheads="1"/>
          </p:cNvSpPr>
          <p:nvPr/>
        </p:nvSpPr>
        <p:spPr bwMode="auto">
          <a:xfrm>
            <a:off x="2946400" y="31115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890" name="AutoShape 10"/>
          <p:cNvSpPr>
            <a:spLocks noChangeArrowheads="1"/>
          </p:cNvSpPr>
          <p:nvPr/>
        </p:nvSpPr>
        <p:spPr bwMode="auto">
          <a:xfrm>
            <a:off x="2946400" y="38735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891" name="Rectangle 11"/>
          <p:cNvSpPr>
            <a:spLocks noChangeArrowheads="1"/>
          </p:cNvSpPr>
          <p:nvPr/>
        </p:nvSpPr>
        <p:spPr bwMode="auto">
          <a:xfrm>
            <a:off x="2997200" y="3276600"/>
            <a:ext cx="9398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Control</a:t>
            </a:r>
          </a:p>
        </p:txBody>
      </p:sp>
      <p:sp>
        <p:nvSpPr>
          <p:cNvPr id="506892" name="Rectangle 12"/>
          <p:cNvSpPr>
            <a:spLocks noChangeArrowheads="1"/>
          </p:cNvSpPr>
          <p:nvPr/>
        </p:nvSpPr>
        <p:spPr bwMode="auto">
          <a:xfrm>
            <a:off x="2940050" y="4038600"/>
            <a:ext cx="11049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Datapath</a:t>
            </a:r>
          </a:p>
        </p:txBody>
      </p:sp>
      <p:sp>
        <p:nvSpPr>
          <p:cNvPr id="506893" name="Rectangle 13"/>
          <p:cNvSpPr>
            <a:spLocks noChangeArrowheads="1"/>
          </p:cNvSpPr>
          <p:nvPr/>
        </p:nvSpPr>
        <p:spPr bwMode="auto">
          <a:xfrm>
            <a:off x="4470400" y="2616200"/>
            <a:ext cx="10033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Memory</a:t>
            </a:r>
          </a:p>
        </p:txBody>
      </p:sp>
      <p:sp>
        <p:nvSpPr>
          <p:cNvPr id="506894" name="Rectangle 14"/>
          <p:cNvSpPr>
            <a:spLocks noChangeArrowheads="1"/>
          </p:cNvSpPr>
          <p:nvPr/>
        </p:nvSpPr>
        <p:spPr bwMode="auto">
          <a:xfrm>
            <a:off x="6019800" y="2616200"/>
            <a:ext cx="9906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Devices</a:t>
            </a:r>
          </a:p>
        </p:txBody>
      </p:sp>
      <p:sp>
        <p:nvSpPr>
          <p:cNvPr id="506895" name="AutoShape 15"/>
          <p:cNvSpPr>
            <a:spLocks noChangeArrowheads="1"/>
          </p:cNvSpPr>
          <p:nvPr/>
        </p:nvSpPr>
        <p:spPr bwMode="auto">
          <a:xfrm>
            <a:off x="6019800" y="31623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896" name="AutoShape 16"/>
          <p:cNvSpPr>
            <a:spLocks noChangeArrowheads="1"/>
          </p:cNvSpPr>
          <p:nvPr/>
        </p:nvSpPr>
        <p:spPr bwMode="auto">
          <a:xfrm>
            <a:off x="6019800" y="39243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897" name="Rectangle 17"/>
          <p:cNvSpPr>
            <a:spLocks noChangeArrowheads="1"/>
          </p:cNvSpPr>
          <p:nvPr/>
        </p:nvSpPr>
        <p:spPr bwMode="auto">
          <a:xfrm>
            <a:off x="6070600" y="3327400"/>
            <a:ext cx="6858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Input</a:t>
            </a:r>
          </a:p>
        </p:txBody>
      </p:sp>
      <p:sp>
        <p:nvSpPr>
          <p:cNvPr id="506898" name="Rectangle 18"/>
          <p:cNvSpPr>
            <a:spLocks noChangeArrowheads="1"/>
          </p:cNvSpPr>
          <p:nvPr/>
        </p:nvSpPr>
        <p:spPr bwMode="auto">
          <a:xfrm>
            <a:off x="6070600" y="4089400"/>
            <a:ext cx="8763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Output</a:t>
            </a:r>
          </a:p>
        </p:txBody>
      </p:sp>
      <p:sp>
        <p:nvSpPr>
          <p:cNvPr id="506899" name="AutoShape 19"/>
          <p:cNvSpPr>
            <a:spLocks/>
          </p:cNvSpPr>
          <p:nvPr/>
        </p:nvSpPr>
        <p:spPr bwMode="auto">
          <a:xfrm>
            <a:off x="838200" y="5029200"/>
            <a:ext cx="1676400" cy="1676400"/>
          </a:xfrm>
          <a:prstGeom prst="borderCallout1">
            <a:avLst>
              <a:gd name="adj1" fmla="val 6819"/>
              <a:gd name="adj2" fmla="val 104546"/>
              <a:gd name="adj3" fmla="val -40907"/>
              <a:gd name="adj4" fmla="val 13181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/>
              <a:t>component of the processor that performs arithmetic operations</a:t>
            </a:r>
          </a:p>
        </p:txBody>
      </p:sp>
      <p:sp>
        <p:nvSpPr>
          <p:cNvPr id="506900" name="AutoShape 20"/>
          <p:cNvSpPr>
            <a:spLocks/>
          </p:cNvSpPr>
          <p:nvPr/>
        </p:nvSpPr>
        <p:spPr bwMode="auto">
          <a:xfrm>
            <a:off x="762000" y="2514600"/>
            <a:ext cx="1447800" cy="1447800"/>
          </a:xfrm>
          <a:prstGeom prst="borderCallout1">
            <a:avLst>
              <a:gd name="adj1" fmla="val 7894"/>
              <a:gd name="adj2" fmla="val 105264"/>
              <a:gd name="adj3" fmla="val 55264"/>
              <a:gd name="adj4" fmla="val 14737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commands </a:t>
            </a:r>
            <a:r>
              <a:rPr lang="en-US" sz="1600" dirty="0" err="1">
                <a:solidFill>
                  <a:srgbClr val="FF0000"/>
                </a:solidFill>
              </a:rPr>
              <a:t>datapath</a:t>
            </a:r>
            <a:r>
              <a:rPr lang="en-US" sz="1600" dirty="0">
                <a:solidFill>
                  <a:srgbClr val="FF0000"/>
                </a:solidFill>
              </a:rPr>
              <a:t>, memory &amp; IO according instructions</a:t>
            </a:r>
          </a:p>
        </p:txBody>
      </p:sp>
      <p:sp>
        <p:nvSpPr>
          <p:cNvPr id="506901" name="AutoShape 21"/>
          <p:cNvSpPr>
            <a:spLocks/>
          </p:cNvSpPr>
          <p:nvPr/>
        </p:nvSpPr>
        <p:spPr bwMode="auto">
          <a:xfrm>
            <a:off x="3124200" y="5410200"/>
            <a:ext cx="1447800" cy="1066800"/>
          </a:xfrm>
          <a:prstGeom prst="borderCallout1">
            <a:avLst>
              <a:gd name="adj1" fmla="val 10713"/>
              <a:gd name="adj2" fmla="val 105264"/>
              <a:gd name="adj3" fmla="val -89287"/>
              <a:gd name="adj4" fmla="val 12631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/>
              <a:t>includes internal and external memory</a:t>
            </a:r>
          </a:p>
        </p:txBody>
      </p:sp>
      <p:sp>
        <p:nvSpPr>
          <p:cNvPr id="506902" name="AutoShape 22"/>
          <p:cNvSpPr>
            <a:spLocks/>
          </p:cNvSpPr>
          <p:nvPr/>
        </p:nvSpPr>
        <p:spPr bwMode="auto">
          <a:xfrm>
            <a:off x="7696200" y="2971800"/>
            <a:ext cx="1447800" cy="876300"/>
          </a:xfrm>
          <a:prstGeom prst="borderCallout1">
            <a:avLst>
              <a:gd name="adj1" fmla="val 13042"/>
              <a:gd name="adj2" fmla="val -5264"/>
              <a:gd name="adj3" fmla="val 73912"/>
              <a:gd name="adj4" fmla="val -5263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/>
              <a:t>allows input into computer</a:t>
            </a:r>
          </a:p>
        </p:txBody>
      </p:sp>
      <p:sp>
        <p:nvSpPr>
          <p:cNvPr id="506903" name="AutoShape 23"/>
          <p:cNvSpPr>
            <a:spLocks/>
          </p:cNvSpPr>
          <p:nvPr/>
        </p:nvSpPr>
        <p:spPr bwMode="auto">
          <a:xfrm>
            <a:off x="7086600" y="5181600"/>
            <a:ext cx="1447800" cy="876300"/>
          </a:xfrm>
          <a:prstGeom prst="borderCallout1">
            <a:avLst>
              <a:gd name="adj1" fmla="val 13042"/>
              <a:gd name="adj2" fmla="val -5264"/>
              <a:gd name="adj3" fmla="val -82606"/>
              <a:gd name="adj4" fmla="val -1579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dirty="0"/>
              <a:t>allows output from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99" grpId="0" animBg="1"/>
      <p:bldP spid="506900" grpId="0" animBg="1"/>
      <p:bldP spid="506902" grpId="0" animBg="1"/>
      <p:bldP spid="50690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Read data</a:t>
            </a:r>
          </a:p>
          <a:p>
            <a:pPr lvl="1"/>
            <a:r>
              <a:rPr lang="en-US"/>
              <a:t>address 32 bits</a:t>
            </a:r>
          </a:p>
          <a:p>
            <a:pPr lvl="1"/>
            <a:r>
              <a:rPr lang="en-US"/>
              <a:t>memread</a:t>
            </a:r>
          </a:p>
          <a:p>
            <a:r>
              <a:rPr lang="en-US"/>
              <a:t>Write data</a:t>
            </a:r>
          </a:p>
          <a:p>
            <a:pPr lvl="1"/>
            <a:r>
              <a:rPr lang="en-US"/>
              <a:t>address 32 bits</a:t>
            </a:r>
          </a:p>
          <a:p>
            <a:pPr lvl="1"/>
            <a:r>
              <a:rPr lang="en-US"/>
              <a:t>data 32 bits</a:t>
            </a:r>
          </a:p>
          <a:p>
            <a:pPr lvl="1"/>
            <a:r>
              <a:rPr lang="en-US"/>
              <a:t>memwrite</a:t>
            </a:r>
          </a:p>
        </p:txBody>
      </p:sp>
      <p:pic>
        <p:nvPicPr>
          <p:cNvPr id="483332" name="Picture 4" descr="08~Figure_5"/>
          <p:cNvPicPr>
            <a:picLocks noChangeAspect="1" noChangeArrowheads="1"/>
          </p:cNvPicPr>
          <p:nvPr/>
        </p:nvPicPr>
        <p:blipFill>
          <a:blip r:embed="rId2" cstate="print"/>
          <a:srcRect r="38095" b="11041"/>
          <a:stretch>
            <a:fillRect/>
          </a:stretch>
        </p:blipFill>
        <p:spPr bwMode="auto">
          <a:xfrm>
            <a:off x="4800600" y="1905000"/>
            <a:ext cx="2971800" cy="24558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535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the </a:t>
            </a:r>
            <a:r>
              <a:rPr lang="en-US" dirty="0" err="1" smtClean="0"/>
              <a:t>MemRead</a:t>
            </a:r>
            <a:r>
              <a:rPr lang="en-US" dirty="0" smtClean="0"/>
              <a:t> &amp; </a:t>
            </a:r>
            <a:r>
              <a:rPr lang="en-US" dirty="0" err="1" smtClean="0"/>
              <a:t>MemWrite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be the value of </a:t>
            </a:r>
            <a:r>
              <a:rPr lang="en-US" dirty="0" err="1" smtClean="0"/>
              <a:t>MemRead</a:t>
            </a:r>
            <a:r>
              <a:rPr lang="en-US" dirty="0" smtClean="0"/>
              <a:t> and </a:t>
            </a:r>
            <a:r>
              <a:rPr lang="en-US" dirty="0" err="1" smtClean="0"/>
              <a:t>MemWrite</a:t>
            </a:r>
            <a:r>
              <a:rPr lang="en-US" dirty="0" smtClean="0"/>
              <a:t> for the following?</a:t>
            </a:r>
          </a:p>
          <a:p>
            <a:pPr lvl="1"/>
            <a:r>
              <a:rPr lang="en-US" dirty="0" smtClean="0"/>
              <a:t>r-type</a:t>
            </a:r>
          </a:p>
          <a:p>
            <a:pPr lvl="1"/>
            <a:r>
              <a:rPr lang="en-US" dirty="0" err="1" smtClean="0"/>
              <a:t>sw</a:t>
            </a:r>
            <a:endParaRPr lang="en-US" dirty="0" smtClean="0"/>
          </a:p>
          <a:p>
            <a:pPr lvl="1"/>
            <a:r>
              <a:rPr lang="en-US" dirty="0" err="1" smtClean="0"/>
              <a:t>lw</a:t>
            </a:r>
            <a:endParaRPr lang="en-US" dirty="0" smtClean="0"/>
          </a:p>
          <a:p>
            <a:pPr lvl="1"/>
            <a:r>
              <a:rPr lang="en-US" dirty="0" err="1" smtClean="0"/>
              <a:t>beq</a:t>
            </a:r>
            <a:endParaRPr lang="en-US" dirty="0" smtClean="0"/>
          </a:p>
          <a:p>
            <a:pPr lvl="1"/>
            <a:r>
              <a:rPr lang="en-US" dirty="0" smtClean="0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Controlling </a:t>
            </a:r>
            <a:r>
              <a:rPr lang="en-US" dirty="0" smtClean="0"/>
              <a:t>source of input </a:t>
            </a:r>
            <a:r>
              <a:rPr lang="en-US" dirty="0" smtClean="0"/>
              <a:t>into register</a:t>
            </a:r>
            <a:endParaRPr lang="en-US" dirty="0"/>
          </a:p>
        </p:txBody>
      </p:sp>
      <p:pic>
        <p:nvPicPr>
          <p:cNvPr id="482308" name="Picture 4" descr="12~Figure_5"/>
          <p:cNvPicPr>
            <a:picLocks noChangeAspect="1" noChangeArrowheads="1"/>
          </p:cNvPicPr>
          <p:nvPr/>
        </p:nvPicPr>
        <p:blipFill>
          <a:blip r:embed="rId2" cstate="print"/>
          <a:srcRect r="-999"/>
          <a:stretch>
            <a:fillRect/>
          </a:stretch>
        </p:blipFill>
        <p:spPr bwMode="auto">
          <a:xfrm>
            <a:off x="381000" y="1828800"/>
            <a:ext cx="7696200" cy="4778375"/>
          </a:xfrm>
          <a:prstGeom prst="rect">
            <a:avLst/>
          </a:prstGeom>
          <a:noFill/>
        </p:spPr>
      </p:pic>
      <p:sp>
        <p:nvSpPr>
          <p:cNvPr id="482311" name="Oval 7"/>
          <p:cNvSpPr>
            <a:spLocks noChangeArrowheads="1"/>
          </p:cNvSpPr>
          <p:nvPr/>
        </p:nvSpPr>
        <p:spPr bwMode="auto">
          <a:xfrm>
            <a:off x="7239000" y="3886200"/>
            <a:ext cx="838200" cy="12192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</a:t>
            </a:r>
            <a:r>
              <a:rPr lang="en-US" dirty="0" err="1" smtClean="0"/>
              <a:t>MemToReg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</a:t>
            </a:r>
            <a:r>
              <a:rPr lang="en-US" dirty="0" err="1" smtClean="0"/>
              <a:t>MemToReg</a:t>
            </a:r>
            <a:r>
              <a:rPr lang="en-US" dirty="0" smtClean="0"/>
              <a:t> controls </a:t>
            </a:r>
            <a:r>
              <a:rPr lang="en-US" dirty="0" smtClean="0"/>
              <a:t>the source of the input into a register.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should be the value of </a:t>
            </a:r>
            <a:r>
              <a:rPr lang="en-US" dirty="0" err="1" smtClean="0"/>
              <a:t>MemToReg</a:t>
            </a:r>
            <a:r>
              <a:rPr lang="en-US" dirty="0" smtClean="0"/>
              <a:t> for the following?</a:t>
            </a:r>
          </a:p>
          <a:p>
            <a:pPr lvl="1"/>
            <a:r>
              <a:rPr lang="en-US" dirty="0" smtClean="0"/>
              <a:t>r-type</a:t>
            </a:r>
          </a:p>
          <a:p>
            <a:pPr lvl="1"/>
            <a:r>
              <a:rPr lang="en-US" dirty="0" err="1" smtClean="0"/>
              <a:t>sw</a:t>
            </a:r>
            <a:endParaRPr lang="en-US" dirty="0" smtClean="0"/>
          </a:p>
          <a:p>
            <a:pPr lvl="1"/>
            <a:r>
              <a:rPr lang="en-US" dirty="0" err="1" smtClean="0"/>
              <a:t>lw</a:t>
            </a:r>
            <a:endParaRPr lang="en-US" dirty="0" smtClean="0"/>
          </a:p>
          <a:p>
            <a:pPr lvl="1"/>
            <a:r>
              <a:rPr lang="en-US" dirty="0" err="1" smtClean="0"/>
              <a:t>beq</a:t>
            </a:r>
            <a:endParaRPr lang="en-US" dirty="0" smtClean="0"/>
          </a:p>
          <a:p>
            <a:pPr lvl="1"/>
            <a:r>
              <a:rPr lang="en-US" dirty="0" smtClean="0"/>
              <a:t>j</a:t>
            </a:r>
            <a:endParaRPr lang="en-US" dirty="0"/>
          </a:p>
        </p:txBody>
      </p:sp>
      <p:pic>
        <p:nvPicPr>
          <p:cNvPr id="4" name="Picture 4" descr="12~Figure_5"/>
          <p:cNvPicPr>
            <a:picLocks noChangeAspect="1" noChangeArrowheads="1"/>
          </p:cNvPicPr>
          <p:nvPr/>
        </p:nvPicPr>
        <p:blipFill rotWithShape="1">
          <a:blip r:embed="rId2" cstate="print"/>
          <a:srcRect l="72998" t="46246" r="-998" b="17077"/>
          <a:stretch/>
        </p:blipFill>
        <p:spPr bwMode="auto">
          <a:xfrm>
            <a:off x="5867400" y="4046621"/>
            <a:ext cx="2133600" cy="175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774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the control unit</a:t>
            </a:r>
          </a:p>
        </p:txBody>
      </p:sp>
      <p:pic>
        <p:nvPicPr>
          <p:cNvPr id="484356" name="Picture 4" descr="13~Figure_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6629400" cy="5151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158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Bringing it together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382000" cy="4114800"/>
          </a:xfrm>
          <a:noFill/>
          <a:ln/>
        </p:spPr>
        <p:txBody>
          <a:bodyPr lIns="90488" tIns="44450" rIns="90488" bIns="44450">
            <a:normAutofit fontScale="70000" lnSpcReduction="20000"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graphicFrame>
        <p:nvGraphicFramePr>
          <p:cNvPr id="475139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613823"/>
              </p:ext>
            </p:extLst>
          </p:nvPr>
        </p:nvGraphicFramePr>
        <p:xfrm>
          <a:off x="762000" y="2286000"/>
          <a:ext cx="74676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4" imgW="7467480" imgH="1471320" progId="Excel.Sheet.8">
                  <p:embed/>
                </p:oleObj>
              </mc:Choice>
              <mc:Fallback>
                <p:oleObj name="Worksheet" r:id="rId4" imgW="7467480" imgH="147132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0"/>
                        <a:ext cx="74676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60659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diagram for control lines</a:t>
            </a:r>
            <a:endParaRPr lang="en-US" dirty="0"/>
          </a:p>
        </p:txBody>
      </p:sp>
      <p:pic>
        <p:nvPicPr>
          <p:cNvPr id="4" name="Picture 5"/>
          <p:cNvPicPr>
            <a:picLocks noGrp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24000" y="1828800"/>
            <a:ext cx="5715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2996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branching?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err="1"/>
              <a:t>beq</a:t>
            </a:r>
            <a:r>
              <a:rPr lang="en-US" sz="2800" dirty="0"/>
              <a:t>	 $t1, $t2, offset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steps</a:t>
            </a:r>
            <a:endParaRPr lang="en-US" sz="2800" dirty="0"/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 dirty="0"/>
              <a:t>fetch instruction and increment PC (control?)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 dirty="0"/>
              <a:t>read $t1 and $t2 (control?)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 dirty="0"/>
              <a:t>subtract values (control?)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 dirty="0"/>
              <a:t>PC + 4 is added to sign-extended lower 16 bits of instruction (control?)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 dirty="0"/>
              <a:t>zero result from ALU is used to determine value in PC (control?)</a:t>
            </a:r>
          </a:p>
          <a:p>
            <a:pPr marL="609600" indent="-609600">
              <a:lnSpc>
                <a:spcPct val="80000"/>
              </a:lnSpc>
            </a:pPr>
            <a:endParaRPr lang="en-US" sz="2800" dirty="0"/>
          </a:p>
          <a:p>
            <a:pPr marL="609600" indent="-609600">
              <a:lnSpc>
                <a:spcPct val="8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122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with branch</a:t>
            </a:r>
          </a:p>
        </p:txBody>
      </p:sp>
      <p:pic>
        <p:nvPicPr>
          <p:cNvPr id="490500" name="Picture 4" descr="16~Figure_5"/>
          <p:cNvPicPr>
            <a:picLocks noChangeAspect="1" noChangeArrowheads="1"/>
          </p:cNvPicPr>
          <p:nvPr/>
        </p:nvPicPr>
        <p:blipFill>
          <a:blip r:embed="rId2" cstate="print"/>
          <a:srcRect b="38823"/>
          <a:stretch>
            <a:fillRect/>
          </a:stretch>
        </p:blipFill>
        <p:spPr bwMode="auto">
          <a:xfrm>
            <a:off x="1295400" y="1600200"/>
            <a:ext cx="6551613" cy="495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09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jump?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752600"/>
            <a:ext cx="73152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/>
              <a:t>opcode</a:t>
            </a:r>
            <a:r>
              <a:rPr lang="en-US" sz="2800" dirty="0"/>
              <a:t> = 000010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remainder of instruction is address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26 bits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need to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shift bits 2 to left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replace lower 28 bits of PC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control needs to be done?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shifting always be done? 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where does decision need to be done?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95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needs to be controlled?</a:t>
            </a:r>
          </a:p>
          <a:p>
            <a:pPr lvl="1"/>
            <a:r>
              <a:rPr lang="en-US" sz="2400" dirty="0" smtClean="0"/>
              <a:t>Register write</a:t>
            </a:r>
          </a:p>
          <a:p>
            <a:pPr lvl="1"/>
            <a:r>
              <a:rPr lang="en-US" sz="2400" dirty="0" smtClean="0"/>
              <a:t>Memory read/write</a:t>
            </a:r>
          </a:p>
          <a:p>
            <a:pPr lvl="1"/>
            <a:r>
              <a:rPr lang="en-US" sz="2400" dirty="0" smtClean="0"/>
              <a:t>Multiplexers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What determines the control?</a:t>
            </a:r>
          </a:p>
          <a:p>
            <a:pPr lvl="1"/>
            <a:r>
              <a:rPr lang="en-US" sz="2400" dirty="0" smtClean="0"/>
              <a:t>Combinational logic</a:t>
            </a:r>
          </a:p>
          <a:p>
            <a:pPr lvl="1"/>
            <a:r>
              <a:rPr lang="en-US" sz="2400" dirty="0" smtClean="0"/>
              <a:t>Input is instruction</a:t>
            </a:r>
          </a:p>
          <a:p>
            <a:pPr lvl="1"/>
            <a:r>
              <a:rPr lang="en-US" sz="2400" dirty="0" smtClean="0"/>
              <a:t>Output is control signals</a:t>
            </a:r>
          </a:p>
        </p:txBody>
      </p:sp>
    </p:spTree>
    <p:extLst>
      <p:ext uri="{BB962C8B-B14F-4D97-AF65-F5344CB8AC3E}">
        <p14:creationId xmlns:p14="http://schemas.microsoft.com/office/powerpoint/2010/main" val="1355070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“complete” picture</a:t>
            </a:r>
          </a:p>
        </p:txBody>
      </p:sp>
      <p:pic>
        <p:nvPicPr>
          <p:cNvPr id="492548" name="Picture 4" descr="17~Figure_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6629400" cy="5127625"/>
          </a:xfrm>
          <a:prstGeom prst="rect">
            <a:avLst/>
          </a:prstGeom>
          <a:noFill/>
        </p:spPr>
      </p:pic>
      <p:cxnSp>
        <p:nvCxnSpPr>
          <p:cNvPr id="3" name="Elbow Connector 2"/>
          <p:cNvCxnSpPr/>
          <p:nvPr/>
        </p:nvCxnSpPr>
        <p:spPr>
          <a:xfrm rot="5400000" flipH="1" flipV="1">
            <a:off x="6477000" y="2667000"/>
            <a:ext cx="381000" cy="381000"/>
          </a:xfrm>
          <a:prstGeom prst="bentConnector3">
            <a:avLst>
              <a:gd name="adj1" fmla="val 2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934200" y="2667000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Performance Issues</a:t>
            </a:r>
            <a:endParaRPr lang="en-AU"/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Longest delay determines clock period</a:t>
            </a:r>
          </a:p>
          <a:p>
            <a:pPr lvl="1"/>
            <a:r>
              <a:rPr lang="en-US" dirty="0"/>
              <a:t>Critical path: load instruction</a:t>
            </a:r>
          </a:p>
          <a:p>
            <a:pPr lvl="1"/>
            <a:r>
              <a:rPr lang="en-US" dirty="0"/>
              <a:t>Instruction memory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register file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ALU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data memory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register file</a:t>
            </a:r>
          </a:p>
          <a:p>
            <a:r>
              <a:rPr lang="en-US" dirty="0"/>
              <a:t>Not feasible to vary period for different instructions</a:t>
            </a:r>
          </a:p>
          <a:p>
            <a:r>
              <a:rPr lang="en-US" dirty="0"/>
              <a:t>Violates design principle</a:t>
            </a:r>
          </a:p>
          <a:p>
            <a:pPr lvl="1"/>
            <a:r>
              <a:rPr lang="en-US" dirty="0"/>
              <a:t>Making the common case </a:t>
            </a:r>
            <a:r>
              <a:rPr lang="en-US" dirty="0" smtClean="0"/>
              <a:t>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225425" y="312738"/>
            <a:ext cx="437197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2800"/>
              </a:lnSpc>
              <a:tabLst>
                <a:tab pos="904875" algn="l"/>
                <a:tab pos="1809750" algn="l"/>
                <a:tab pos="2716213" algn="l"/>
                <a:tab pos="3621088" algn="l"/>
                <a:tab pos="4525963" algn="l"/>
                <a:tab pos="5430838" algn="l"/>
                <a:tab pos="6337300" algn="l"/>
              </a:tabLst>
            </a:pPr>
            <a:r>
              <a:rPr lang="en-US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0" hangingPunct="0"/>
            <a:r>
              <a:rPr lang="en-US"/>
              <a:t>Our Simple Control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229600" cy="38862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dirty="0"/>
              <a:t>All of the logic is combinational</a:t>
            </a:r>
          </a:p>
          <a:p>
            <a:pPr eaLnBrk="0" hangingPunct="0">
              <a:lnSpc>
                <a:spcPct val="120000"/>
              </a:lnSpc>
            </a:pPr>
            <a:r>
              <a:rPr lang="en-US" dirty="0"/>
              <a:t>Need </a:t>
            </a:r>
            <a:r>
              <a:rPr lang="en-US" dirty="0" smtClean="0"/>
              <a:t>to wait </a:t>
            </a:r>
            <a:r>
              <a:rPr lang="en-US" dirty="0"/>
              <a:t>for everything to </a:t>
            </a:r>
            <a:r>
              <a:rPr lang="en-US" dirty="0" smtClean="0"/>
              <a:t>“settle down” </a:t>
            </a:r>
            <a:r>
              <a:rPr lang="en-US" dirty="0"/>
              <a:t>and the </a:t>
            </a:r>
            <a:r>
              <a:rPr lang="en-US" dirty="0" smtClean="0"/>
              <a:t>correct result produced</a:t>
            </a:r>
            <a:endParaRPr lang="en-US" dirty="0"/>
          </a:p>
          <a:p>
            <a:pPr lvl="1" eaLnBrk="0" hangingPunct="0">
              <a:lnSpc>
                <a:spcPct val="120000"/>
              </a:lnSpc>
            </a:pPr>
            <a:r>
              <a:rPr lang="en-US" dirty="0"/>
              <a:t>ALU might not produce “right answer” right away</a:t>
            </a:r>
          </a:p>
          <a:p>
            <a:pPr lvl="1" eaLnBrk="0" hangingPunct="0">
              <a:lnSpc>
                <a:spcPct val="120000"/>
              </a:lnSpc>
            </a:pPr>
            <a:r>
              <a:rPr lang="en-US" dirty="0" smtClean="0"/>
              <a:t>Can use </a:t>
            </a:r>
            <a:r>
              <a:rPr lang="en-US" dirty="0"/>
              <a:t>write signals along with clock to determine when to write</a:t>
            </a:r>
          </a:p>
          <a:p>
            <a:pPr eaLnBrk="0" hangingPunct="0">
              <a:lnSpc>
                <a:spcPct val="120000"/>
              </a:lnSpc>
            </a:pPr>
            <a:r>
              <a:rPr lang="en-US" dirty="0"/>
              <a:t>Cycle time determined by length of the longest path </a:t>
            </a:r>
          </a:p>
          <a:p>
            <a:pPr lvl="1" eaLnBrk="0" hangingPunct="0">
              <a:lnSpc>
                <a:spcPct val="120000"/>
              </a:lnSpc>
            </a:pPr>
            <a:r>
              <a:rPr lang="en-US" dirty="0"/>
              <a:t>critical path</a:t>
            </a:r>
          </a:p>
        </p:txBody>
      </p:sp>
      <p:pic>
        <p:nvPicPr>
          <p:cNvPr id="2508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930775"/>
            <a:ext cx="5029200" cy="1393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1828373502"/>
      </p:ext>
    </p:extLst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941" name="Picture 5" descr="f04-11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1341438"/>
            <a:ext cx="7504112" cy="4987925"/>
          </a:xfrm>
          <a:prstGeom prst="rect">
            <a:avLst/>
          </a:prstGeom>
          <a:noFill/>
        </p:spPr>
      </p:pic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50838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Data path revisited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12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ALU Control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2 lines indicating type of </a:t>
            </a:r>
            <a:r>
              <a:rPr lang="en-US" dirty="0" smtClean="0"/>
              <a:t>instruction (</a:t>
            </a:r>
            <a:r>
              <a:rPr lang="en-US" dirty="0" err="1" smtClean="0"/>
              <a:t>ALUop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6 lines for function code </a:t>
            </a:r>
            <a:r>
              <a:rPr lang="en-US" dirty="0" smtClean="0"/>
              <a:t>(function code from </a:t>
            </a:r>
            <a:r>
              <a:rPr lang="en-US" dirty="0" smtClean="0"/>
              <a:t>instruction)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4 </a:t>
            </a:r>
            <a:r>
              <a:rPr lang="en-US" dirty="0" smtClean="0"/>
              <a:t>lines indicating which operation to perform</a:t>
            </a:r>
            <a:endParaRPr lang="en-US" dirty="0"/>
          </a:p>
          <a:p>
            <a:pPr lvl="1"/>
            <a:r>
              <a:rPr lang="en-US" dirty="0"/>
              <a:t>possible 16 operations could be specified</a:t>
            </a:r>
          </a:p>
          <a:p>
            <a:pPr lvl="1"/>
            <a:r>
              <a:rPr lang="en-US" dirty="0"/>
              <a:t>less are </a:t>
            </a:r>
            <a:r>
              <a:rPr lang="en-US" dirty="0" smtClean="0"/>
              <a:t>required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0" y="4431268"/>
            <a:ext cx="1905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 Control Logic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43400" y="4736068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43400" y="557268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15200" y="511548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7600" y="4736068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ALUop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5569803"/>
            <a:ext cx="1366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67600" y="5188803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ALU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9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ALU control</a:t>
            </a:r>
          </a:p>
        </p:txBody>
      </p:sp>
      <p:pic>
        <p:nvPicPr>
          <p:cNvPr id="481284" name="Picture 4" descr="12~Figure_5"/>
          <p:cNvPicPr>
            <a:picLocks noChangeAspect="1" noChangeArrowheads="1"/>
          </p:cNvPicPr>
          <p:nvPr/>
        </p:nvPicPr>
        <p:blipFill>
          <a:blip r:embed="rId2" cstate="print"/>
          <a:srcRect r="21001"/>
          <a:stretch>
            <a:fillRect/>
          </a:stretch>
        </p:blipFill>
        <p:spPr bwMode="auto">
          <a:xfrm>
            <a:off x="304800" y="1524000"/>
            <a:ext cx="6019800" cy="4778375"/>
          </a:xfrm>
          <a:prstGeom prst="rect">
            <a:avLst/>
          </a:prstGeom>
          <a:noFill/>
        </p:spPr>
      </p:pic>
      <p:sp>
        <p:nvSpPr>
          <p:cNvPr id="481285" name="Oval 5"/>
          <p:cNvSpPr>
            <a:spLocks noChangeArrowheads="1"/>
          </p:cNvSpPr>
          <p:nvPr/>
        </p:nvSpPr>
        <p:spPr bwMode="auto">
          <a:xfrm>
            <a:off x="3160295" y="5791994"/>
            <a:ext cx="1447800" cy="6096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86" name="Oval 6"/>
          <p:cNvSpPr>
            <a:spLocks noChangeArrowheads="1"/>
          </p:cNvSpPr>
          <p:nvPr/>
        </p:nvSpPr>
        <p:spPr bwMode="auto">
          <a:xfrm>
            <a:off x="4874795" y="5945188"/>
            <a:ext cx="762000" cy="6096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87" name="Text Box 7"/>
          <p:cNvSpPr txBox="1">
            <a:spLocks noChangeArrowheads="1"/>
          </p:cNvSpPr>
          <p:nvPr/>
        </p:nvSpPr>
        <p:spPr bwMode="auto">
          <a:xfrm>
            <a:off x="6324600" y="5638800"/>
            <a:ext cx="205740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800" dirty="0"/>
              <a:t>remember ALU op is determined by </a:t>
            </a:r>
            <a:r>
              <a:rPr lang="en-US" sz="1800" dirty="0" smtClean="0"/>
              <a:t>instruction </a:t>
            </a:r>
            <a:r>
              <a:rPr lang="en-US" sz="1800" dirty="0" err="1" smtClean="0"/>
              <a:t>opcode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485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 control lines</a:t>
            </a:r>
          </a:p>
          <a:p>
            <a:r>
              <a:rPr lang="en-US" sz="3200" dirty="0" smtClean="0"/>
              <a:t>Determined by </a:t>
            </a:r>
            <a:r>
              <a:rPr lang="en-US" sz="3200" dirty="0" err="1" smtClean="0"/>
              <a:t>opcode</a:t>
            </a:r>
            <a:endParaRPr lang="en-US" sz="3200" dirty="0" smtClean="0"/>
          </a:p>
          <a:p>
            <a:r>
              <a:rPr lang="en-US" sz="3200" dirty="0" smtClean="0"/>
              <a:t>Examples</a:t>
            </a:r>
          </a:p>
          <a:p>
            <a:pPr>
              <a:buNone/>
            </a:pPr>
            <a:endParaRPr lang="en-US" sz="3200" dirty="0" smtClean="0"/>
          </a:p>
          <a:p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571458"/>
              </p:ext>
            </p:extLst>
          </p:nvPr>
        </p:nvGraphicFramePr>
        <p:xfrm>
          <a:off x="1371600" y="3429000"/>
          <a:ext cx="65532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6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ALU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6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Control for r-type</a:t>
            </a:r>
            <a:endParaRPr lang="en-US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467600" cy="3886200"/>
          </a:xfrm>
        </p:spPr>
        <p:txBody>
          <a:bodyPr/>
          <a:lstStyle/>
          <a:p>
            <a:r>
              <a:rPr lang="en-US" sz="2800" dirty="0" smtClean="0"/>
              <a:t>All r-type operations have the same opcode = </a:t>
            </a:r>
            <a:r>
              <a:rPr lang="en-US" sz="2800" dirty="0" smtClean="0"/>
              <a:t>000000</a:t>
            </a:r>
            <a:r>
              <a:rPr lang="en-US" sz="2800" dirty="0"/>
              <a:t> </a:t>
            </a:r>
            <a:r>
              <a:rPr lang="en-US" sz="2800" dirty="0" smtClean="0"/>
              <a:t>so a</a:t>
            </a:r>
            <a:r>
              <a:rPr lang="en-US" sz="2800" dirty="0" smtClean="0"/>
              <a:t>ll </a:t>
            </a:r>
            <a:r>
              <a:rPr lang="en-US" sz="2800" dirty="0" smtClean="0"/>
              <a:t>r-type </a:t>
            </a:r>
            <a:r>
              <a:rPr lang="en-US" sz="2800" dirty="0"/>
              <a:t>instructions </a:t>
            </a:r>
            <a:r>
              <a:rPr lang="en-US" sz="2800" dirty="0" smtClean="0"/>
              <a:t>have the same </a:t>
            </a:r>
            <a:r>
              <a:rPr lang="en-US" sz="2800" dirty="0" smtClean="0"/>
              <a:t>ALU Op </a:t>
            </a:r>
            <a:r>
              <a:rPr lang="en-US" sz="2800" dirty="0"/>
              <a:t>= </a:t>
            </a:r>
            <a:r>
              <a:rPr lang="en-US" sz="2800" dirty="0" smtClean="0"/>
              <a:t>10</a:t>
            </a:r>
          </a:p>
          <a:p>
            <a:r>
              <a:rPr lang="en-US" sz="2800" dirty="0" smtClean="0"/>
              <a:t>The function code determines the ALU </a:t>
            </a:r>
            <a:r>
              <a:rPr lang="en-US" sz="2800" dirty="0" smtClean="0"/>
              <a:t>control</a:t>
            </a:r>
            <a:endParaRPr lang="en-US" sz="2800" dirty="0"/>
          </a:p>
        </p:txBody>
      </p:sp>
      <p:graphicFrame>
        <p:nvGraphicFramePr>
          <p:cNvPr id="473262" name="Group 17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3736554"/>
              </p:ext>
            </p:extLst>
          </p:nvPr>
        </p:nvGraphicFramePr>
        <p:xfrm>
          <a:off x="4343400" y="4267200"/>
          <a:ext cx="4038600" cy="225552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 control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100000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100010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100100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100101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101010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6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119504270</TotalTime>
  <Pages>93</Pages>
  <Words>740</Words>
  <Application>Microsoft Office PowerPoint</Application>
  <PresentationFormat>On-screen Show (4:3)</PresentationFormat>
  <Paragraphs>281</Paragraphs>
  <Slides>31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Courier New</vt:lpstr>
      <vt:lpstr>Symbol</vt:lpstr>
      <vt:lpstr>Times New Roman</vt:lpstr>
      <vt:lpstr>Wingdings</vt:lpstr>
      <vt:lpstr>Clarity</vt:lpstr>
      <vt:lpstr>Worksheet</vt:lpstr>
      <vt:lpstr>Lecture 18: Single Cycle Control</vt:lpstr>
      <vt:lpstr>5 Classic Component of Computer</vt:lpstr>
      <vt:lpstr>Determining control</vt:lpstr>
      <vt:lpstr>Our Simple Control</vt:lpstr>
      <vt:lpstr>Data path revisited</vt:lpstr>
      <vt:lpstr>ALU Control</vt:lpstr>
      <vt:lpstr>Adding ALU control</vt:lpstr>
      <vt:lpstr>ALU Control</vt:lpstr>
      <vt:lpstr>ALU Control for r-type</vt:lpstr>
      <vt:lpstr>Truth Table</vt:lpstr>
      <vt:lpstr>Logic diagram for (partial) ALU Control</vt:lpstr>
      <vt:lpstr>Controlling access to registers</vt:lpstr>
      <vt:lpstr>Controlling write to register</vt:lpstr>
      <vt:lpstr>Setting the RegWrite control</vt:lpstr>
      <vt:lpstr>Problem -</vt:lpstr>
      <vt:lpstr>RegDst Control</vt:lpstr>
      <vt:lpstr>Setting the RegDst control</vt:lpstr>
      <vt:lpstr>Controlling input into ALU</vt:lpstr>
      <vt:lpstr>Setting the ALUSrc control</vt:lpstr>
      <vt:lpstr>Memory</vt:lpstr>
      <vt:lpstr>Setting the MemRead &amp; MemWrite control</vt:lpstr>
      <vt:lpstr>Controlling source of input into register</vt:lpstr>
      <vt:lpstr>Setting the MemToReg control</vt:lpstr>
      <vt:lpstr>Adding the control unit</vt:lpstr>
      <vt:lpstr>Bringing it together</vt:lpstr>
      <vt:lpstr>Logic diagram for control lines</vt:lpstr>
      <vt:lpstr>What about branching?</vt:lpstr>
      <vt:lpstr>Control with branch</vt:lpstr>
      <vt:lpstr>What about jump?</vt:lpstr>
      <vt:lpstr>“complete” picture</vt:lpstr>
      <vt:lpstr>Performance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for 2nd Edition</dc:title>
  <dc:creator>Tod Amon</dc:creator>
  <cp:lastModifiedBy>Debra Calliss</cp:lastModifiedBy>
  <cp:revision>43</cp:revision>
  <cp:lastPrinted>2017-10-17T18:39:36Z</cp:lastPrinted>
  <dcterms:created xsi:type="dcterms:W3CDTF">1997-08-27T20:06:46Z</dcterms:created>
  <dcterms:modified xsi:type="dcterms:W3CDTF">2017-10-17T18:44:13Z</dcterms:modified>
</cp:coreProperties>
</file>