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0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2FD1-755C-4141-9C98-BC6AB764A7CE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27FC-1995-4574-8B6F-8BD86CD9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Layout Managers/Choices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205 : Fall 2017</a:t>
            </a:r>
            <a:endParaRPr lang="en-US" dirty="0"/>
          </a:p>
        </p:txBody>
      </p:sp>
      <p:pic>
        <p:nvPicPr>
          <p:cNvPr id="4" name="Picture 6" descr="School of Computing, Informatics, and Decision Systems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70532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4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Grouping Radio Buttons</a:t>
            </a:r>
          </a:p>
        </p:txBody>
      </p:sp>
      <p:sp>
        <p:nvSpPr>
          <p:cNvPr id="25602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Add Radio Buttons into a </a:t>
            </a:r>
            <a:r>
              <a:rPr lang="en-US" altLang="en-US" sz="2400" dirty="0" err="1" smtClean="0">
                <a:latin typeface="Courier" charset="0"/>
                <a:ea typeface="ＭＳ Ｐゴシック" pitchFamily="34" charset="-128"/>
              </a:rPr>
              <a:t>ButtonGroup</a:t>
            </a:r>
            <a:r>
              <a:rPr lang="en-US" altLang="en-US" sz="2400" dirty="0" smtClean="0">
                <a:ea typeface="ＭＳ Ｐゴシック" pitchFamily="34" charset="-128"/>
              </a:rPr>
              <a:t> so that only one button in the group is selected at a time</a:t>
            </a:r>
          </a:p>
          <a:p>
            <a:pPr lvl="1"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Create the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JRadioButton</a:t>
            </a:r>
            <a:r>
              <a:rPr lang="en-US" altLang="en-US" sz="2400" dirty="0" err="1" smtClean="0">
                <a:ea typeface="ＭＳ Ｐゴシック" pitchFamily="34" charset="-128"/>
              </a:rPr>
              <a:t>s</a:t>
            </a:r>
            <a:r>
              <a:rPr lang="en-US" altLang="en-US" sz="2400" dirty="0" smtClean="0">
                <a:ea typeface="ＭＳ Ｐゴシック" pitchFamily="34" charset="-128"/>
              </a:rPr>
              <a:t> first, then add them to the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ButtonGroup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Note that the button group does not place the buttons close to each other on the container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352800"/>
            <a:ext cx="80010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JRadioButton smallButton  = new JRadioButton("Small");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JRadioButton mediumButton = new JRadioButton("Medium");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JRadioButton largeButton  = new JRadioButton("Large");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ButtonGroup group = new ButtonGroup();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group.add(smallButton);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group.add(mediumButton);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group.add(largeButton);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4524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56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B690B71-3022-41BB-B31E-82C90448A6C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Selecting Radio Buttons</a:t>
            </a:r>
          </a:p>
        </p:txBody>
      </p:sp>
      <p:sp>
        <p:nvSpPr>
          <p:cNvPr id="26626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200"/>
              </a:spcBef>
            </a:pPr>
            <a:r>
              <a:rPr lang="en-US" altLang="en-US" sz="9800" dirty="0" smtClean="0">
                <a:ea typeface="ＭＳ Ｐゴシック" pitchFamily="34" charset="-128"/>
              </a:rPr>
              <a:t>It is customary to set one button as selected (the default) when using radio buttons</a:t>
            </a:r>
          </a:p>
          <a:p>
            <a:pPr lvl="1">
              <a:spcBef>
                <a:spcPts val="200"/>
              </a:spcBef>
            </a:pPr>
            <a:r>
              <a:rPr lang="en-US" altLang="en-US" sz="9800" dirty="0" smtClean="0">
                <a:ea typeface="ＭＳ Ｐゴシック" pitchFamily="34" charset="-128"/>
              </a:rPr>
              <a:t>Use the button</a:t>
            </a:r>
            <a:r>
              <a:rPr lang="en-US" altLang="ja-JP" sz="9800" dirty="0" smtClean="0">
                <a:ea typeface="ＭＳ Ｐゴシック" pitchFamily="34" charset="-128"/>
              </a:rPr>
              <a:t>'</a:t>
            </a:r>
            <a:r>
              <a:rPr lang="en-US" altLang="en-US" sz="9800" dirty="0" smtClean="0">
                <a:ea typeface="ＭＳ Ｐゴシック" pitchFamily="34" charset="-128"/>
              </a:rPr>
              <a:t>s </a:t>
            </a:r>
            <a:r>
              <a:rPr lang="en-US" altLang="en-US" sz="98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setSelected</a:t>
            </a:r>
            <a:r>
              <a:rPr lang="en-US" altLang="en-US" sz="9800" dirty="0" smtClean="0">
                <a:ea typeface="ＭＳ Ｐゴシック" pitchFamily="34" charset="-128"/>
              </a:rPr>
              <a:t> method </a:t>
            </a:r>
          </a:p>
          <a:p>
            <a:pPr lvl="1">
              <a:spcBef>
                <a:spcPts val="200"/>
              </a:spcBef>
            </a:pPr>
            <a:r>
              <a:rPr lang="en-US" altLang="en-US" sz="9800" dirty="0" smtClean="0">
                <a:ea typeface="ＭＳ Ｐゴシック" pitchFamily="34" charset="-128"/>
              </a:rPr>
              <a:t>Set the default button before making the enclosing frame visible</a:t>
            </a:r>
          </a:p>
          <a:p>
            <a:pPr lvl="1">
              <a:spcBef>
                <a:spcPts val="200"/>
              </a:spcBef>
            </a:pPr>
            <a:endParaRPr lang="en-US" altLang="en-US" sz="9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9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9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980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9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98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sz="9800" dirty="0" smtClean="0">
                <a:ea typeface="ＭＳ Ｐゴシック" pitchFamily="34" charset="-128"/>
              </a:rPr>
              <a:t>Call the </a:t>
            </a:r>
            <a:r>
              <a:rPr lang="en-US" altLang="en-US" sz="98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isSelected</a:t>
            </a:r>
            <a:r>
              <a:rPr lang="en-US" altLang="en-US" sz="9800" dirty="0" smtClean="0">
                <a:ea typeface="ＭＳ Ｐゴシック" pitchFamily="34" charset="-128"/>
              </a:rPr>
              <a:t> method of each button to find out which one it is currently selected</a:t>
            </a:r>
            <a:endParaRPr lang="en-US" altLang="en-US" sz="98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62000" y="3657600"/>
            <a:ext cx="8001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JRadioButton largeButton = new JRadioButton("Large");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largeButton.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setSelected</a:t>
            </a:r>
            <a:r>
              <a:rPr lang="en-US" sz="2000" kern="0" dirty="0">
                <a:latin typeface="Consolas" pitchFamily="49" charset="0"/>
              </a:rPr>
              <a:t>(true);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4524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5562600"/>
            <a:ext cx="46482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(largeButton.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isSelected</a:t>
            </a:r>
            <a:r>
              <a:rPr lang="en-US" sz="2000" kern="0" dirty="0">
                <a:latin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{ size = LARGE_SIZE; }</a:t>
            </a:r>
          </a:p>
        </p:txBody>
      </p:sp>
      <p:sp>
        <p:nvSpPr>
          <p:cNvPr id="266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663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9D727B6-467F-41A2-8000-32E65FD3EA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3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200" smtClean="0">
                <a:ea typeface="ＭＳ Ｐゴシック" pitchFamily="34" charset="-128"/>
              </a:rPr>
              <a:t>Check Boxes versus Radio Buttons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Radio buttons and check boxes have different visual appearances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 smtClean="0"/>
          </a:p>
          <a:p>
            <a:pPr lvl="1">
              <a:spcBef>
                <a:spcPts val="2424"/>
              </a:spcBef>
              <a:defRPr/>
            </a:pPr>
            <a:r>
              <a:rPr lang="en-US" sz="3200" dirty="0" smtClean="0"/>
              <a:t>Radio buttons are round and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200" dirty="0" smtClean="0"/>
              <a:t>show a black dot when selected</a:t>
            </a:r>
          </a:p>
          <a:p>
            <a:pPr lvl="1">
              <a:spcBef>
                <a:spcPts val="2880"/>
              </a:spcBef>
              <a:defRPr/>
            </a:pPr>
            <a:r>
              <a:rPr lang="en-US" sz="3200" dirty="0" smtClean="0"/>
              <a:t>Check boxes are square and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200" dirty="0" smtClean="0"/>
              <a:t>show a check mark when selected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45"/>
          <a:stretch>
            <a:fillRect/>
          </a:stretch>
        </p:blipFill>
        <p:spPr bwMode="auto">
          <a:xfrm>
            <a:off x="4800600" y="2222500"/>
            <a:ext cx="35814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89300"/>
            <a:ext cx="2857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D541D55-4281-4B3E-AE7A-13A0061A935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2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Check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sz="3600" smtClean="0">
                <a:ea typeface="ＭＳ Ｐゴシック" pitchFamily="34" charset="-128"/>
              </a:rPr>
              <a:t>Boxes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A check box is a user-interface component with two states: checked and unchecked</a:t>
            </a:r>
          </a:p>
          <a:p>
            <a:pPr lvl="2">
              <a:spcBef>
                <a:spcPts val="1775"/>
              </a:spcBef>
            </a:pPr>
            <a:r>
              <a:rPr lang="en-US" altLang="en-US" dirty="0" smtClean="0">
                <a:ea typeface="ＭＳ Ｐゴシック" pitchFamily="34" charset="-128"/>
              </a:rPr>
              <a:t>Use for choices that are not mutually exclusive</a:t>
            </a:r>
          </a:p>
          <a:p>
            <a:pPr lvl="3">
              <a:spcBef>
                <a:spcPts val="1775"/>
              </a:spcBef>
            </a:pPr>
            <a:r>
              <a:rPr lang="en-US" altLang="en-US" dirty="0" smtClean="0">
                <a:ea typeface="ＭＳ Ｐゴシック" pitchFamily="34" charset="-128"/>
              </a:rPr>
              <a:t>For example, text may be Italic, Bold, both or neither</a:t>
            </a:r>
          </a:p>
          <a:p>
            <a:pPr lvl="2">
              <a:spcBef>
                <a:spcPts val="1775"/>
              </a:spcBef>
            </a:pPr>
            <a:r>
              <a:rPr lang="en-US" altLang="en-US" dirty="0" smtClean="0">
                <a:ea typeface="ＭＳ Ｐゴシック" pitchFamily="34" charset="-128"/>
              </a:rPr>
              <a:t>Because check box settings do not exclude each other, you do not need to place a set of check boxes inside a button group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8859ED3-9E1A-4036-9F41-C7A4EFA23DD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343400"/>
            <a:ext cx="28575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07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Selecting Check Boxes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2209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To setup a Check Box, use Swing </a:t>
            </a:r>
            <a:r>
              <a:rPr lang="en-US" altLang="en-US" sz="2800" dirty="0" err="1" smtClean="0">
                <a:latin typeface="Consolas" pitchFamily="49" charset="0"/>
                <a:ea typeface="ＭＳ Ｐゴシック" pitchFamily="34" charset="-128"/>
              </a:rPr>
              <a:t>JCheckBox</a:t>
            </a:r>
            <a:endParaRPr lang="en-US" altLang="en-US" sz="28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Pass the constructor the name for the check box label</a:t>
            </a: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Call the </a:t>
            </a:r>
            <a:r>
              <a:rPr lang="en-US" altLang="en-US" sz="28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isSelected</a:t>
            </a:r>
            <a:r>
              <a:rPr lang="en-US" altLang="en-US" sz="2800" dirty="0" smtClean="0">
                <a:ea typeface="ＭＳ Ｐゴシック" pitchFamily="34" charset="-128"/>
              </a:rPr>
              <a:t> method of a checkbox to find out whether it is currently selected or not</a:t>
            </a:r>
            <a:endParaRPr lang="en-US" altLang="en-US" sz="28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ct val="0"/>
              </a:spcBef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1947823"/>
            <a:ext cx="8001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JCheckBox italicCheckBox = new JCheckBox("Italic");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962400"/>
            <a:ext cx="5638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(italicCheckBox.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isSelected</a:t>
            </a:r>
            <a:r>
              <a:rPr lang="en-US" sz="2000" kern="0" dirty="0">
                <a:latin typeface="Consolas" pitchFamily="49" charset="0"/>
              </a:rPr>
              <a:t>())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{ style = style + Font.ITALIC }</a:t>
            </a:r>
          </a:p>
        </p:txBody>
      </p:sp>
      <p:sp>
        <p:nvSpPr>
          <p:cNvPr id="2970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C7568BC-A2E1-41E9-B232-6023AF64461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7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Combo Boxes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sz="11200" dirty="0" smtClean="0"/>
              <a:t>A combo box is a combination of a list and a text field</a:t>
            </a:r>
          </a:p>
          <a:p>
            <a:pPr lvl="1">
              <a:defRPr/>
            </a:pPr>
            <a:r>
              <a:rPr lang="en-US" sz="11200" dirty="0" smtClean="0"/>
              <a:t>Use a combo box for a large set of choices</a:t>
            </a:r>
          </a:p>
          <a:p>
            <a:pPr lvl="2">
              <a:defRPr/>
            </a:pPr>
            <a:r>
              <a:rPr lang="en-US" sz="11200" dirty="0" smtClean="0"/>
              <a:t>Use when radio buttons would take up too much space </a:t>
            </a:r>
          </a:p>
          <a:p>
            <a:pPr lvl="1">
              <a:defRPr/>
            </a:pPr>
            <a:r>
              <a:rPr lang="en-US" sz="11200" dirty="0" smtClean="0"/>
              <a:t>It can be either:</a:t>
            </a:r>
          </a:p>
          <a:p>
            <a:pPr lvl="2">
              <a:defRPr/>
            </a:pPr>
            <a:r>
              <a:rPr lang="en-US" sz="11200" dirty="0" smtClean="0"/>
              <a:t>Closed (shows one selection)</a:t>
            </a:r>
          </a:p>
          <a:p>
            <a:pPr lvl="2">
              <a:defRPr/>
            </a:pPr>
            <a:r>
              <a:rPr lang="en-US" sz="11200" dirty="0" smtClean="0"/>
              <a:t>Open, showing multiple selections</a:t>
            </a:r>
          </a:p>
          <a:p>
            <a:pPr lvl="1">
              <a:defRPr/>
            </a:pPr>
            <a:r>
              <a:rPr lang="en-US" sz="11200" dirty="0" smtClean="0"/>
              <a:t>It can also be editable</a:t>
            </a:r>
          </a:p>
          <a:p>
            <a:pPr lvl="2">
              <a:defRPr/>
            </a:pPr>
            <a:r>
              <a:rPr lang="en-US" sz="11200" dirty="0" smtClean="0"/>
              <a:t>Type a selection into a blank line</a:t>
            </a:r>
          </a:p>
          <a:p>
            <a:pPr lvl="2">
              <a:defRPr/>
            </a:pPr>
            <a:endParaRPr lang="en-US" sz="11200" dirty="0" smtClean="0"/>
          </a:p>
          <a:p>
            <a:pPr lvl="1">
              <a:defRPr/>
            </a:pPr>
            <a:r>
              <a:rPr lang="en-US" sz="11200" dirty="0" smtClean="0"/>
              <a:t>When you click on the arrow to the right of the text field of a combo box, a list of selections drops down, and you can choose one of the items in the list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90950"/>
            <a:ext cx="2333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2514600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3000" y="4724400"/>
            <a:ext cx="4419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facenameCombo.setEditable();</a:t>
            </a:r>
          </a:p>
        </p:txBody>
      </p:sp>
      <p:sp>
        <p:nvSpPr>
          <p:cNvPr id="307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3072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01821BB-5F49-45C9-8193-9DA67AF2521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6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Adding and Selecting Items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800" dirty="0" smtClean="0">
                <a:ea typeface="ＭＳ Ｐゴシック" pitchFamily="34" charset="-128"/>
              </a:rPr>
              <a:t>Add text </a:t>
            </a:r>
            <a:r>
              <a:rPr lang="en-US" altLang="ja-JP" sz="3800" dirty="0" smtClean="0">
                <a:ea typeface="ＭＳ Ｐゴシック" pitchFamily="34" charset="-128"/>
              </a:rPr>
              <a:t>‘items’ to a combo box that will show in the list:</a:t>
            </a:r>
          </a:p>
          <a:p>
            <a:endParaRPr lang="en-US" altLang="en-US" sz="38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en-US" sz="3800" dirty="0" smtClean="0">
              <a:ea typeface="ＭＳ Ｐゴシック" pitchFamily="34" charset="-128"/>
            </a:endParaRPr>
          </a:p>
          <a:p>
            <a:r>
              <a:rPr lang="en-US" altLang="en-US" sz="3800" dirty="0" smtClean="0">
                <a:ea typeface="ＭＳ Ｐゴシック" pitchFamily="34" charset="-128"/>
              </a:rPr>
              <a:t>Use the </a:t>
            </a:r>
            <a:r>
              <a:rPr lang="en-US" altLang="en-US" sz="38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getSelectedItem</a:t>
            </a:r>
            <a:r>
              <a:rPr lang="en-US" altLang="en-US" sz="3800" dirty="0" smtClean="0">
                <a:ea typeface="ＭＳ Ｐゴシック" pitchFamily="34" charset="-128"/>
              </a:rPr>
              <a:t> method to return the selected item (as an </a:t>
            </a:r>
            <a:r>
              <a:rPr lang="en-US" altLang="en-US" sz="3800" dirty="0" smtClean="0">
                <a:latin typeface="Consolas" pitchFamily="49" charset="0"/>
                <a:ea typeface="ＭＳ Ｐゴシック" pitchFamily="34" charset="-128"/>
              </a:rPr>
              <a:t>Object</a:t>
            </a:r>
            <a:r>
              <a:rPr lang="en-US" altLang="en-US" sz="3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en-US" sz="3800" dirty="0" smtClean="0">
                <a:ea typeface="ＭＳ Ｐゴシック" pitchFamily="34" charset="-128"/>
              </a:rPr>
              <a:t>Combo boxes can store other objects in addition to strings, so casting to a string may be required:</a:t>
            </a: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5800" y="3352800"/>
            <a:ext cx="6324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JComboBox facenameCombo = new JComboBox();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facenameCombo.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addItem</a:t>
            </a:r>
            <a:r>
              <a:rPr lang="en-US" sz="2000" kern="0" dirty="0">
                <a:latin typeface="Consolas" pitchFamily="49" charset="0"/>
              </a:rPr>
              <a:t>("Serif");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facenameCombo.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addItem</a:t>
            </a:r>
            <a:r>
              <a:rPr lang="en-US" sz="2000" kern="0" dirty="0">
                <a:latin typeface="Consolas" pitchFamily="49" charset="0"/>
              </a:rPr>
              <a:t>("SansSerif");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. . 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5257800"/>
            <a:ext cx="69342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 selectedString = (String) facenameCombo.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getSelectedItem</a:t>
            </a:r>
            <a:r>
              <a:rPr lang="en-US" sz="2000" kern="0" dirty="0">
                <a:latin typeface="Consolas" pitchFamily="49" charset="0"/>
              </a:rPr>
              <a:t>();</a:t>
            </a:r>
          </a:p>
        </p:txBody>
      </p:sp>
      <p:sp>
        <p:nvSpPr>
          <p:cNvPr id="3174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3AC21FC-A781-4C19-AED5-D83D2D6494A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6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52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Review Programming Assignments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GUI Activity 1: Due by Wednesday 27</a:t>
            </a:r>
            <a:r>
              <a:rPr lang="en-US" baseline="30000" dirty="0" smtClean="0"/>
              <a:t>th</a:t>
            </a:r>
            <a:r>
              <a:rPr lang="en-US" dirty="0" smtClean="0"/>
              <a:t> 11:59 pm</a:t>
            </a:r>
            <a:br>
              <a:rPr lang="en-US" dirty="0" smtClean="0"/>
            </a:br>
            <a:r>
              <a:rPr lang="en-US" dirty="0"/>
              <a:t>GUI Activity </a:t>
            </a:r>
            <a:r>
              <a:rPr lang="en-US" dirty="0" smtClean="0"/>
              <a:t>2: </a:t>
            </a:r>
            <a:r>
              <a:rPr lang="en-US" dirty="0"/>
              <a:t>Due by </a:t>
            </a:r>
            <a:r>
              <a:rPr lang="en-US" dirty="0" smtClean="0"/>
              <a:t>Friday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11:59 pm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11.1 Layout Management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itchFamily="34" charset="-128"/>
              </a:rPr>
              <a:t>Arranging components on the screen</a:t>
            </a:r>
          </a:p>
          <a:p>
            <a:pPr lvl="1">
              <a:spcBef>
                <a:spcPts val="1400"/>
              </a:spcBef>
            </a:pPr>
            <a:r>
              <a:rPr lang="en-US" altLang="en-US" dirty="0" smtClean="0">
                <a:ea typeface="ＭＳ Ｐゴシック" pitchFamily="34" charset="-128"/>
              </a:rPr>
              <a:t>User-interface components are arranged by placing them in a Swing 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</a:rPr>
              <a:t>Container</a:t>
            </a:r>
            <a:r>
              <a:rPr lang="en-US" altLang="en-US" dirty="0" smtClean="0">
                <a:ea typeface="ＭＳ Ｐゴシック" pitchFamily="34" charset="-128"/>
              </a:rPr>
              <a:t> object:</a:t>
            </a:r>
          </a:p>
          <a:p>
            <a:pPr lvl="2">
              <a:spcBef>
                <a:spcPts val="1400"/>
              </a:spcBef>
            </a:pP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</a:rPr>
              <a:t>JFrame</a:t>
            </a:r>
            <a:r>
              <a:rPr lang="en-US" altLang="en-US" dirty="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(content pane),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</a:rPr>
              <a:t>JPanel</a:t>
            </a:r>
            <a:endParaRPr lang="en-US" altLang="en-US" dirty="0" smtClean="0">
              <a:latin typeface="Consolas" pitchFamily="49" charset="0"/>
              <a:ea typeface="ＭＳ Ｐゴシック" pitchFamily="34" charset="-128"/>
            </a:endParaRPr>
          </a:p>
          <a:p>
            <a:pPr lvl="1">
              <a:spcBef>
                <a:spcPts val="12800"/>
              </a:spcBef>
            </a:pPr>
            <a:r>
              <a:rPr lang="en-US" altLang="en-US" dirty="0" smtClean="0">
                <a:ea typeface="ＭＳ Ｐゴシック" pitchFamily="34" charset="-128"/>
              </a:rPr>
              <a:t>So far, all components have been arranged from left to right inside a </a:t>
            </a:r>
            <a:r>
              <a:rPr lang="en-US" altLang="en-US" dirty="0" err="1" smtClean="0">
                <a:latin typeface="Consolas" pitchFamily="49" charset="0"/>
                <a:ea typeface="ＭＳ Ｐゴシック" pitchFamily="34" charset="-128"/>
              </a:rPr>
              <a:t>Jpanel</a:t>
            </a:r>
            <a:r>
              <a:rPr lang="en-US" altLang="en-US" dirty="0" smtClean="0">
                <a:ea typeface="ＭＳ Ｐゴシック" pitchFamily="34" charset="-128"/>
              </a:rPr>
              <a:t> container</a:t>
            </a:r>
          </a:p>
        </p:txBody>
      </p:sp>
      <p:sp>
        <p:nvSpPr>
          <p:cNvPr id="1433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898989"/>
                </a:solidFill>
              </a:rPr>
              <a:t>Page </a:t>
            </a:r>
            <a:fld id="{CBAE0619-0A73-47B4-B149-8E14B718997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4341" name="Picture 1" descr="bjol_11_un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23622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5710019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https://docs.oracle.com/javase/tutorial/uiswing/layout/visual.html</a:t>
            </a:r>
          </a:p>
        </p:txBody>
      </p:sp>
    </p:spTree>
    <p:extLst>
      <p:ext uri="{BB962C8B-B14F-4D97-AF65-F5344CB8AC3E}">
        <p14:creationId xmlns:p14="http://schemas.microsoft.com/office/powerpoint/2010/main" val="38419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Layout Management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800"/>
              </a:spcBef>
            </a:pPr>
            <a:r>
              <a:rPr lang="en-US" altLang="en-US" dirty="0" smtClean="0">
                <a:ea typeface="ＭＳ Ｐゴシック" pitchFamily="34" charset="-128"/>
              </a:rPr>
              <a:t>Each container has a layout manager that directs the arrangement of its components</a:t>
            </a:r>
          </a:p>
          <a:p>
            <a:pPr marL="457200" lvl="1" indent="0">
              <a:buNone/>
            </a:pPr>
            <a:endParaRPr lang="en-US" altLang="en-US" sz="1400" dirty="0" smtClean="0"/>
          </a:p>
          <a:p>
            <a:pPr marL="457200" lvl="1" indent="0">
              <a:buNone/>
            </a:pPr>
            <a:r>
              <a:rPr lang="en-US" altLang="en-US" sz="1400" dirty="0" smtClean="0"/>
              <a:t>Here is a list of commonly used layout managers: (they are defined in </a:t>
            </a:r>
            <a:r>
              <a:rPr lang="en-US" altLang="en-US" sz="1400" dirty="0" err="1" smtClean="0"/>
              <a:t>java.awt</a:t>
            </a:r>
            <a:r>
              <a:rPr lang="en-US" altLang="en-US" sz="1400" dirty="0" smtClean="0"/>
              <a:t> package.)</a:t>
            </a:r>
          </a:p>
          <a:p>
            <a:pPr marL="457200" lvl="1" indent="0">
              <a:buNone/>
            </a:pPr>
            <a:endParaRPr lang="en-US" altLang="en-US" sz="1400" dirty="0" smtClean="0"/>
          </a:p>
          <a:p>
            <a:pPr lvl="1"/>
            <a:r>
              <a:rPr lang="en-US" altLang="en-US" sz="1800" b="1" dirty="0" err="1" smtClean="0">
                <a:solidFill>
                  <a:srgbClr val="00B050"/>
                </a:solidFill>
              </a:rPr>
              <a:t>FlowLayout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 – it organizes components from left to right, starting new rows as necessary.</a:t>
            </a:r>
          </a:p>
          <a:p>
            <a:pPr lvl="1"/>
            <a:r>
              <a:rPr lang="en-US" altLang="en-US" sz="1800" b="1" dirty="0" err="1" smtClean="0">
                <a:solidFill>
                  <a:srgbClr val="00B050"/>
                </a:solidFill>
              </a:rPr>
              <a:t>BorderLayout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 – it organizes components into five areas (North, South, East, West, and Center).</a:t>
            </a:r>
          </a:p>
          <a:p>
            <a:pPr lvl="1"/>
            <a:r>
              <a:rPr lang="en-US" altLang="en-US" sz="1800" b="1" dirty="0" err="1" smtClean="0">
                <a:solidFill>
                  <a:srgbClr val="00B050"/>
                </a:solidFill>
              </a:rPr>
              <a:t>GridLayout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 – it organizes components into a grid of rows and columns</a:t>
            </a:r>
          </a:p>
          <a:p>
            <a:pPr lvl="1"/>
            <a:r>
              <a:rPr lang="en-US" altLang="en-US" sz="1800" dirty="0" err="1" smtClean="0"/>
              <a:t>BoxLayout</a:t>
            </a:r>
            <a:r>
              <a:rPr lang="en-US" altLang="en-US" sz="1800" dirty="0" smtClean="0"/>
              <a:t> – it organizes components into a single row or a single column.</a:t>
            </a:r>
          </a:p>
          <a:p>
            <a:pPr lvl="1"/>
            <a:r>
              <a:rPr lang="en-US" altLang="en-US" sz="1800" dirty="0" err="1" smtClean="0"/>
              <a:t>CardLayout</a:t>
            </a:r>
            <a:r>
              <a:rPr lang="en-US" altLang="en-US" sz="1800" dirty="0" smtClean="0"/>
              <a:t> – it organizes components into one such that only one is visible at any time.</a:t>
            </a:r>
          </a:p>
          <a:p>
            <a:pPr lvl="1"/>
            <a:r>
              <a:rPr lang="en-US" altLang="en-US" sz="1800" dirty="0" err="1" smtClean="0"/>
              <a:t>GridBagLayout</a:t>
            </a:r>
            <a:r>
              <a:rPr lang="en-US" altLang="en-US" sz="1800" dirty="0" smtClean="0"/>
              <a:t> – it organizes components into a grid of cells, allowing components to span more than one cell.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3DF1519-CBD3-4C94-9057-53C16F7FAC9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5562600" y="5588000"/>
            <a:ext cx="3581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itchFamily="34" charset="0"/>
              </a:rPr>
              <a:t>Components are added to a container which uses a layout manager to place them</a:t>
            </a:r>
          </a:p>
        </p:txBody>
      </p:sp>
    </p:spTree>
    <p:extLst>
      <p:ext uri="{BB962C8B-B14F-4D97-AF65-F5344CB8AC3E}">
        <p14:creationId xmlns:p14="http://schemas.microsoft.com/office/powerpoint/2010/main" val="36743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8925" y="4683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65125" y="214313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u="sng" dirty="0"/>
              <a:t>An Example </a:t>
            </a:r>
            <a:r>
              <a:rPr lang="en-US" altLang="en-US" sz="1600" u="sng" dirty="0" smtClean="0"/>
              <a:t>of using </a:t>
            </a:r>
            <a:r>
              <a:rPr lang="en-US" altLang="en-US" sz="1600" u="sng" dirty="0" err="1"/>
              <a:t>BorderLayout</a:t>
            </a:r>
            <a:endParaRPr lang="en-US" altLang="en-US" sz="1600" u="sng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8925" y="722313"/>
            <a:ext cx="426270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600" dirty="0" err="1"/>
              <a:t>JPanel</a:t>
            </a:r>
            <a:r>
              <a:rPr lang="en-US" sz="1600" dirty="0"/>
              <a:t> panel = new </a:t>
            </a:r>
            <a:r>
              <a:rPr lang="en-US" sz="1600" dirty="0" err="1"/>
              <a:t>JPanel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panel.setLayout</a:t>
            </a:r>
            <a:r>
              <a:rPr lang="en-US" sz="1600" dirty="0"/>
              <a:t>(new </a:t>
            </a:r>
            <a:r>
              <a:rPr lang="en-US" sz="1600" dirty="0" err="1"/>
              <a:t>BorderLayout</a:t>
            </a:r>
            <a:r>
              <a:rPr lang="en-US" sz="1600" dirty="0"/>
              <a:t>());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   // create five buttons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JButton</a:t>
            </a:r>
            <a:r>
              <a:rPr lang="en-US" sz="1600" dirty="0"/>
              <a:t> button1 = new </a:t>
            </a:r>
            <a:r>
              <a:rPr lang="en-US" sz="1600" dirty="0" err="1"/>
              <a:t>JButton</a:t>
            </a:r>
            <a:r>
              <a:rPr lang="en-US" sz="1600" dirty="0"/>
              <a:t>("Button1");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JButton</a:t>
            </a:r>
            <a:r>
              <a:rPr lang="en-US" sz="1600" dirty="0"/>
              <a:t> button2 = new </a:t>
            </a:r>
            <a:r>
              <a:rPr lang="en-US" sz="1600" dirty="0" err="1"/>
              <a:t>JButton</a:t>
            </a:r>
            <a:r>
              <a:rPr lang="en-US" sz="1600" dirty="0"/>
              <a:t>("Button2");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JButton</a:t>
            </a:r>
            <a:r>
              <a:rPr lang="en-US" sz="1600" dirty="0"/>
              <a:t> button3 = new </a:t>
            </a:r>
            <a:r>
              <a:rPr lang="en-US" sz="1600" dirty="0" err="1"/>
              <a:t>JButton</a:t>
            </a:r>
            <a:r>
              <a:rPr lang="en-US" sz="1600" dirty="0"/>
              <a:t>("Button3");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JButton</a:t>
            </a:r>
            <a:r>
              <a:rPr lang="en-US" sz="1600" dirty="0"/>
              <a:t> button4 = new </a:t>
            </a:r>
            <a:r>
              <a:rPr lang="en-US" sz="1600" dirty="0" err="1"/>
              <a:t>JButton</a:t>
            </a:r>
            <a:r>
              <a:rPr lang="en-US" sz="1600" dirty="0"/>
              <a:t>("Button4");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JButton</a:t>
            </a:r>
            <a:r>
              <a:rPr lang="en-US" sz="1600" dirty="0"/>
              <a:t> button5 = new </a:t>
            </a:r>
            <a:r>
              <a:rPr lang="en-US" sz="1600" dirty="0" err="1"/>
              <a:t>JButton</a:t>
            </a:r>
            <a:r>
              <a:rPr lang="en-US" sz="1600" dirty="0"/>
              <a:t>("Button5");</a:t>
            </a:r>
          </a:p>
          <a:p>
            <a:endParaRPr lang="en-US" sz="1600" dirty="0"/>
          </a:p>
          <a:p>
            <a:r>
              <a:rPr lang="en-US" sz="1600" dirty="0"/>
              <a:t>      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panel.add</a:t>
            </a:r>
            <a:r>
              <a:rPr lang="en-US" sz="1600" dirty="0"/>
              <a:t>(button1, </a:t>
            </a:r>
            <a:r>
              <a:rPr lang="en-US" sz="1600" dirty="0" err="1"/>
              <a:t>BorderLayout.CENTER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panel.add</a:t>
            </a:r>
            <a:r>
              <a:rPr lang="en-US" sz="1600" dirty="0"/>
              <a:t>(button2, </a:t>
            </a:r>
            <a:r>
              <a:rPr lang="en-US" sz="1600" dirty="0" err="1"/>
              <a:t>BorderLayout.NORTH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panel.add</a:t>
            </a:r>
            <a:r>
              <a:rPr lang="en-US" sz="1600" dirty="0"/>
              <a:t>(button3, </a:t>
            </a:r>
            <a:r>
              <a:rPr lang="en-US" sz="1600" dirty="0" err="1"/>
              <a:t>BorderLayout.SOUTH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panel.add</a:t>
            </a:r>
            <a:r>
              <a:rPr lang="en-US" sz="1600" dirty="0"/>
              <a:t>(button4, </a:t>
            </a:r>
            <a:r>
              <a:rPr lang="en-US" sz="1600" dirty="0" err="1"/>
              <a:t>BorderLayout.WEST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panel.add</a:t>
            </a:r>
            <a:r>
              <a:rPr lang="en-US" sz="1600" dirty="0"/>
              <a:t>(button5, </a:t>
            </a:r>
            <a:r>
              <a:rPr lang="en-US" sz="1600" dirty="0" err="1"/>
              <a:t>BorderLayout.EAST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add(panel);</a:t>
            </a:r>
          </a:p>
          <a:p>
            <a:pPr eaLnBrk="1" hangingPunct="1"/>
            <a:endParaRPr lang="en-US" altLang="en-US" sz="1600" dirty="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419600" y="3048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598529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https://docs.oracle.com/javase/tutorial/uiswing/layout/border.html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80" y="1676400"/>
            <a:ext cx="4048125" cy="25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65125" y="214313"/>
            <a:ext cx="2946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u="sng" dirty="0"/>
              <a:t>An Example of </a:t>
            </a:r>
            <a:r>
              <a:rPr lang="en-US" altLang="en-US" sz="1600" u="sng" dirty="0" smtClean="0"/>
              <a:t>using </a:t>
            </a:r>
            <a:r>
              <a:rPr lang="en-US" altLang="en-US" sz="1600" u="sng" dirty="0" err="1"/>
              <a:t>GridLayout</a:t>
            </a:r>
            <a:endParaRPr lang="en-US" altLang="en-US" sz="1600" u="sng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-76200" y="828675"/>
            <a:ext cx="4626588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JPanel</a:t>
            </a:r>
            <a:r>
              <a:rPr lang="en-US" sz="1800" dirty="0" smtClean="0"/>
              <a:t> </a:t>
            </a:r>
            <a:r>
              <a:rPr lang="en-US" sz="1800" dirty="0"/>
              <a:t>panel = new </a:t>
            </a:r>
            <a:r>
              <a:rPr lang="en-US" sz="1800" dirty="0" err="1"/>
              <a:t>JPanel</a:t>
            </a:r>
            <a:r>
              <a:rPr lang="en-US" sz="1800" dirty="0"/>
              <a:t>();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panel.setLayout</a:t>
            </a:r>
            <a:r>
              <a:rPr lang="en-US" sz="1800" dirty="0"/>
              <a:t>(new </a:t>
            </a:r>
            <a:r>
              <a:rPr lang="en-US" sz="1800" dirty="0" err="1"/>
              <a:t>GridLayout</a:t>
            </a:r>
            <a:r>
              <a:rPr lang="en-US" sz="1800" dirty="0"/>
              <a:t>(2,3));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// create five buttons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JButton</a:t>
            </a:r>
            <a:r>
              <a:rPr lang="en-US" sz="1800" dirty="0"/>
              <a:t> button1 = new </a:t>
            </a:r>
            <a:r>
              <a:rPr lang="en-US" sz="1800" dirty="0" err="1"/>
              <a:t>JButton</a:t>
            </a:r>
            <a:r>
              <a:rPr lang="en-US" sz="1800" dirty="0"/>
              <a:t>("Button1");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JButton</a:t>
            </a:r>
            <a:r>
              <a:rPr lang="en-US" sz="1800" dirty="0"/>
              <a:t> button2 = new </a:t>
            </a:r>
            <a:r>
              <a:rPr lang="en-US" sz="1800" dirty="0" err="1"/>
              <a:t>JButton</a:t>
            </a:r>
            <a:r>
              <a:rPr lang="en-US" sz="1800" dirty="0"/>
              <a:t>("Button2");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JButton</a:t>
            </a:r>
            <a:r>
              <a:rPr lang="en-US" sz="1800" dirty="0"/>
              <a:t> button3 = new </a:t>
            </a:r>
            <a:r>
              <a:rPr lang="en-US" sz="1800" dirty="0" err="1"/>
              <a:t>JButton</a:t>
            </a:r>
            <a:r>
              <a:rPr lang="en-US" sz="1800" dirty="0"/>
              <a:t>("Button3");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JButton</a:t>
            </a:r>
            <a:r>
              <a:rPr lang="en-US" sz="1800" dirty="0"/>
              <a:t> button4 = new </a:t>
            </a:r>
            <a:r>
              <a:rPr lang="en-US" sz="1800" dirty="0" err="1"/>
              <a:t>JButton</a:t>
            </a:r>
            <a:r>
              <a:rPr lang="en-US" sz="1800" dirty="0"/>
              <a:t>("Button4");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JButton</a:t>
            </a:r>
            <a:r>
              <a:rPr lang="en-US" sz="1800" dirty="0"/>
              <a:t> button5 = new </a:t>
            </a:r>
            <a:r>
              <a:rPr lang="en-US" sz="1800" dirty="0" err="1"/>
              <a:t>JButton</a:t>
            </a:r>
            <a:r>
              <a:rPr lang="en-US" sz="1800" dirty="0"/>
              <a:t>("Button5</a:t>
            </a:r>
            <a:r>
              <a:rPr lang="en-US" sz="1800" dirty="0" smtClean="0"/>
              <a:t>");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 </a:t>
            </a:r>
            <a:r>
              <a:rPr lang="en-US" sz="1800" dirty="0" err="1"/>
              <a:t>JButton</a:t>
            </a:r>
            <a:r>
              <a:rPr lang="en-US" sz="1800" dirty="0"/>
              <a:t> </a:t>
            </a:r>
            <a:r>
              <a:rPr lang="en-US" sz="1800" dirty="0" smtClean="0"/>
              <a:t>button6 </a:t>
            </a:r>
            <a:r>
              <a:rPr lang="en-US" sz="1800" dirty="0"/>
              <a:t>= new </a:t>
            </a:r>
            <a:r>
              <a:rPr lang="en-US" sz="1800" dirty="0" err="1"/>
              <a:t>JButton</a:t>
            </a:r>
            <a:r>
              <a:rPr lang="en-US" sz="1800" dirty="0"/>
              <a:t>("</a:t>
            </a:r>
            <a:r>
              <a:rPr lang="en-US" sz="1800" dirty="0" smtClean="0"/>
              <a:t>Button6");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       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panel.add</a:t>
            </a:r>
            <a:r>
              <a:rPr lang="en-US" sz="1800" dirty="0"/>
              <a:t>(button1);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panel.add</a:t>
            </a:r>
            <a:r>
              <a:rPr lang="en-US" sz="1800" dirty="0"/>
              <a:t>(button2);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panel.add</a:t>
            </a:r>
            <a:r>
              <a:rPr lang="en-US" sz="1800" dirty="0"/>
              <a:t>(button3);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panel.add</a:t>
            </a:r>
            <a:r>
              <a:rPr lang="en-US" sz="1800" dirty="0"/>
              <a:t>(button4);</a:t>
            </a:r>
          </a:p>
          <a:p>
            <a:r>
              <a:rPr lang="en-US" sz="1800" dirty="0"/>
              <a:t>       </a:t>
            </a:r>
            <a:r>
              <a:rPr lang="en-US" sz="1800" dirty="0" err="1"/>
              <a:t>panel.add</a:t>
            </a:r>
            <a:r>
              <a:rPr lang="en-US" sz="1800" dirty="0"/>
              <a:t>(button5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panel.add</a:t>
            </a:r>
            <a:r>
              <a:rPr lang="en-US" sz="1800" dirty="0" smtClean="0"/>
              <a:t>(button6);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4550388" y="4572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632325" y="417513"/>
            <a:ext cx="4211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200"/>
              <a:t>It will fill the first row from left to right first, then fill the second</a:t>
            </a:r>
          </a:p>
          <a:p>
            <a:pPr eaLnBrk="1" hangingPunct="1"/>
            <a:r>
              <a:rPr lang="en-US" altLang="en-US" sz="1200"/>
              <a:t>row, and so on. Here we have only five components to add, so the</a:t>
            </a:r>
          </a:p>
          <a:p>
            <a:pPr eaLnBrk="1" hangingPunct="1"/>
            <a:r>
              <a:rPr lang="en-US" altLang="en-US" sz="1200"/>
              <a:t>last slot is empty and it is showing its background color – gray, </a:t>
            </a:r>
          </a:p>
          <a:p>
            <a:pPr eaLnBrk="1" hangingPunct="1"/>
            <a:r>
              <a:rPr lang="en-US" altLang="en-US" sz="1200"/>
              <a:t>the default color for the content pane.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5" y="1981200"/>
            <a:ext cx="3998175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Layout Managers : Calculator 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6216" y="5334000"/>
            <a:ext cx="3420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CalculatorViewer_GridExample.zip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" charset="0"/>
                <a:ea typeface="ＭＳ Ｐゴシック" pitchFamily="34" charset="-128"/>
              </a:rPr>
              <a:t>FontViewer</a:t>
            </a:r>
            <a:r>
              <a:rPr lang="en-US" altLang="en-US" dirty="0" smtClean="0">
                <a:ea typeface="ＭＳ Ｐゴシック" pitchFamily="34" charset="-128"/>
              </a:rPr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Title Bar</a:t>
            </a:r>
          </a:p>
          <a:p>
            <a:pPr>
              <a:defRPr/>
            </a:pPr>
            <a:r>
              <a:rPr lang="en-US" dirty="0" smtClean="0"/>
              <a:t>Label</a:t>
            </a:r>
          </a:p>
          <a:p>
            <a:pPr lvl="1">
              <a:defRPr/>
            </a:pPr>
            <a:r>
              <a:rPr lang="en-US" dirty="0" smtClean="0"/>
              <a:t>Shows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current font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Combo Box</a:t>
            </a:r>
            <a:endParaRPr lang="en-US" dirty="0"/>
          </a:p>
          <a:p>
            <a:pPr>
              <a:defRPr/>
            </a:pPr>
            <a:r>
              <a:rPr lang="en-US" dirty="0" smtClean="0"/>
              <a:t>Check Boxes</a:t>
            </a:r>
          </a:p>
          <a:p>
            <a:pPr>
              <a:defRPr/>
            </a:pPr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ED55BF3-9789-4185-888E-909ABA1B07E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80" y="1166235"/>
            <a:ext cx="56007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74406" y="5849937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urier" charset="0"/>
                <a:ea typeface="ＭＳ Ｐゴシック" pitchFamily="34" charset="-128"/>
              </a:rPr>
              <a:t>FontViewerExample.zi</a:t>
            </a:r>
            <a:r>
              <a:rPr lang="en-US" altLang="en-US" dirty="0">
                <a:latin typeface="Courier" charset="0"/>
                <a:ea typeface="ＭＳ Ｐゴシック" pitchFamily="34" charset="-128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6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itchFamily="34" charset="-128"/>
              </a:rPr>
              <a:t>11.2  Choices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257800"/>
          </a:xfrm>
        </p:spPr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In a modern graphical user interface program,  there are commonly used devices to make different types of selections: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Radio Buttons</a:t>
            </a:r>
          </a:p>
          <a:p>
            <a:pPr lvl="2"/>
            <a:endParaRPr lang="en-US" altLang="en-US" dirty="0" smtClean="0">
              <a:ea typeface="ＭＳ Ｐゴシック" pitchFamily="34" charset="-128"/>
            </a:endParaRP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For a small set of mutually exclusive choices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Check Boxes</a:t>
            </a:r>
          </a:p>
          <a:p>
            <a:pPr lvl="2"/>
            <a:endParaRPr lang="en-US" altLang="en-US" dirty="0" smtClean="0">
              <a:ea typeface="ＭＳ Ｐゴシック" pitchFamily="34" charset="-128"/>
            </a:endParaRP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For a binary choice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Combo Boxes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For a large set of choices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4524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0"/>
            <a:ext cx="3162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81600"/>
            <a:ext cx="2181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253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7AABEF2-8BC0-4C61-8F45-85C48F2ECC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1628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Radio Button Panels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22098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Use a panel for each set of radio buttons</a:t>
            </a:r>
          </a:p>
          <a:p>
            <a:pPr lvl="1">
              <a:spcBef>
                <a:spcPts val="8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The default border for a panel is invisible (no border)</a:t>
            </a:r>
          </a:p>
          <a:p>
            <a:pPr lvl="1">
              <a:spcBef>
                <a:spcPts val="8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You can add a border to a panel to make it visible along with a text label:</a:t>
            </a:r>
          </a:p>
          <a:p>
            <a:pPr lvl="1">
              <a:spcBef>
                <a:spcPts val="8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8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8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8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800"/>
              </a:spcBef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lvl="1">
              <a:spcBef>
                <a:spcPts val="800"/>
              </a:spcBef>
            </a:pPr>
            <a:r>
              <a:rPr lang="en-US" altLang="en-US" sz="2400" dirty="0" smtClean="0">
                <a:ea typeface="ＭＳ Ｐゴシック" pitchFamily="34" charset="-128"/>
              </a:rPr>
              <a:t>There are a large number of border styles available</a:t>
            </a:r>
          </a:p>
          <a:p>
            <a:pPr lvl="2">
              <a:spcBef>
                <a:spcPts val="800"/>
              </a:spcBef>
            </a:pPr>
            <a:r>
              <a:rPr lang="en-US" altLang="en-US" dirty="0" smtClean="0">
                <a:ea typeface="ＭＳ Ｐゴシック" pitchFamily="34" charset="-128"/>
              </a:rPr>
              <a:t>See the Swing documentation for more details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52400" y="3352800"/>
            <a:ext cx="88392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JPanel panel = new JPanel();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panel.add(smallButton);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panel.add(mediumButton);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panel.add(largeButton);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panel.setBorder(new TitledBorder(new EtchedBorder(),"Size"));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4524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00"/>
              <a:t>Copyright © 2013 by John Wiley &amp; Sons.  All rights reserved.</a:t>
            </a:r>
          </a:p>
        </p:txBody>
      </p:sp>
      <p:sp>
        <p:nvSpPr>
          <p:cNvPr id="245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BC87062-9DB3-4D14-BFE5-A4068E0E5C9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1268</Words>
  <Application>Microsoft Office PowerPoint</Application>
  <PresentationFormat>On-screen Show (4:3)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</vt:lpstr>
      <vt:lpstr>Times New Roman</vt:lpstr>
      <vt:lpstr>Wingdings</vt:lpstr>
      <vt:lpstr>Office Theme</vt:lpstr>
      <vt:lpstr>Layout Managers/Choices</vt:lpstr>
      <vt:lpstr>11.1 Layout Management</vt:lpstr>
      <vt:lpstr>Layout Management</vt:lpstr>
      <vt:lpstr>PowerPoint Presentation</vt:lpstr>
      <vt:lpstr>PowerPoint Presentation</vt:lpstr>
      <vt:lpstr>Using Layout Managers : Calculator Example</vt:lpstr>
      <vt:lpstr>FontViewer Layout</vt:lpstr>
      <vt:lpstr>11.2  Choices</vt:lpstr>
      <vt:lpstr>Radio Button Panels</vt:lpstr>
      <vt:lpstr>Grouping Radio Buttons</vt:lpstr>
      <vt:lpstr>Selecting Radio Buttons</vt:lpstr>
      <vt:lpstr>Check Boxes versus Radio Buttons</vt:lpstr>
      <vt:lpstr>Check Boxes</vt:lpstr>
      <vt:lpstr>Selecting Check Boxes</vt:lpstr>
      <vt:lpstr>Combo Boxes</vt:lpstr>
      <vt:lpstr>Adding and Selecting Items</vt:lpstr>
      <vt:lpstr>Lecture Review Programming Assignments  GUI Activity 1: Due by Wednesday 27th 11:59 pm GUI Activity 2: Due by Friday 29th 11:59 pm  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Managers</dc:title>
  <dc:creator>Janaka Balasooriya</dc:creator>
  <cp:lastModifiedBy>Janaka Balasooriya</cp:lastModifiedBy>
  <cp:revision>21</cp:revision>
  <dcterms:created xsi:type="dcterms:W3CDTF">2014-02-18T17:14:22Z</dcterms:created>
  <dcterms:modified xsi:type="dcterms:W3CDTF">2017-09-25T03:19:21Z</dcterms:modified>
</cp:coreProperties>
</file>