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62" r:id="rId6"/>
    <p:sldId id="260" r:id="rId7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130" autoAdjust="0"/>
    <p:restoredTop sz="87621" autoAdjust="0"/>
  </p:normalViewPr>
  <p:slideViewPr>
    <p:cSldViewPr>
      <p:cViewPr varScale="1">
        <p:scale>
          <a:sx n="135" d="100"/>
          <a:sy n="135" d="100"/>
        </p:scale>
        <p:origin x="-1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7/29/2012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7/29/2012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7/29/2012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7/29/2012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7/29/2012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7/29/2012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7/29/2012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7/29/2012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7/29/2012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7/29/2012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7/29/2012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Host-Based </a:t>
            </a:r>
            <a:r>
              <a:rPr lang="en-US" dirty="0" err="1" smtClean="0"/>
              <a:t>InTRUSION</a:t>
            </a:r>
            <a:r>
              <a:rPr lang="en-US" dirty="0" smtClean="0"/>
              <a:t> DETECTION SYSTEM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Acronym Used by People in the Field: </a:t>
            </a:r>
            <a:r>
              <a:rPr lang="en-US" dirty="0" smtClean="0"/>
              <a:t>H.I.D.S.</a:t>
            </a:r>
            <a:endParaRPr lang="en-US" dirty="0"/>
          </a:p>
        </p:txBody>
      </p:sp>
      <p:sp>
        <p:nvSpPr>
          <p:cNvPr id="6" name="Rectangle 4"/>
          <p:cNvSpPr txBox="1">
            <a:spLocks/>
          </p:cNvSpPr>
          <p:nvPr/>
        </p:nvSpPr>
        <p:spPr>
          <a:xfrm>
            <a:off x="76200" y="57150"/>
            <a:ext cx="88392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Presentation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Andrew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Dykman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Homework #6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What it is: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2285999"/>
          </a:xfrm>
        </p:spPr>
        <p:txBody>
          <a:bodyPr>
            <a:normAutofit fontScale="85000" lnSpcReduction="20000"/>
          </a:bodyPr>
          <a:lstStyle>
            <a:extLst/>
          </a:lstStyle>
          <a:p>
            <a:pPr marL="0" indent="0">
              <a:buNone/>
            </a:pPr>
            <a:r>
              <a:rPr lang="en-US" dirty="0" smtClean="0"/>
              <a:t>Consists </a:t>
            </a:r>
            <a:r>
              <a:rPr lang="en-US" dirty="0" smtClean="0"/>
              <a:t>of an </a:t>
            </a:r>
            <a:r>
              <a:rPr lang="en-US" dirty="0" smtClean="0"/>
              <a:t>agent program </a:t>
            </a:r>
            <a:r>
              <a:rPr lang="en-US" dirty="0" smtClean="0"/>
              <a:t>on a </a:t>
            </a:r>
            <a:r>
              <a:rPr lang="en-US" dirty="0" smtClean="0"/>
              <a:t>host </a:t>
            </a:r>
            <a:r>
              <a:rPr lang="en-US" dirty="0" smtClean="0"/>
              <a:t>that identifies intrusions by analyzing system calls, application logs, file-system modifications </a:t>
            </a:r>
            <a:r>
              <a:rPr lang="en-US" dirty="0" smtClean="0"/>
              <a:t>and other </a:t>
            </a:r>
            <a:r>
              <a:rPr lang="en-US" dirty="0" smtClean="0"/>
              <a:t>host </a:t>
            </a:r>
            <a:r>
              <a:rPr lang="en-US" dirty="0" smtClean="0"/>
              <a:t>activities.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2286001"/>
          </a:xfrm>
        </p:spPr>
        <p:txBody>
          <a:bodyPr>
            <a:normAutofit fontScale="62500" lnSpcReduction="20000"/>
          </a:bodyPr>
          <a:lstStyle>
            <a:extLst/>
          </a:lstStyle>
          <a:p>
            <a:pPr>
              <a:buNone/>
            </a:pPr>
            <a:r>
              <a:rPr lang="en-US" dirty="0" smtClean="0"/>
              <a:t>In case of an attack, the H.I.D.S. will notify personnel at </a:t>
            </a:r>
            <a:r>
              <a:rPr lang="en-US" dirty="0" smtClean="0"/>
              <a:t>a monitoring </a:t>
            </a:r>
            <a:r>
              <a:rPr lang="en-US" dirty="0" smtClean="0"/>
              <a:t>/ security terminal</a:t>
            </a:r>
            <a:r>
              <a:rPr lang="en-US" dirty="0" smtClean="0"/>
              <a:t>. </a:t>
            </a:r>
            <a:r>
              <a:rPr lang="en-US" dirty="0" smtClean="0"/>
              <a:t>More advanced H.I.D.S systems will check </a:t>
            </a:r>
            <a:r>
              <a:rPr lang="en-US" dirty="0" smtClean="0"/>
              <a:t>a profiled event </a:t>
            </a:r>
            <a:r>
              <a:rPr lang="en-US" dirty="0" smtClean="0"/>
              <a:t>when it is </a:t>
            </a:r>
            <a:r>
              <a:rPr lang="en-US" dirty="0" smtClean="0"/>
              <a:t>detected, </a:t>
            </a:r>
            <a:r>
              <a:rPr lang="en-US" dirty="0" smtClean="0"/>
              <a:t>and pass it to </a:t>
            </a:r>
            <a:r>
              <a:rPr lang="en-US" dirty="0" smtClean="0"/>
              <a:t>a correlation engine that determines whether vulnerability is being </a:t>
            </a:r>
            <a:r>
              <a:rPr lang="en-US" dirty="0" smtClean="0"/>
              <a:t>exploited first, such as in the case with HP-UX </a:t>
            </a:r>
            <a:r>
              <a:rPr lang="en-US" dirty="0" smtClean="0"/>
              <a:t>11i </a:t>
            </a:r>
            <a:r>
              <a:rPr lang="en-US" dirty="0" smtClean="0"/>
              <a:t>Security H.I.D.S.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" name="Picture 9" descr="watch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3257550"/>
            <a:ext cx="1447800" cy="914400"/>
          </a:xfrm>
          <a:prstGeom prst="rect">
            <a:avLst/>
          </a:prstGeom>
        </p:spPr>
      </p:pic>
      <p:pic>
        <p:nvPicPr>
          <p:cNvPr id="11" name="Picture 10" descr="caugh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9400" y="4229100"/>
            <a:ext cx="1219200" cy="914400"/>
          </a:xfrm>
          <a:prstGeom prst="rect">
            <a:avLst/>
          </a:prstGeom>
        </p:spPr>
      </p:pic>
      <p:pic>
        <p:nvPicPr>
          <p:cNvPr id="12" name="Picture 11" descr="alar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38800" y="3409950"/>
            <a:ext cx="1957446" cy="1441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2800" b="1" dirty="0" smtClean="0"/>
              <a:t>HIDS monitors for the exploitation of the following vulnerabilities to detect attacks or misuse: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504950"/>
            <a:ext cx="4495800" cy="3429000"/>
          </a:xfrm>
        </p:spPr>
        <p:txBody>
          <a:bodyPr anchor="ctr">
            <a:normAutofit fontScale="55000" lnSpcReduction="20000"/>
          </a:bodyPr>
          <a:lstStyle>
            <a:extLst/>
          </a:lstStyle>
          <a:p>
            <a:r>
              <a:rPr lang="en-US" dirty="0" smtClean="0"/>
              <a:t>Poorly </a:t>
            </a:r>
            <a:r>
              <a:rPr lang="en-US" dirty="0" smtClean="0"/>
              <a:t>written privileged programs</a:t>
            </a:r>
          </a:p>
          <a:p>
            <a:r>
              <a:rPr lang="en-US" dirty="0" smtClean="0"/>
              <a:t>Unauthorized File Modification:</a:t>
            </a:r>
          </a:p>
          <a:p>
            <a:pPr lvl="1"/>
            <a:r>
              <a:rPr lang="en-US" dirty="0" smtClean="0"/>
              <a:t>Critical system and application programs</a:t>
            </a:r>
          </a:p>
          <a:p>
            <a:pPr lvl="1"/>
            <a:r>
              <a:rPr lang="en-US" dirty="0" smtClean="0"/>
              <a:t>Configuration files System and application log files</a:t>
            </a:r>
          </a:p>
          <a:p>
            <a:pPr lvl="1"/>
            <a:r>
              <a:rPr lang="en-US" dirty="0" smtClean="0"/>
              <a:t>File additions and deletions</a:t>
            </a:r>
          </a:p>
          <a:p>
            <a:pPr lvl="1"/>
            <a:r>
              <a:rPr lang="en-US" dirty="0" smtClean="0"/>
              <a:t>Critical files made world writable</a:t>
            </a:r>
          </a:p>
          <a:p>
            <a:pPr lvl="1"/>
            <a:r>
              <a:rPr lang="en-US" dirty="0" smtClean="0"/>
              <a:t>Privileged '</a:t>
            </a:r>
            <a:r>
              <a:rPr lang="en-US" dirty="0" err="1" smtClean="0"/>
              <a:t>setuid</a:t>
            </a:r>
            <a:r>
              <a:rPr lang="en-US" dirty="0" smtClean="0"/>
              <a:t>' programs created</a:t>
            </a:r>
          </a:p>
          <a:p>
            <a:pPr lvl="1"/>
            <a:r>
              <a:rPr lang="en-US" dirty="0" smtClean="0"/>
              <a:t>Files modified by non-owners </a:t>
            </a:r>
          </a:p>
          <a:p>
            <a:r>
              <a:rPr lang="en-US" dirty="0" smtClean="0"/>
              <a:t>Monitors logins/logouts, weak password or unauthorized access</a:t>
            </a:r>
          </a:p>
          <a:p>
            <a:r>
              <a:rPr lang="en-US" dirty="0" smtClean="0"/>
              <a:t>Password guessing: Failed logins and failed switch-user attempts </a:t>
            </a:r>
            <a:endParaRPr lang="en-US" dirty="0"/>
          </a:p>
        </p:txBody>
      </p:sp>
      <p:pic>
        <p:nvPicPr>
          <p:cNvPr id="7" name="Content Placeholder 6" descr="After Effects Heart beat.jpg"/>
          <p:cNvPicPr>
            <a:picLocks noGrp="1" noChangeAspect="1"/>
          </p:cNvPicPr>
          <p:nvPr>
            <p:ph sz="quarter" idx="14"/>
          </p:nvPr>
        </p:nvPicPr>
        <p:blipFill>
          <a:blip r:embed="rId3" cstate="print"/>
          <a:stretch>
            <a:fillRect/>
          </a:stretch>
        </p:blipFill>
        <p:spPr>
          <a:xfrm>
            <a:off x="5715000" y="1523407"/>
            <a:ext cx="3276600" cy="31795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How it is used.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419600" y="1428750"/>
            <a:ext cx="4495800" cy="3505200"/>
          </a:xfrm>
        </p:spPr>
        <p:txBody>
          <a:bodyPr>
            <a:normAutofit fontScale="92500" lnSpcReduction="20000"/>
          </a:bodyPr>
          <a:lstStyle>
            <a:extLst/>
          </a:lstStyle>
          <a:p>
            <a:pPr marL="274320" lvl="1">
              <a:buNone/>
            </a:pPr>
            <a:r>
              <a:rPr lang="en-US" dirty="0" smtClean="0"/>
              <a:t>   Ideally </a:t>
            </a:r>
            <a:r>
              <a:rPr lang="en-US" dirty="0" smtClean="0"/>
              <a:t>a HIDS works in conjunction with a NIDS, such that a HIDS finds anything that slips past the NIDS. Commercially available software solutions often do correlate the findings from NIDS and HIDS in order to find out about whether a network intruder has been successful or not at the targeted host.</a:t>
            </a:r>
            <a:endParaRPr lang="en-US" dirty="0"/>
          </a:p>
        </p:txBody>
      </p:sp>
      <p:pic>
        <p:nvPicPr>
          <p:cNvPr id="6" name="Picture 5" descr="handshak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733550"/>
            <a:ext cx="3876675" cy="293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Hackers do what? 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sz="quarter" idx="13"/>
          </p:nvPr>
        </p:nvSpPr>
        <p:spPr>
          <a:xfrm>
            <a:off x="609600" y="1428751"/>
            <a:ext cx="8305800" cy="3352799"/>
          </a:xfrm>
        </p:spPr>
        <p:txBody>
          <a:bodyPr>
            <a:normAutofit fontScale="77500" lnSpcReduction="20000"/>
          </a:bodyPr>
          <a:lstStyle>
            <a:extLst/>
          </a:lstStyle>
          <a:p>
            <a:pPr>
              <a:buNone/>
            </a:pPr>
            <a:r>
              <a:rPr lang="en-US" dirty="0" smtClean="0"/>
              <a:t>	The </a:t>
            </a:r>
            <a:r>
              <a:rPr lang="en-US" dirty="0" smtClean="0"/>
              <a:t>principle operation of a HIDS depends on the fact that successful intruders </a:t>
            </a:r>
            <a:r>
              <a:rPr lang="en-US" dirty="0" smtClean="0"/>
              <a:t>(hackers) will </a:t>
            </a:r>
            <a:r>
              <a:rPr lang="en-US" dirty="0" smtClean="0"/>
              <a:t>generally leave a trace of their activities. In fact, such intruders often want to </a:t>
            </a:r>
            <a:r>
              <a:rPr lang="en-US" i="1" dirty="0" smtClean="0"/>
              <a:t>own</a:t>
            </a:r>
            <a:r>
              <a:rPr lang="en-US" dirty="0" smtClean="0"/>
              <a:t> the computer they have attacked, and will establish their "ownership" by installing software that will grant the intruders future access to carry out whatever activity </a:t>
            </a:r>
            <a:r>
              <a:rPr lang="en-US" dirty="0" smtClean="0"/>
              <a:t>(keystroke logging, identity theft, spamming, </a:t>
            </a:r>
            <a:r>
              <a:rPr lang="en-US" dirty="0" err="1" smtClean="0"/>
              <a:t>botnet</a:t>
            </a:r>
            <a:r>
              <a:rPr lang="en-US" dirty="0" smtClean="0"/>
              <a:t> activity, spyware-usage etc</a:t>
            </a:r>
            <a:r>
              <a:rPr lang="en-US" dirty="0" smtClean="0"/>
              <a:t>.) they envisage. Most successful intruders, on entering a target machine, immediately apply best-practice security techniques to secure the system which they have infiltrated, leaving only their own </a:t>
            </a:r>
            <a:r>
              <a:rPr lang="en-US" dirty="0" smtClean="0"/>
              <a:t>backdoor open</a:t>
            </a:r>
            <a:r>
              <a:rPr lang="en-US" dirty="0" smtClean="0"/>
              <a:t>, so that other intruders can not take over </a:t>
            </a:r>
            <a:r>
              <a:rPr lang="en-US" i="1" dirty="0" smtClean="0"/>
              <a:t>their</a:t>
            </a:r>
            <a:r>
              <a:rPr lang="en-US" dirty="0" smtClean="0"/>
              <a:t> computers.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 fontScale="90000"/>
          </a:bodyPr>
          <a:lstStyle>
            <a:extLst/>
          </a:lstStyle>
          <a:p>
            <a:r>
              <a:rPr lang="en-US" dirty="0" smtClean="0"/>
              <a:t>Some application-based </a:t>
            </a:r>
            <a:r>
              <a:rPr lang="en-US" dirty="0" smtClean="0"/>
              <a:t>I.D.S. </a:t>
            </a:r>
            <a:r>
              <a:rPr lang="en-US" dirty="0" smtClean="0"/>
              <a:t>are also part of </a:t>
            </a:r>
            <a:r>
              <a:rPr lang="en-US" dirty="0" smtClean="0"/>
              <a:t>the H.I.D.S. </a:t>
            </a:r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504950"/>
            <a:ext cx="8153400" cy="990600"/>
          </a:xfrm>
        </p:spPr>
        <p:txBody>
          <a:bodyPr>
            <a:normAutofit fontScale="85000" lnSpcReduction="20000"/>
          </a:bodyPr>
          <a:lstStyle>
            <a:extLst/>
          </a:lstStyle>
          <a:p>
            <a:r>
              <a:rPr lang="en-US" b="1" dirty="0" smtClean="0"/>
              <a:t>Tripwire</a:t>
            </a:r>
          </a:p>
          <a:p>
            <a:r>
              <a:rPr lang="en-US" b="1" dirty="0" smtClean="0"/>
              <a:t>OSSEC (An Open-Source H.I.D.S.)</a:t>
            </a:r>
            <a:endParaRPr lang="en-US" b="1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  <p:pic>
        <p:nvPicPr>
          <p:cNvPr id="7" name="Picture 6" descr="ossec-arch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0" y="2724150"/>
            <a:ext cx="4947556" cy="2266950"/>
          </a:xfrm>
          <a:prstGeom prst="rect">
            <a:avLst/>
          </a:prstGeom>
        </p:spPr>
      </p:pic>
      <p:pic>
        <p:nvPicPr>
          <p:cNvPr id="8" name="Picture 7" descr="tripwir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2571750"/>
            <a:ext cx="3048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273</Words>
  <Application>Microsoft Office PowerPoint</Application>
  <PresentationFormat>On-screen Show (16:9)</PresentationFormat>
  <Paragraphs>30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WidescreenPresentation</vt:lpstr>
      <vt:lpstr>Host-Based InTRUSION DETECTION SYSTEM</vt:lpstr>
      <vt:lpstr>What it is:</vt:lpstr>
      <vt:lpstr>HIDS monitors for the exploitation of the following vulnerabilities to detect attacks or misuse:</vt:lpstr>
      <vt:lpstr>How it is used.</vt:lpstr>
      <vt:lpstr>Hackers do what? </vt:lpstr>
      <vt:lpstr>Some application-based I.D.S. are also part of the H.I.D.S. category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2012-07-30T03:18:45Z</dcterms:created>
  <dcterms:modified xsi:type="dcterms:W3CDTF">2012-07-30T03:55:07Z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