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6" r:id="rId8"/>
    <p:sldId id="269" r:id="rId9"/>
    <p:sldId id="267" r:id="rId10"/>
    <p:sldId id="268" r:id="rId11"/>
    <p:sldId id="264" r:id="rId12"/>
    <p:sldId id="270"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1EDFB-E01C-40B3-8559-32CBF544EA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393F87-9D6A-4FF8-A368-C7804A0BA9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860C5B-D6BE-423B-BFAC-E32F8D8101F7}"/>
              </a:ext>
            </a:extLst>
          </p:cNvPr>
          <p:cNvSpPr>
            <a:spLocks noGrp="1"/>
          </p:cNvSpPr>
          <p:nvPr>
            <p:ph type="dt" sz="half" idx="10"/>
          </p:nvPr>
        </p:nvSpPr>
        <p:spPr/>
        <p:txBody>
          <a:bodyPr/>
          <a:lstStyle/>
          <a:p>
            <a:fld id="{40C3ECDE-1D94-4A7E-A278-553F362DD1D4}" type="datetimeFigureOut">
              <a:rPr lang="en-US" smtClean="0"/>
              <a:t>4/30/2018</a:t>
            </a:fld>
            <a:endParaRPr lang="en-US"/>
          </a:p>
        </p:txBody>
      </p:sp>
      <p:sp>
        <p:nvSpPr>
          <p:cNvPr id="5" name="Footer Placeholder 4">
            <a:extLst>
              <a:ext uri="{FF2B5EF4-FFF2-40B4-BE49-F238E27FC236}">
                <a16:creationId xmlns:a16="http://schemas.microsoft.com/office/drawing/2014/main" id="{0A19E71E-2ACA-4B09-8783-CC68E23BD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F0EA04-5D9F-45C3-AE51-A77C14F2D9F1}"/>
              </a:ext>
            </a:extLst>
          </p:cNvPr>
          <p:cNvSpPr>
            <a:spLocks noGrp="1"/>
          </p:cNvSpPr>
          <p:nvPr>
            <p:ph type="sldNum" sz="quarter" idx="12"/>
          </p:nvPr>
        </p:nvSpPr>
        <p:spPr/>
        <p:txBody>
          <a:bodyPr/>
          <a:lstStyle/>
          <a:p>
            <a:fld id="{B491478F-CDDF-48D7-B591-C9EBD61D9B38}" type="slidenum">
              <a:rPr lang="en-US" smtClean="0"/>
              <a:t>‹#›</a:t>
            </a:fld>
            <a:endParaRPr lang="en-US"/>
          </a:p>
        </p:txBody>
      </p:sp>
    </p:spTree>
    <p:extLst>
      <p:ext uri="{BB962C8B-B14F-4D97-AF65-F5344CB8AC3E}">
        <p14:creationId xmlns:p14="http://schemas.microsoft.com/office/powerpoint/2010/main" val="397054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459E1-A827-428F-9FED-AB3A13DCF1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3A630C-A442-429B-8264-A7DAA33CD23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D2DE5F-CFA8-493A-AF73-6150103905F2}"/>
              </a:ext>
            </a:extLst>
          </p:cNvPr>
          <p:cNvSpPr>
            <a:spLocks noGrp="1"/>
          </p:cNvSpPr>
          <p:nvPr>
            <p:ph type="dt" sz="half" idx="10"/>
          </p:nvPr>
        </p:nvSpPr>
        <p:spPr/>
        <p:txBody>
          <a:bodyPr/>
          <a:lstStyle/>
          <a:p>
            <a:fld id="{40C3ECDE-1D94-4A7E-A278-553F362DD1D4}" type="datetimeFigureOut">
              <a:rPr lang="en-US" smtClean="0"/>
              <a:t>4/30/2018</a:t>
            </a:fld>
            <a:endParaRPr lang="en-US"/>
          </a:p>
        </p:txBody>
      </p:sp>
      <p:sp>
        <p:nvSpPr>
          <p:cNvPr id="5" name="Footer Placeholder 4">
            <a:extLst>
              <a:ext uri="{FF2B5EF4-FFF2-40B4-BE49-F238E27FC236}">
                <a16:creationId xmlns:a16="http://schemas.microsoft.com/office/drawing/2014/main" id="{5EC28FF4-8725-493F-A3F7-EB84526066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4E96C-CCA2-40CE-9CB1-C3EA335C0AF9}"/>
              </a:ext>
            </a:extLst>
          </p:cNvPr>
          <p:cNvSpPr>
            <a:spLocks noGrp="1"/>
          </p:cNvSpPr>
          <p:nvPr>
            <p:ph type="sldNum" sz="quarter" idx="12"/>
          </p:nvPr>
        </p:nvSpPr>
        <p:spPr/>
        <p:txBody>
          <a:bodyPr/>
          <a:lstStyle/>
          <a:p>
            <a:fld id="{B491478F-CDDF-48D7-B591-C9EBD61D9B38}" type="slidenum">
              <a:rPr lang="en-US" smtClean="0"/>
              <a:t>‹#›</a:t>
            </a:fld>
            <a:endParaRPr lang="en-US"/>
          </a:p>
        </p:txBody>
      </p:sp>
    </p:spTree>
    <p:extLst>
      <p:ext uri="{BB962C8B-B14F-4D97-AF65-F5344CB8AC3E}">
        <p14:creationId xmlns:p14="http://schemas.microsoft.com/office/powerpoint/2010/main" val="3501789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6DD3A8-2276-4052-AA6C-EE17C72890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121721-0E60-47A0-B165-F01FA38B9C8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C68557-85DF-480B-A84A-FEAE1B528005}"/>
              </a:ext>
            </a:extLst>
          </p:cNvPr>
          <p:cNvSpPr>
            <a:spLocks noGrp="1"/>
          </p:cNvSpPr>
          <p:nvPr>
            <p:ph type="dt" sz="half" idx="10"/>
          </p:nvPr>
        </p:nvSpPr>
        <p:spPr/>
        <p:txBody>
          <a:bodyPr/>
          <a:lstStyle/>
          <a:p>
            <a:fld id="{40C3ECDE-1D94-4A7E-A278-553F362DD1D4}" type="datetimeFigureOut">
              <a:rPr lang="en-US" smtClean="0"/>
              <a:t>4/30/2018</a:t>
            </a:fld>
            <a:endParaRPr lang="en-US"/>
          </a:p>
        </p:txBody>
      </p:sp>
      <p:sp>
        <p:nvSpPr>
          <p:cNvPr id="5" name="Footer Placeholder 4">
            <a:extLst>
              <a:ext uri="{FF2B5EF4-FFF2-40B4-BE49-F238E27FC236}">
                <a16:creationId xmlns:a16="http://schemas.microsoft.com/office/drawing/2014/main" id="{126C65CD-682F-4ACE-BC10-3015628A3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07AC6B-7EC4-43F6-804A-F204BC72BB35}"/>
              </a:ext>
            </a:extLst>
          </p:cNvPr>
          <p:cNvSpPr>
            <a:spLocks noGrp="1"/>
          </p:cNvSpPr>
          <p:nvPr>
            <p:ph type="sldNum" sz="quarter" idx="12"/>
          </p:nvPr>
        </p:nvSpPr>
        <p:spPr/>
        <p:txBody>
          <a:bodyPr/>
          <a:lstStyle/>
          <a:p>
            <a:fld id="{B491478F-CDDF-48D7-B591-C9EBD61D9B38}" type="slidenum">
              <a:rPr lang="en-US" smtClean="0"/>
              <a:t>‹#›</a:t>
            </a:fld>
            <a:endParaRPr lang="en-US"/>
          </a:p>
        </p:txBody>
      </p:sp>
    </p:spTree>
    <p:extLst>
      <p:ext uri="{BB962C8B-B14F-4D97-AF65-F5344CB8AC3E}">
        <p14:creationId xmlns:p14="http://schemas.microsoft.com/office/powerpoint/2010/main" val="244094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E1C57-5ABA-4DBC-8F81-8C8D3C5AF5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3460FC-454C-4023-8D4D-003EF82984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86CF94-CEA7-4BF0-919C-57DCAC0C1C24}"/>
              </a:ext>
            </a:extLst>
          </p:cNvPr>
          <p:cNvSpPr>
            <a:spLocks noGrp="1"/>
          </p:cNvSpPr>
          <p:nvPr>
            <p:ph type="dt" sz="half" idx="10"/>
          </p:nvPr>
        </p:nvSpPr>
        <p:spPr/>
        <p:txBody>
          <a:bodyPr/>
          <a:lstStyle/>
          <a:p>
            <a:fld id="{40C3ECDE-1D94-4A7E-A278-553F362DD1D4}" type="datetimeFigureOut">
              <a:rPr lang="en-US" smtClean="0"/>
              <a:t>4/30/2018</a:t>
            </a:fld>
            <a:endParaRPr lang="en-US"/>
          </a:p>
        </p:txBody>
      </p:sp>
      <p:sp>
        <p:nvSpPr>
          <p:cNvPr id="5" name="Footer Placeholder 4">
            <a:extLst>
              <a:ext uri="{FF2B5EF4-FFF2-40B4-BE49-F238E27FC236}">
                <a16:creationId xmlns:a16="http://schemas.microsoft.com/office/drawing/2014/main" id="{6ACF6FAB-C6A9-4029-A4FA-D2E0699BB4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C6489E-EAD5-42A1-925C-506E6075877D}"/>
              </a:ext>
            </a:extLst>
          </p:cNvPr>
          <p:cNvSpPr>
            <a:spLocks noGrp="1"/>
          </p:cNvSpPr>
          <p:nvPr>
            <p:ph type="sldNum" sz="quarter" idx="12"/>
          </p:nvPr>
        </p:nvSpPr>
        <p:spPr/>
        <p:txBody>
          <a:bodyPr/>
          <a:lstStyle/>
          <a:p>
            <a:fld id="{B491478F-CDDF-48D7-B591-C9EBD61D9B38}" type="slidenum">
              <a:rPr lang="en-US" smtClean="0"/>
              <a:t>‹#›</a:t>
            </a:fld>
            <a:endParaRPr lang="en-US"/>
          </a:p>
        </p:txBody>
      </p:sp>
    </p:spTree>
    <p:extLst>
      <p:ext uri="{BB962C8B-B14F-4D97-AF65-F5344CB8AC3E}">
        <p14:creationId xmlns:p14="http://schemas.microsoft.com/office/powerpoint/2010/main" val="2443123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6AFE5-A565-45BD-A5EE-71AEB424FD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A7C15B-1B7F-4051-A37D-150B4C4A81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29B7C27-EFB3-4108-B035-59F0F441177B}"/>
              </a:ext>
            </a:extLst>
          </p:cNvPr>
          <p:cNvSpPr>
            <a:spLocks noGrp="1"/>
          </p:cNvSpPr>
          <p:nvPr>
            <p:ph type="dt" sz="half" idx="10"/>
          </p:nvPr>
        </p:nvSpPr>
        <p:spPr/>
        <p:txBody>
          <a:bodyPr/>
          <a:lstStyle/>
          <a:p>
            <a:fld id="{40C3ECDE-1D94-4A7E-A278-553F362DD1D4}" type="datetimeFigureOut">
              <a:rPr lang="en-US" smtClean="0"/>
              <a:t>4/30/2018</a:t>
            </a:fld>
            <a:endParaRPr lang="en-US"/>
          </a:p>
        </p:txBody>
      </p:sp>
      <p:sp>
        <p:nvSpPr>
          <p:cNvPr id="5" name="Footer Placeholder 4">
            <a:extLst>
              <a:ext uri="{FF2B5EF4-FFF2-40B4-BE49-F238E27FC236}">
                <a16:creationId xmlns:a16="http://schemas.microsoft.com/office/drawing/2014/main" id="{3EBE668B-C14E-4FFE-9433-5D23845459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DB47EA-0341-476C-90A1-13D235B893DA}"/>
              </a:ext>
            </a:extLst>
          </p:cNvPr>
          <p:cNvSpPr>
            <a:spLocks noGrp="1"/>
          </p:cNvSpPr>
          <p:nvPr>
            <p:ph type="sldNum" sz="quarter" idx="12"/>
          </p:nvPr>
        </p:nvSpPr>
        <p:spPr/>
        <p:txBody>
          <a:bodyPr/>
          <a:lstStyle/>
          <a:p>
            <a:fld id="{B491478F-CDDF-48D7-B591-C9EBD61D9B38}" type="slidenum">
              <a:rPr lang="en-US" smtClean="0"/>
              <a:t>‹#›</a:t>
            </a:fld>
            <a:endParaRPr lang="en-US"/>
          </a:p>
        </p:txBody>
      </p:sp>
    </p:spTree>
    <p:extLst>
      <p:ext uri="{BB962C8B-B14F-4D97-AF65-F5344CB8AC3E}">
        <p14:creationId xmlns:p14="http://schemas.microsoft.com/office/powerpoint/2010/main" val="2779734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5E1A6-123D-4104-A738-C68C4ED944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4C0FA1-5A97-4F9A-AFED-24EB1E2C76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504B36-333E-47F5-AD97-308D589BA73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E8A738-F084-4F92-A3E6-C3FB9433D573}"/>
              </a:ext>
            </a:extLst>
          </p:cNvPr>
          <p:cNvSpPr>
            <a:spLocks noGrp="1"/>
          </p:cNvSpPr>
          <p:nvPr>
            <p:ph type="dt" sz="half" idx="10"/>
          </p:nvPr>
        </p:nvSpPr>
        <p:spPr/>
        <p:txBody>
          <a:bodyPr/>
          <a:lstStyle/>
          <a:p>
            <a:fld id="{40C3ECDE-1D94-4A7E-A278-553F362DD1D4}" type="datetimeFigureOut">
              <a:rPr lang="en-US" smtClean="0"/>
              <a:t>4/30/2018</a:t>
            </a:fld>
            <a:endParaRPr lang="en-US"/>
          </a:p>
        </p:txBody>
      </p:sp>
      <p:sp>
        <p:nvSpPr>
          <p:cNvPr id="6" name="Footer Placeholder 5">
            <a:extLst>
              <a:ext uri="{FF2B5EF4-FFF2-40B4-BE49-F238E27FC236}">
                <a16:creationId xmlns:a16="http://schemas.microsoft.com/office/drawing/2014/main" id="{4E28F33B-A725-42C6-84D4-280E8FD89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DDC76-5060-4B06-8B7C-2962F3CD8860}"/>
              </a:ext>
            </a:extLst>
          </p:cNvPr>
          <p:cNvSpPr>
            <a:spLocks noGrp="1"/>
          </p:cNvSpPr>
          <p:nvPr>
            <p:ph type="sldNum" sz="quarter" idx="12"/>
          </p:nvPr>
        </p:nvSpPr>
        <p:spPr/>
        <p:txBody>
          <a:bodyPr/>
          <a:lstStyle/>
          <a:p>
            <a:fld id="{B491478F-CDDF-48D7-B591-C9EBD61D9B38}" type="slidenum">
              <a:rPr lang="en-US" smtClean="0"/>
              <a:t>‹#›</a:t>
            </a:fld>
            <a:endParaRPr lang="en-US"/>
          </a:p>
        </p:txBody>
      </p:sp>
    </p:spTree>
    <p:extLst>
      <p:ext uri="{BB962C8B-B14F-4D97-AF65-F5344CB8AC3E}">
        <p14:creationId xmlns:p14="http://schemas.microsoft.com/office/powerpoint/2010/main" val="1886743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BD6EF-F6D2-48D8-A879-9D9CFEA0EB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5D3F7F-CF34-4A83-8B33-E9F79574BB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C6B0EAC-BF71-4F19-9954-C294E08ADBF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B4ACBD-FD77-4838-BAE1-0E1E742A29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313955A-2AB2-45EF-A137-2D572760028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F6B9C1-C89B-402A-BEBC-C2F142C53B5C}"/>
              </a:ext>
            </a:extLst>
          </p:cNvPr>
          <p:cNvSpPr>
            <a:spLocks noGrp="1"/>
          </p:cNvSpPr>
          <p:nvPr>
            <p:ph type="dt" sz="half" idx="10"/>
          </p:nvPr>
        </p:nvSpPr>
        <p:spPr/>
        <p:txBody>
          <a:bodyPr/>
          <a:lstStyle/>
          <a:p>
            <a:fld id="{40C3ECDE-1D94-4A7E-A278-553F362DD1D4}" type="datetimeFigureOut">
              <a:rPr lang="en-US" smtClean="0"/>
              <a:t>4/30/2018</a:t>
            </a:fld>
            <a:endParaRPr lang="en-US"/>
          </a:p>
        </p:txBody>
      </p:sp>
      <p:sp>
        <p:nvSpPr>
          <p:cNvPr id="8" name="Footer Placeholder 7">
            <a:extLst>
              <a:ext uri="{FF2B5EF4-FFF2-40B4-BE49-F238E27FC236}">
                <a16:creationId xmlns:a16="http://schemas.microsoft.com/office/drawing/2014/main" id="{CDE8D49E-A151-4496-9FE0-82CF1BAA7B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DAD42-F220-42F9-9657-147D61A17D5C}"/>
              </a:ext>
            </a:extLst>
          </p:cNvPr>
          <p:cNvSpPr>
            <a:spLocks noGrp="1"/>
          </p:cNvSpPr>
          <p:nvPr>
            <p:ph type="sldNum" sz="quarter" idx="12"/>
          </p:nvPr>
        </p:nvSpPr>
        <p:spPr/>
        <p:txBody>
          <a:bodyPr/>
          <a:lstStyle/>
          <a:p>
            <a:fld id="{B491478F-CDDF-48D7-B591-C9EBD61D9B38}" type="slidenum">
              <a:rPr lang="en-US" smtClean="0"/>
              <a:t>‹#›</a:t>
            </a:fld>
            <a:endParaRPr lang="en-US"/>
          </a:p>
        </p:txBody>
      </p:sp>
    </p:spTree>
    <p:extLst>
      <p:ext uri="{BB962C8B-B14F-4D97-AF65-F5344CB8AC3E}">
        <p14:creationId xmlns:p14="http://schemas.microsoft.com/office/powerpoint/2010/main" val="2940632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1E121-F61C-4701-B7B9-B0D37B9257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428900-BEA4-4DFD-9D54-F8DEC4CB71AE}"/>
              </a:ext>
            </a:extLst>
          </p:cNvPr>
          <p:cNvSpPr>
            <a:spLocks noGrp="1"/>
          </p:cNvSpPr>
          <p:nvPr>
            <p:ph type="dt" sz="half" idx="10"/>
          </p:nvPr>
        </p:nvSpPr>
        <p:spPr/>
        <p:txBody>
          <a:bodyPr/>
          <a:lstStyle/>
          <a:p>
            <a:fld id="{40C3ECDE-1D94-4A7E-A278-553F362DD1D4}" type="datetimeFigureOut">
              <a:rPr lang="en-US" smtClean="0"/>
              <a:t>4/30/2018</a:t>
            </a:fld>
            <a:endParaRPr lang="en-US"/>
          </a:p>
        </p:txBody>
      </p:sp>
      <p:sp>
        <p:nvSpPr>
          <p:cNvPr id="4" name="Footer Placeholder 3">
            <a:extLst>
              <a:ext uri="{FF2B5EF4-FFF2-40B4-BE49-F238E27FC236}">
                <a16:creationId xmlns:a16="http://schemas.microsoft.com/office/drawing/2014/main" id="{F4022704-1748-431E-89E8-4F9EE3C357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E2C4ED-5846-4F72-8605-D092E0B768D3}"/>
              </a:ext>
            </a:extLst>
          </p:cNvPr>
          <p:cNvSpPr>
            <a:spLocks noGrp="1"/>
          </p:cNvSpPr>
          <p:nvPr>
            <p:ph type="sldNum" sz="quarter" idx="12"/>
          </p:nvPr>
        </p:nvSpPr>
        <p:spPr/>
        <p:txBody>
          <a:bodyPr/>
          <a:lstStyle/>
          <a:p>
            <a:fld id="{B491478F-CDDF-48D7-B591-C9EBD61D9B38}" type="slidenum">
              <a:rPr lang="en-US" smtClean="0"/>
              <a:t>‹#›</a:t>
            </a:fld>
            <a:endParaRPr lang="en-US"/>
          </a:p>
        </p:txBody>
      </p:sp>
    </p:spTree>
    <p:extLst>
      <p:ext uri="{BB962C8B-B14F-4D97-AF65-F5344CB8AC3E}">
        <p14:creationId xmlns:p14="http://schemas.microsoft.com/office/powerpoint/2010/main" val="732039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4237AC-0066-404B-8B73-304421C14ED3}"/>
              </a:ext>
            </a:extLst>
          </p:cNvPr>
          <p:cNvSpPr>
            <a:spLocks noGrp="1"/>
          </p:cNvSpPr>
          <p:nvPr>
            <p:ph type="dt" sz="half" idx="10"/>
          </p:nvPr>
        </p:nvSpPr>
        <p:spPr/>
        <p:txBody>
          <a:bodyPr/>
          <a:lstStyle/>
          <a:p>
            <a:fld id="{40C3ECDE-1D94-4A7E-A278-553F362DD1D4}" type="datetimeFigureOut">
              <a:rPr lang="en-US" smtClean="0"/>
              <a:t>4/30/2018</a:t>
            </a:fld>
            <a:endParaRPr lang="en-US"/>
          </a:p>
        </p:txBody>
      </p:sp>
      <p:sp>
        <p:nvSpPr>
          <p:cNvPr id="3" name="Footer Placeholder 2">
            <a:extLst>
              <a:ext uri="{FF2B5EF4-FFF2-40B4-BE49-F238E27FC236}">
                <a16:creationId xmlns:a16="http://schemas.microsoft.com/office/drawing/2014/main" id="{F35E136B-55C2-43ED-8C67-C12223A1CA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51A86F-A7C7-4704-A019-016D91D5E8CF}"/>
              </a:ext>
            </a:extLst>
          </p:cNvPr>
          <p:cNvSpPr>
            <a:spLocks noGrp="1"/>
          </p:cNvSpPr>
          <p:nvPr>
            <p:ph type="sldNum" sz="quarter" idx="12"/>
          </p:nvPr>
        </p:nvSpPr>
        <p:spPr/>
        <p:txBody>
          <a:bodyPr/>
          <a:lstStyle/>
          <a:p>
            <a:fld id="{B491478F-CDDF-48D7-B591-C9EBD61D9B38}" type="slidenum">
              <a:rPr lang="en-US" smtClean="0"/>
              <a:t>‹#›</a:t>
            </a:fld>
            <a:endParaRPr lang="en-US"/>
          </a:p>
        </p:txBody>
      </p:sp>
    </p:spTree>
    <p:extLst>
      <p:ext uri="{BB962C8B-B14F-4D97-AF65-F5344CB8AC3E}">
        <p14:creationId xmlns:p14="http://schemas.microsoft.com/office/powerpoint/2010/main" val="1451088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C409D-68DB-4018-AE94-F91742064E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AD9DFF-D808-455B-8C3C-45641250D0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5C256B-3D97-4621-81EF-4BCC6E14F7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336C01-DA06-4DB0-A637-FBB940E6FBA4}"/>
              </a:ext>
            </a:extLst>
          </p:cNvPr>
          <p:cNvSpPr>
            <a:spLocks noGrp="1"/>
          </p:cNvSpPr>
          <p:nvPr>
            <p:ph type="dt" sz="half" idx="10"/>
          </p:nvPr>
        </p:nvSpPr>
        <p:spPr/>
        <p:txBody>
          <a:bodyPr/>
          <a:lstStyle/>
          <a:p>
            <a:fld id="{40C3ECDE-1D94-4A7E-A278-553F362DD1D4}" type="datetimeFigureOut">
              <a:rPr lang="en-US" smtClean="0"/>
              <a:t>4/30/2018</a:t>
            </a:fld>
            <a:endParaRPr lang="en-US"/>
          </a:p>
        </p:txBody>
      </p:sp>
      <p:sp>
        <p:nvSpPr>
          <p:cNvPr id="6" name="Footer Placeholder 5">
            <a:extLst>
              <a:ext uri="{FF2B5EF4-FFF2-40B4-BE49-F238E27FC236}">
                <a16:creationId xmlns:a16="http://schemas.microsoft.com/office/drawing/2014/main" id="{9FDB5EDF-0966-4B39-9845-3A0E1C70E8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54FE35-D455-4B0C-9FB4-C428B902BFE2}"/>
              </a:ext>
            </a:extLst>
          </p:cNvPr>
          <p:cNvSpPr>
            <a:spLocks noGrp="1"/>
          </p:cNvSpPr>
          <p:nvPr>
            <p:ph type="sldNum" sz="quarter" idx="12"/>
          </p:nvPr>
        </p:nvSpPr>
        <p:spPr/>
        <p:txBody>
          <a:bodyPr/>
          <a:lstStyle/>
          <a:p>
            <a:fld id="{B491478F-CDDF-48D7-B591-C9EBD61D9B38}" type="slidenum">
              <a:rPr lang="en-US" smtClean="0"/>
              <a:t>‹#›</a:t>
            </a:fld>
            <a:endParaRPr lang="en-US"/>
          </a:p>
        </p:txBody>
      </p:sp>
    </p:spTree>
    <p:extLst>
      <p:ext uri="{BB962C8B-B14F-4D97-AF65-F5344CB8AC3E}">
        <p14:creationId xmlns:p14="http://schemas.microsoft.com/office/powerpoint/2010/main" val="3474827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A5031-3821-4B2A-B8BD-9A449E588E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A23D43-B9EF-4C40-988D-CF77A63F60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4ADFF5-9ACB-429E-B057-E23E341169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7D1C77F-FEEA-4BDA-A2F8-534D73BFBF93}"/>
              </a:ext>
            </a:extLst>
          </p:cNvPr>
          <p:cNvSpPr>
            <a:spLocks noGrp="1"/>
          </p:cNvSpPr>
          <p:nvPr>
            <p:ph type="dt" sz="half" idx="10"/>
          </p:nvPr>
        </p:nvSpPr>
        <p:spPr/>
        <p:txBody>
          <a:bodyPr/>
          <a:lstStyle/>
          <a:p>
            <a:fld id="{40C3ECDE-1D94-4A7E-A278-553F362DD1D4}" type="datetimeFigureOut">
              <a:rPr lang="en-US" smtClean="0"/>
              <a:t>4/30/2018</a:t>
            </a:fld>
            <a:endParaRPr lang="en-US"/>
          </a:p>
        </p:txBody>
      </p:sp>
      <p:sp>
        <p:nvSpPr>
          <p:cNvPr id="6" name="Footer Placeholder 5">
            <a:extLst>
              <a:ext uri="{FF2B5EF4-FFF2-40B4-BE49-F238E27FC236}">
                <a16:creationId xmlns:a16="http://schemas.microsoft.com/office/drawing/2014/main" id="{3F7C5DF1-3B6D-4BA5-B1B2-3F57FD0A57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D1712E-B635-418F-AF1A-76B7EA766E73}"/>
              </a:ext>
            </a:extLst>
          </p:cNvPr>
          <p:cNvSpPr>
            <a:spLocks noGrp="1"/>
          </p:cNvSpPr>
          <p:nvPr>
            <p:ph type="sldNum" sz="quarter" idx="12"/>
          </p:nvPr>
        </p:nvSpPr>
        <p:spPr/>
        <p:txBody>
          <a:bodyPr/>
          <a:lstStyle/>
          <a:p>
            <a:fld id="{B491478F-CDDF-48D7-B591-C9EBD61D9B38}" type="slidenum">
              <a:rPr lang="en-US" smtClean="0"/>
              <a:t>‹#›</a:t>
            </a:fld>
            <a:endParaRPr lang="en-US"/>
          </a:p>
        </p:txBody>
      </p:sp>
    </p:spTree>
    <p:extLst>
      <p:ext uri="{BB962C8B-B14F-4D97-AF65-F5344CB8AC3E}">
        <p14:creationId xmlns:p14="http://schemas.microsoft.com/office/powerpoint/2010/main" val="3627262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359523-0AA9-43A9-B83A-FC8CBEDCA1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F833AC-6513-4719-B035-23027F0B86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2E5A8A-E4EC-44F6-9441-F59106409C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C3ECDE-1D94-4A7E-A278-553F362DD1D4}" type="datetimeFigureOut">
              <a:rPr lang="en-US" smtClean="0"/>
              <a:t>4/30/2018</a:t>
            </a:fld>
            <a:endParaRPr lang="en-US"/>
          </a:p>
        </p:txBody>
      </p:sp>
      <p:sp>
        <p:nvSpPr>
          <p:cNvPr id="5" name="Footer Placeholder 4">
            <a:extLst>
              <a:ext uri="{FF2B5EF4-FFF2-40B4-BE49-F238E27FC236}">
                <a16:creationId xmlns:a16="http://schemas.microsoft.com/office/drawing/2014/main" id="{8AA01854-64F1-448F-97AF-C4D2B8A083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C56ECC-1168-4025-AF59-C2684793AA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91478F-CDDF-48D7-B591-C9EBD61D9B38}" type="slidenum">
              <a:rPr lang="en-US" smtClean="0"/>
              <a:t>‹#›</a:t>
            </a:fld>
            <a:endParaRPr lang="en-US"/>
          </a:p>
        </p:txBody>
      </p:sp>
    </p:spTree>
    <p:extLst>
      <p:ext uri="{BB962C8B-B14F-4D97-AF65-F5344CB8AC3E}">
        <p14:creationId xmlns:p14="http://schemas.microsoft.com/office/powerpoint/2010/main" val="2662172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C332-5236-4A52-91F1-9C5F957F08A3}"/>
              </a:ext>
            </a:extLst>
          </p:cNvPr>
          <p:cNvSpPr>
            <a:spLocks noGrp="1"/>
          </p:cNvSpPr>
          <p:nvPr>
            <p:ph type="ctrTitle"/>
          </p:nvPr>
        </p:nvSpPr>
        <p:spPr/>
        <p:txBody>
          <a:bodyPr>
            <a:noAutofit/>
          </a:bodyPr>
          <a:lstStyle/>
          <a:p>
            <a:r>
              <a:rPr lang="en-US" sz="4400" dirty="0"/>
              <a:t>The Impact of Federal Upper Limit Provisions on Prescription Drug Accessibility for Medicaid Beneficiaries</a:t>
            </a:r>
          </a:p>
        </p:txBody>
      </p:sp>
      <p:sp>
        <p:nvSpPr>
          <p:cNvPr id="3" name="Subtitle 2">
            <a:extLst>
              <a:ext uri="{FF2B5EF4-FFF2-40B4-BE49-F238E27FC236}">
                <a16:creationId xmlns:a16="http://schemas.microsoft.com/office/drawing/2014/main" id="{173109BE-5D30-4B4D-8EB9-2C06EDBF5864}"/>
              </a:ext>
            </a:extLst>
          </p:cNvPr>
          <p:cNvSpPr>
            <a:spLocks noGrp="1"/>
          </p:cNvSpPr>
          <p:nvPr>
            <p:ph type="subTitle" idx="1"/>
          </p:nvPr>
        </p:nvSpPr>
        <p:spPr/>
        <p:txBody>
          <a:bodyPr>
            <a:normAutofit lnSpcReduction="10000"/>
          </a:bodyPr>
          <a:lstStyle/>
          <a:p>
            <a:endParaRPr lang="en-US" dirty="0"/>
          </a:p>
          <a:p>
            <a:r>
              <a:rPr lang="en-US" dirty="0"/>
              <a:t>Andrew ElHabr</a:t>
            </a:r>
          </a:p>
          <a:p>
            <a:endParaRPr lang="en-US" dirty="0"/>
          </a:p>
          <a:p>
            <a:r>
              <a:rPr lang="en-US" dirty="0"/>
              <a:t>April 27, 2018</a:t>
            </a:r>
          </a:p>
        </p:txBody>
      </p:sp>
    </p:spTree>
    <p:extLst>
      <p:ext uri="{BB962C8B-B14F-4D97-AF65-F5344CB8AC3E}">
        <p14:creationId xmlns:p14="http://schemas.microsoft.com/office/powerpoint/2010/main" val="4045124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051558-0BF0-4484-B155-850D669C3E36}"/>
              </a:ext>
            </a:extLst>
          </p:cNvPr>
          <p:cNvSpPr>
            <a:spLocks noGrp="1"/>
          </p:cNvSpPr>
          <p:nvPr>
            <p:ph type="title"/>
          </p:nvPr>
        </p:nvSpPr>
        <p:spPr/>
        <p:txBody>
          <a:bodyPr/>
          <a:lstStyle/>
          <a:p>
            <a:r>
              <a:rPr lang="en-US" dirty="0"/>
              <a:t>Analysis Progression (cont.)</a:t>
            </a:r>
          </a:p>
        </p:txBody>
      </p:sp>
      <p:sp>
        <p:nvSpPr>
          <p:cNvPr id="4" name="Content Placeholder 3">
            <a:extLst>
              <a:ext uri="{FF2B5EF4-FFF2-40B4-BE49-F238E27FC236}">
                <a16:creationId xmlns:a16="http://schemas.microsoft.com/office/drawing/2014/main" id="{9BFCF14D-5A47-4646-8A88-2DB0CFE819AB}"/>
              </a:ext>
            </a:extLst>
          </p:cNvPr>
          <p:cNvSpPr>
            <a:spLocks noGrp="1"/>
          </p:cNvSpPr>
          <p:nvPr>
            <p:ph idx="1"/>
          </p:nvPr>
        </p:nvSpPr>
        <p:spPr/>
        <p:txBody>
          <a:bodyPr>
            <a:normAutofit/>
          </a:bodyPr>
          <a:lstStyle/>
          <a:p>
            <a:pPr marL="514350" indent="-514350">
              <a:buFont typeface="Arial" panose="020B0604020202020204" pitchFamily="34" charset="0"/>
              <a:buAutoNum type="arabicPeriod" startAt="3"/>
            </a:pPr>
            <a:r>
              <a:rPr lang="en-US" dirty="0"/>
              <a:t>Perform fixed effects estimation with time dummies (within and FD estimation) for determining the significance of FUL provisions via the estimate of </a:t>
            </a:r>
            <a:r>
              <a:rPr lang="el-GR" i="1" dirty="0"/>
              <a:t>δ</a:t>
            </a:r>
            <a:r>
              <a:rPr lang="en-US" i="1" baseline="-25000" dirty="0"/>
              <a:t>3</a:t>
            </a:r>
            <a:r>
              <a:rPr lang="en-US" dirty="0"/>
              <a:t>.</a:t>
            </a:r>
          </a:p>
          <a:p>
            <a:pPr marL="514350" indent="-514350">
              <a:buFont typeface="Arial" panose="020B0604020202020204" pitchFamily="34" charset="0"/>
              <a:buAutoNum type="arabicPeriod" startAt="3"/>
            </a:pPr>
            <a:endParaRPr lang="en-US" dirty="0"/>
          </a:p>
          <a:p>
            <a:pPr marL="514350" indent="-514350">
              <a:buFont typeface="Arial" panose="020B0604020202020204" pitchFamily="34" charset="0"/>
              <a:buAutoNum type="arabicPeriod" startAt="3"/>
            </a:pPr>
            <a:endParaRPr lang="en-US" dirty="0"/>
          </a:p>
          <a:p>
            <a:pPr marL="514350" indent="-514350">
              <a:buFont typeface="Arial" panose="020B0604020202020204" pitchFamily="34" charset="0"/>
              <a:buAutoNum type="arabicPeriod" startAt="3"/>
            </a:pPr>
            <a:r>
              <a:rPr lang="en-US" dirty="0"/>
              <a:t>Perform GMM estimation on dynamic model to determine if number of prescriptions filled follows a yearly trend or if 2017 behavior indicates a significant deviation from the norm.</a:t>
            </a:r>
          </a:p>
        </p:txBody>
      </p:sp>
      <p:pic>
        <p:nvPicPr>
          <p:cNvPr id="5" name="Picture 4">
            <a:extLst>
              <a:ext uri="{FF2B5EF4-FFF2-40B4-BE49-F238E27FC236}">
                <a16:creationId xmlns:a16="http://schemas.microsoft.com/office/drawing/2014/main" id="{82E37C5D-999E-4069-B8B8-A5B2462054AB}"/>
              </a:ext>
            </a:extLst>
          </p:cNvPr>
          <p:cNvPicPr>
            <a:picLocks noChangeAspect="1"/>
          </p:cNvPicPr>
          <p:nvPr/>
        </p:nvPicPr>
        <p:blipFill>
          <a:blip r:embed="rId2"/>
          <a:stretch>
            <a:fillRect/>
          </a:stretch>
        </p:blipFill>
        <p:spPr>
          <a:xfrm>
            <a:off x="2415053" y="3314394"/>
            <a:ext cx="6890806" cy="686900"/>
          </a:xfrm>
          <a:prstGeom prst="rect">
            <a:avLst/>
          </a:prstGeom>
        </p:spPr>
      </p:pic>
      <p:pic>
        <p:nvPicPr>
          <p:cNvPr id="2" name="Picture 1">
            <a:extLst>
              <a:ext uri="{FF2B5EF4-FFF2-40B4-BE49-F238E27FC236}">
                <a16:creationId xmlns:a16="http://schemas.microsoft.com/office/drawing/2014/main" id="{7B3F7819-3F7E-4D1D-BE6A-60E8FEB2B90F}"/>
              </a:ext>
            </a:extLst>
          </p:cNvPr>
          <p:cNvPicPr>
            <a:picLocks noChangeAspect="1"/>
          </p:cNvPicPr>
          <p:nvPr/>
        </p:nvPicPr>
        <p:blipFill>
          <a:blip r:embed="rId3"/>
          <a:stretch>
            <a:fillRect/>
          </a:stretch>
        </p:blipFill>
        <p:spPr>
          <a:xfrm>
            <a:off x="2415053" y="5710062"/>
            <a:ext cx="6676659" cy="718704"/>
          </a:xfrm>
          <a:prstGeom prst="rect">
            <a:avLst/>
          </a:prstGeom>
        </p:spPr>
      </p:pic>
    </p:spTree>
    <p:extLst>
      <p:ext uri="{BB962C8B-B14F-4D97-AF65-F5344CB8AC3E}">
        <p14:creationId xmlns:p14="http://schemas.microsoft.com/office/powerpoint/2010/main" val="4140322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A7543-ED46-41DE-9D16-721E233C013C}"/>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B7971B85-057B-4630-8763-3297800C0AE7}"/>
              </a:ext>
            </a:extLst>
          </p:cNvPr>
          <p:cNvSpPr>
            <a:spLocks noGrp="1"/>
          </p:cNvSpPr>
          <p:nvPr>
            <p:ph idx="1"/>
          </p:nvPr>
        </p:nvSpPr>
        <p:spPr/>
        <p:txBody>
          <a:bodyPr/>
          <a:lstStyle/>
          <a:p>
            <a:r>
              <a:rPr lang="en-US" dirty="0"/>
              <a:t>For various types of estimation methods (including random effects), the percentage of people on Medicaid has the most statistically significant effect on the number of prescriptions filled for each drug that is covered by Medicaid (positive relationship, as expected).</a:t>
            </a:r>
          </a:p>
          <a:p>
            <a:endParaRPr lang="en-US" dirty="0"/>
          </a:p>
          <a:p>
            <a:r>
              <a:rPr lang="en-US" dirty="0"/>
              <a:t>All methods seem to indicate that there is a </a:t>
            </a:r>
            <a:r>
              <a:rPr lang="en-US" b="1" dirty="0"/>
              <a:t>significant</a:t>
            </a:r>
            <a:r>
              <a:rPr lang="en-US" dirty="0"/>
              <a:t> </a:t>
            </a:r>
            <a:r>
              <a:rPr lang="en-US" b="1" dirty="0"/>
              <a:t>drop-off</a:t>
            </a:r>
            <a:r>
              <a:rPr lang="en-US" dirty="0"/>
              <a:t> in the number of prescriptions filled for each drug after the FUL provisions in 2016, especially for Morphine Sulfate and Fluoxetine.</a:t>
            </a:r>
          </a:p>
        </p:txBody>
      </p:sp>
    </p:spTree>
    <p:extLst>
      <p:ext uri="{BB962C8B-B14F-4D97-AF65-F5344CB8AC3E}">
        <p14:creationId xmlns:p14="http://schemas.microsoft.com/office/powerpoint/2010/main" val="22849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FEA1DE-CE9B-4988-BAA3-46A01DFFC2F1}"/>
              </a:ext>
            </a:extLst>
          </p:cNvPr>
          <p:cNvSpPr>
            <a:spLocks noGrp="1"/>
          </p:cNvSpPr>
          <p:nvPr>
            <p:ph type="title"/>
          </p:nvPr>
        </p:nvSpPr>
        <p:spPr/>
        <p:txBody>
          <a:bodyPr>
            <a:noAutofit/>
          </a:bodyPr>
          <a:lstStyle/>
          <a:p>
            <a:r>
              <a:rPr lang="en-US" sz="2400" dirty="0"/>
              <a:t>A summary of coefficient estimates and significance for the FD estimated model. (*** - significant at 1% level, ** - significant at 5% level, * - significant at 15% level)</a:t>
            </a:r>
          </a:p>
        </p:txBody>
      </p:sp>
      <p:pic>
        <p:nvPicPr>
          <p:cNvPr id="5" name="Picture 4">
            <a:extLst>
              <a:ext uri="{FF2B5EF4-FFF2-40B4-BE49-F238E27FC236}">
                <a16:creationId xmlns:a16="http://schemas.microsoft.com/office/drawing/2014/main" id="{E1839D52-4DC4-48F1-9A30-8CD5169BE278}"/>
              </a:ext>
            </a:extLst>
          </p:cNvPr>
          <p:cNvPicPr>
            <a:picLocks noChangeAspect="1"/>
          </p:cNvPicPr>
          <p:nvPr/>
        </p:nvPicPr>
        <p:blipFill>
          <a:blip r:embed="rId2"/>
          <a:stretch>
            <a:fillRect/>
          </a:stretch>
        </p:blipFill>
        <p:spPr>
          <a:xfrm>
            <a:off x="2071687" y="1767254"/>
            <a:ext cx="8048625" cy="4572000"/>
          </a:xfrm>
          <a:prstGeom prst="rect">
            <a:avLst/>
          </a:prstGeom>
        </p:spPr>
      </p:pic>
      <p:cxnSp>
        <p:nvCxnSpPr>
          <p:cNvPr id="7" name="Straight Arrow Connector 6">
            <a:extLst>
              <a:ext uri="{FF2B5EF4-FFF2-40B4-BE49-F238E27FC236}">
                <a16:creationId xmlns:a16="http://schemas.microsoft.com/office/drawing/2014/main" id="{988D8C0B-0B10-463E-B0AC-D1DAA795981D}"/>
              </a:ext>
            </a:extLst>
          </p:cNvPr>
          <p:cNvCxnSpPr>
            <a:cxnSpLocks/>
          </p:cNvCxnSpPr>
          <p:nvPr/>
        </p:nvCxnSpPr>
        <p:spPr>
          <a:xfrm>
            <a:off x="1242646" y="6057900"/>
            <a:ext cx="70924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1521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0B95C-9614-4C74-9FA8-CA5DD7859E64}"/>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3B28FFC-6051-4F97-A8BC-53906D9F2D58}"/>
              </a:ext>
            </a:extLst>
          </p:cNvPr>
          <p:cNvSpPr>
            <a:spLocks noGrp="1"/>
          </p:cNvSpPr>
          <p:nvPr>
            <p:ph idx="1"/>
          </p:nvPr>
        </p:nvSpPr>
        <p:spPr/>
        <p:txBody>
          <a:bodyPr>
            <a:normAutofit fontScale="92500"/>
          </a:bodyPr>
          <a:lstStyle/>
          <a:p>
            <a:r>
              <a:rPr lang="en-US" dirty="0"/>
              <a:t>Need data from 2018 and need to investigate more drugs before any strong conclusions can be made about the effect of the 2016 FUL provisions </a:t>
            </a:r>
            <a:r>
              <a:rPr lang="en-US" dirty="0">
                <a:sym typeface="Wingdings" panose="05000000000000000000" pitchFamily="2" charset="2"/>
              </a:rPr>
              <a:t> there still could be a variety of reasons for these findings.</a:t>
            </a:r>
            <a:endParaRPr lang="en-US" dirty="0"/>
          </a:p>
          <a:p>
            <a:endParaRPr lang="en-US" dirty="0"/>
          </a:p>
          <a:p>
            <a:r>
              <a:rPr lang="en-US" dirty="0"/>
              <a:t>But current analysis indicates that the FUL provisions have had a negative impact on prescription drug accessibility, which was suspected.</a:t>
            </a:r>
          </a:p>
          <a:p>
            <a:endParaRPr lang="en-US" dirty="0"/>
          </a:p>
          <a:p>
            <a:r>
              <a:rPr lang="en-US" u="sng" dirty="0"/>
              <a:t>Implications</a:t>
            </a:r>
            <a:r>
              <a:rPr lang="en-US" dirty="0"/>
              <a:t>: U.S. government needs to reconsider the provisions that were made to the FUL if they care about prescription drug accessibility.</a:t>
            </a:r>
          </a:p>
        </p:txBody>
      </p:sp>
    </p:spTree>
    <p:extLst>
      <p:ext uri="{BB962C8B-B14F-4D97-AF65-F5344CB8AC3E}">
        <p14:creationId xmlns:p14="http://schemas.microsoft.com/office/powerpoint/2010/main" val="1848123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E4693-6C56-4108-AB7C-828BC53ED4BC}"/>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A8DA9F89-8ABE-4F7E-A676-10C70348A4D4}"/>
              </a:ext>
            </a:extLst>
          </p:cNvPr>
          <p:cNvSpPr>
            <a:spLocks noGrp="1"/>
          </p:cNvSpPr>
          <p:nvPr>
            <p:ph idx="1"/>
          </p:nvPr>
        </p:nvSpPr>
        <p:spPr/>
        <p:txBody>
          <a:bodyPr/>
          <a:lstStyle/>
          <a:p>
            <a:pPr marL="514350" indent="-514350">
              <a:buFont typeface="+mj-lt"/>
              <a:buAutoNum type="arabicPeriod"/>
            </a:pPr>
            <a:r>
              <a:rPr lang="en-US" dirty="0"/>
              <a:t>Background</a:t>
            </a:r>
          </a:p>
          <a:p>
            <a:pPr marL="514350" indent="-514350">
              <a:buFont typeface="+mj-lt"/>
              <a:buAutoNum type="arabicPeriod"/>
            </a:pPr>
            <a:r>
              <a:rPr lang="en-US" dirty="0"/>
              <a:t>Research Question</a:t>
            </a:r>
          </a:p>
          <a:p>
            <a:pPr marL="514350" indent="-514350">
              <a:buFont typeface="+mj-lt"/>
              <a:buAutoNum type="arabicPeriod"/>
            </a:pPr>
            <a:r>
              <a:rPr lang="en-US" dirty="0"/>
              <a:t>Model</a:t>
            </a:r>
          </a:p>
          <a:p>
            <a:pPr marL="514350" indent="-514350">
              <a:buFont typeface="+mj-lt"/>
              <a:buAutoNum type="arabicPeriod"/>
            </a:pPr>
            <a:r>
              <a:rPr lang="en-US" dirty="0"/>
              <a:t>Analysis</a:t>
            </a:r>
          </a:p>
          <a:p>
            <a:pPr marL="514350" indent="-514350">
              <a:buFont typeface="+mj-lt"/>
              <a:buAutoNum type="arabicPeriod"/>
            </a:pPr>
            <a:r>
              <a:rPr lang="en-US" dirty="0"/>
              <a:t>Findings</a:t>
            </a:r>
          </a:p>
          <a:p>
            <a:pPr marL="514350" indent="-514350">
              <a:buFont typeface="+mj-lt"/>
              <a:buAutoNum type="arabicPeriod"/>
            </a:pPr>
            <a:r>
              <a:rPr lang="en-US" dirty="0"/>
              <a:t>Conclusions</a:t>
            </a:r>
          </a:p>
        </p:txBody>
      </p:sp>
    </p:spTree>
    <p:extLst>
      <p:ext uri="{BB962C8B-B14F-4D97-AF65-F5344CB8AC3E}">
        <p14:creationId xmlns:p14="http://schemas.microsoft.com/office/powerpoint/2010/main" val="35552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12FE2-CBEB-4175-ACE9-3FB07848E81F}"/>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37147DE2-D0E8-4AB9-A457-B183D8E0E1F5}"/>
              </a:ext>
            </a:extLst>
          </p:cNvPr>
          <p:cNvSpPr>
            <a:spLocks noGrp="1"/>
          </p:cNvSpPr>
          <p:nvPr>
            <p:ph idx="1"/>
          </p:nvPr>
        </p:nvSpPr>
        <p:spPr/>
        <p:txBody>
          <a:bodyPr>
            <a:normAutofit fontScale="92500" lnSpcReduction="10000"/>
          </a:bodyPr>
          <a:lstStyle/>
          <a:p>
            <a:r>
              <a:rPr lang="en-US" dirty="0"/>
              <a:t>Medicaid provides health coverage to millions of Americans, including eligible low-income adults, children, pregnant women, elderly adults and people with disabilities.</a:t>
            </a:r>
            <a:r>
              <a:rPr lang="en-US" baseline="30000" dirty="0"/>
              <a:t>1</a:t>
            </a:r>
          </a:p>
          <a:p>
            <a:endParaRPr lang="en-US" dirty="0"/>
          </a:p>
          <a:p>
            <a:r>
              <a:rPr lang="en-US" dirty="0"/>
              <a:t>In April 2016, the method for how Medicaid agencies reimburse pharmacies for prescription drugs fundamentally changed, in what is known as the Federal Upper Limit (FUL) provisions.</a:t>
            </a:r>
          </a:p>
          <a:p>
            <a:endParaRPr lang="en-US" dirty="0"/>
          </a:p>
          <a:p>
            <a:r>
              <a:rPr lang="en-US" dirty="0"/>
              <a:t>Part of the changes brought by Affordable Care Act (2010)</a:t>
            </a:r>
          </a:p>
          <a:p>
            <a:endParaRPr lang="en-US" dirty="0"/>
          </a:p>
          <a:p>
            <a:r>
              <a:rPr lang="en-US" dirty="0"/>
              <a:t>Project analysis covers post-Medicaid expansion era (2014-2017)</a:t>
            </a:r>
          </a:p>
        </p:txBody>
      </p:sp>
      <p:sp>
        <p:nvSpPr>
          <p:cNvPr id="4" name="TextBox 3">
            <a:extLst>
              <a:ext uri="{FF2B5EF4-FFF2-40B4-BE49-F238E27FC236}">
                <a16:creationId xmlns:a16="http://schemas.microsoft.com/office/drawing/2014/main" id="{9DA92B32-C7F4-425F-B497-F5AC57EB0356}"/>
              </a:ext>
            </a:extLst>
          </p:cNvPr>
          <p:cNvSpPr txBox="1"/>
          <p:nvPr/>
        </p:nvSpPr>
        <p:spPr>
          <a:xfrm>
            <a:off x="838200" y="6492875"/>
            <a:ext cx="6875585" cy="307777"/>
          </a:xfrm>
          <a:prstGeom prst="rect">
            <a:avLst/>
          </a:prstGeom>
          <a:noFill/>
        </p:spPr>
        <p:txBody>
          <a:bodyPr wrap="square" rtlCol="0">
            <a:spAutoFit/>
          </a:bodyPr>
          <a:lstStyle/>
          <a:p>
            <a:r>
              <a:rPr lang="en-US" sz="1400" dirty="0"/>
              <a:t>1 “Medicaid.” </a:t>
            </a:r>
            <a:r>
              <a:rPr lang="en-US" sz="1400" i="1" dirty="0"/>
              <a:t>Medicaid.gov</a:t>
            </a:r>
            <a:r>
              <a:rPr lang="en-US" sz="1400" dirty="0"/>
              <a:t>, U.S. Government, www.medicaid.gov/medicaid/index.html.</a:t>
            </a:r>
          </a:p>
        </p:txBody>
      </p:sp>
    </p:spTree>
    <p:extLst>
      <p:ext uri="{BB962C8B-B14F-4D97-AF65-F5344CB8AC3E}">
        <p14:creationId xmlns:p14="http://schemas.microsoft.com/office/powerpoint/2010/main" val="625466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4E87C-9442-4FCB-A3ED-6082A1B49B94}"/>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38771376-36A0-46F4-9C8D-071F4C1D3C3D}"/>
              </a:ext>
            </a:extLst>
          </p:cNvPr>
          <p:cNvSpPr>
            <a:spLocks noGrp="1"/>
          </p:cNvSpPr>
          <p:nvPr>
            <p:ph idx="1"/>
          </p:nvPr>
        </p:nvSpPr>
        <p:spPr/>
        <p:txBody>
          <a:bodyPr>
            <a:normAutofit lnSpcReduction="10000"/>
          </a:bodyPr>
          <a:lstStyle/>
          <a:p>
            <a:pPr marL="0" indent="0" algn="ctr">
              <a:buNone/>
            </a:pPr>
            <a:r>
              <a:rPr lang="en-US" b="1" dirty="0"/>
              <a:t>How has the FUL provisions impacted prescription drug accessibility for Medicaid beneficiaries?</a:t>
            </a:r>
          </a:p>
          <a:p>
            <a:endParaRPr lang="en-US" dirty="0"/>
          </a:p>
          <a:p>
            <a:pPr marL="0" indent="0">
              <a:buNone/>
            </a:pPr>
            <a:r>
              <a:rPr lang="en-US" u="sng" dirty="0"/>
              <a:t>Importance</a:t>
            </a:r>
            <a:r>
              <a:rPr lang="en-US" dirty="0"/>
              <a:t>: Americans spend more out-of-pocket for prescriptions and experience more financial barriers than people from Australia, Canada, Germany, the Netherlands, New Zealand, and the U.K.</a:t>
            </a:r>
            <a:r>
              <a:rPr lang="en-US" baseline="30000" dirty="0"/>
              <a:t>2</a:t>
            </a:r>
          </a:p>
          <a:p>
            <a:pPr marL="0" indent="0">
              <a:buNone/>
            </a:pPr>
            <a:endParaRPr lang="en-US" dirty="0"/>
          </a:p>
          <a:p>
            <a:pPr marL="0" indent="0">
              <a:buNone/>
            </a:pPr>
            <a:r>
              <a:rPr lang="en-US" u="sng" dirty="0"/>
              <a:t>Idea</a:t>
            </a:r>
            <a:r>
              <a:rPr lang="en-US" dirty="0"/>
              <a:t>: Use the number of drug prescriptions filled as a proxy for drug accessibility to determine if the FUL provisions has worsened the U.S.’s drug affordability and accessibility problem.</a:t>
            </a:r>
          </a:p>
        </p:txBody>
      </p:sp>
      <p:sp>
        <p:nvSpPr>
          <p:cNvPr id="4" name="TextBox 3">
            <a:extLst>
              <a:ext uri="{FF2B5EF4-FFF2-40B4-BE49-F238E27FC236}">
                <a16:creationId xmlns:a16="http://schemas.microsoft.com/office/drawing/2014/main" id="{8877BC36-7336-4C6E-A3BC-001192BBC122}"/>
              </a:ext>
            </a:extLst>
          </p:cNvPr>
          <p:cNvSpPr txBox="1"/>
          <p:nvPr/>
        </p:nvSpPr>
        <p:spPr>
          <a:xfrm>
            <a:off x="838200" y="6311900"/>
            <a:ext cx="10515600" cy="523220"/>
          </a:xfrm>
          <a:prstGeom prst="rect">
            <a:avLst/>
          </a:prstGeom>
          <a:noFill/>
        </p:spPr>
        <p:txBody>
          <a:bodyPr wrap="square" rtlCol="0">
            <a:spAutoFit/>
          </a:bodyPr>
          <a:lstStyle/>
          <a:p>
            <a:r>
              <a:rPr lang="en-US" sz="1400" dirty="0"/>
              <a:t>2 Morgan, S., and J. Kennedy. “Prescription Drug Accessibility and Affordability in the United States and Abroad.” </a:t>
            </a:r>
            <a:r>
              <a:rPr lang="en-US" sz="1400" i="1" dirty="0"/>
              <a:t>Issue Brief (Commonwealth Fund)</a:t>
            </a:r>
            <a:r>
              <a:rPr lang="en-US" sz="1400" dirty="0"/>
              <a:t>, June 2010, pp. 1–12.</a:t>
            </a:r>
            <a:endParaRPr lang="en-US" sz="1100" dirty="0"/>
          </a:p>
        </p:txBody>
      </p:sp>
    </p:spTree>
    <p:extLst>
      <p:ext uri="{BB962C8B-B14F-4D97-AF65-F5344CB8AC3E}">
        <p14:creationId xmlns:p14="http://schemas.microsoft.com/office/powerpoint/2010/main" val="3192176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35D60-C967-4516-9AB2-A40C4E60DCFD}"/>
              </a:ext>
            </a:extLst>
          </p:cNvPr>
          <p:cNvSpPr>
            <a:spLocks noGrp="1"/>
          </p:cNvSpPr>
          <p:nvPr>
            <p:ph type="title"/>
          </p:nvPr>
        </p:nvSpPr>
        <p:spPr/>
        <p:txBody>
          <a:bodyPr/>
          <a:lstStyle/>
          <a:p>
            <a:r>
              <a:rPr lang="en-US" dirty="0"/>
              <a:t>Model Specification</a:t>
            </a:r>
          </a:p>
        </p:txBody>
      </p:sp>
      <p:sp>
        <p:nvSpPr>
          <p:cNvPr id="3" name="Content Placeholder 2">
            <a:extLst>
              <a:ext uri="{FF2B5EF4-FFF2-40B4-BE49-F238E27FC236}">
                <a16:creationId xmlns:a16="http://schemas.microsoft.com/office/drawing/2014/main" id="{D15E3A11-93B6-49DE-95E2-64B3AF2CB79F}"/>
              </a:ext>
            </a:extLst>
          </p:cNvPr>
          <p:cNvSpPr>
            <a:spLocks noGrp="1"/>
          </p:cNvSpPr>
          <p:nvPr>
            <p:ph sz="half" idx="1"/>
          </p:nvPr>
        </p:nvSpPr>
        <p:spPr/>
        <p:txBody>
          <a:bodyPr>
            <a:normAutofit fontScale="92500" lnSpcReduction="20000"/>
          </a:bodyPr>
          <a:lstStyle/>
          <a:p>
            <a:r>
              <a:rPr lang="en-US" dirty="0"/>
              <a:t>Panel data analysis</a:t>
            </a:r>
          </a:p>
          <a:p>
            <a:pPr lvl="1"/>
            <a:r>
              <a:rPr lang="en-US" i="1" dirty="0" err="1"/>
              <a:t>i</a:t>
            </a:r>
            <a:r>
              <a:rPr lang="en-US" dirty="0"/>
              <a:t> </a:t>
            </a:r>
            <a:r>
              <a:rPr lang="en-US" dirty="0">
                <a:sym typeface="Wingdings" panose="05000000000000000000" pitchFamily="2" charset="2"/>
              </a:rPr>
              <a:t> states in the U.S. (</a:t>
            </a:r>
            <a:r>
              <a:rPr lang="en-US" i="1" dirty="0">
                <a:sym typeface="Wingdings" panose="05000000000000000000" pitchFamily="2" charset="2"/>
              </a:rPr>
              <a:t>N</a:t>
            </a:r>
            <a:r>
              <a:rPr lang="en-US" dirty="0">
                <a:sym typeface="Wingdings" panose="05000000000000000000" pitchFamily="2" charset="2"/>
              </a:rPr>
              <a:t> = 50)</a:t>
            </a:r>
          </a:p>
          <a:p>
            <a:pPr lvl="1"/>
            <a:r>
              <a:rPr lang="en-US" i="1" dirty="0"/>
              <a:t>t</a:t>
            </a:r>
            <a:r>
              <a:rPr lang="en-US" dirty="0"/>
              <a:t> </a:t>
            </a:r>
            <a:r>
              <a:rPr lang="en-US" dirty="0">
                <a:sym typeface="Wingdings" panose="05000000000000000000" pitchFamily="2" charset="2"/>
              </a:rPr>
              <a:t> years (</a:t>
            </a:r>
            <a:r>
              <a:rPr lang="en-US" i="1" dirty="0">
                <a:sym typeface="Wingdings" panose="05000000000000000000" pitchFamily="2" charset="2"/>
              </a:rPr>
              <a:t>T</a:t>
            </a:r>
            <a:r>
              <a:rPr lang="en-US" dirty="0">
                <a:sym typeface="Wingdings" panose="05000000000000000000" pitchFamily="2" charset="2"/>
              </a:rPr>
              <a:t> = 4)</a:t>
            </a:r>
            <a:endParaRPr lang="en-US" dirty="0"/>
          </a:p>
          <a:p>
            <a:endParaRPr lang="en-US" dirty="0"/>
          </a:p>
          <a:p>
            <a:r>
              <a:rPr lang="en-US" dirty="0"/>
              <a:t>Cannot use Difference-in-Difference analysis since there is no control group (FUL provisions applied to all 50 states).</a:t>
            </a:r>
          </a:p>
          <a:p>
            <a:endParaRPr lang="en-US" dirty="0"/>
          </a:p>
          <a:p>
            <a:r>
              <a:rPr lang="en-US" dirty="0"/>
              <a:t>Focus is on significance of 2017 time dummy variable – FE method seems most appropriate.</a:t>
            </a:r>
          </a:p>
        </p:txBody>
      </p:sp>
      <p:sp>
        <p:nvSpPr>
          <p:cNvPr id="6" name="Content Placeholder 5">
            <a:extLst>
              <a:ext uri="{FF2B5EF4-FFF2-40B4-BE49-F238E27FC236}">
                <a16:creationId xmlns:a16="http://schemas.microsoft.com/office/drawing/2014/main" id="{E52925C9-6ED9-4D1A-8ABA-F5EF5D82C983}"/>
              </a:ext>
            </a:extLst>
          </p:cNvPr>
          <p:cNvSpPr>
            <a:spLocks noGrp="1"/>
          </p:cNvSpPr>
          <p:nvPr>
            <p:ph sz="half" idx="2"/>
          </p:nvPr>
        </p:nvSpPr>
        <p:spPr/>
        <p:txBody>
          <a:bodyPr>
            <a:normAutofit fontScale="92500" lnSpcReduction="20000"/>
          </a:bodyPr>
          <a:lstStyle/>
          <a:p>
            <a:r>
              <a:rPr lang="en-US" dirty="0"/>
              <a:t>Dependent Variables (</a:t>
            </a:r>
            <a:r>
              <a:rPr lang="en-US" i="1" dirty="0" err="1"/>
              <a:t>y</a:t>
            </a:r>
            <a:r>
              <a:rPr lang="en-US" i="1" baseline="-25000" dirty="0" err="1"/>
              <a:t>it</a:t>
            </a:r>
            <a:r>
              <a:rPr lang="en-US" i="1" dirty="0"/>
              <a:t>)</a:t>
            </a:r>
            <a:endParaRPr lang="en-US" dirty="0"/>
          </a:p>
          <a:p>
            <a:pPr lvl="1"/>
            <a:r>
              <a:rPr lang="en-US" dirty="0"/>
              <a:t>Log of the number of prescriptions of drug </a:t>
            </a:r>
            <a:r>
              <a:rPr lang="en-US" i="1" dirty="0"/>
              <a:t>k</a:t>
            </a:r>
            <a:r>
              <a:rPr lang="en-US" dirty="0"/>
              <a:t> filled that are paid for by state Medicaid agencies: </a:t>
            </a:r>
            <a:r>
              <a:rPr lang="en-US" i="1" dirty="0"/>
              <a:t>k</a:t>
            </a:r>
            <a:r>
              <a:rPr lang="en-US" dirty="0"/>
              <a:t> = Amoxicillin, Fluoxetine, Lamotrigine, Carvedilol, Morphine Sulfate</a:t>
            </a:r>
          </a:p>
          <a:p>
            <a:endParaRPr lang="en-US" dirty="0"/>
          </a:p>
          <a:p>
            <a:r>
              <a:rPr lang="en-US" dirty="0"/>
              <a:t>Independent Variables (</a:t>
            </a:r>
            <a:r>
              <a:rPr lang="en-US" i="1" dirty="0" err="1"/>
              <a:t>x</a:t>
            </a:r>
            <a:r>
              <a:rPr lang="en-US" i="1" baseline="-25000" dirty="0" err="1"/>
              <a:t>it</a:t>
            </a:r>
            <a:r>
              <a:rPr lang="en-US" dirty="0"/>
              <a:t>)</a:t>
            </a:r>
          </a:p>
          <a:p>
            <a:pPr lvl="1"/>
            <a:r>
              <a:rPr lang="en-US" dirty="0"/>
              <a:t>Log of per capita personal income</a:t>
            </a:r>
          </a:p>
          <a:p>
            <a:pPr lvl="1"/>
            <a:r>
              <a:rPr lang="en-US" dirty="0"/>
              <a:t>% of population enrolled in Medicaid</a:t>
            </a:r>
          </a:p>
          <a:p>
            <a:pPr lvl="1"/>
            <a:r>
              <a:rPr lang="en-US" dirty="0"/>
              <a:t>% of population enrolled in Medicare</a:t>
            </a:r>
          </a:p>
          <a:p>
            <a:pPr lvl="1"/>
            <a:r>
              <a:rPr lang="en-US" dirty="0"/>
              <a:t>% of population uninsured</a:t>
            </a:r>
          </a:p>
          <a:p>
            <a:pPr lvl="1"/>
            <a:r>
              <a:rPr lang="en-US" dirty="0"/>
              <a:t>% of adult population that smokes</a:t>
            </a:r>
          </a:p>
          <a:p>
            <a:pPr lvl="1"/>
            <a:r>
              <a:rPr lang="en-US" dirty="0"/>
              <a:t>% of adult population that is obese</a:t>
            </a:r>
          </a:p>
          <a:p>
            <a:endParaRPr lang="en-US" dirty="0"/>
          </a:p>
        </p:txBody>
      </p:sp>
    </p:spTree>
    <p:extLst>
      <p:ext uri="{BB962C8B-B14F-4D97-AF65-F5344CB8AC3E}">
        <p14:creationId xmlns:p14="http://schemas.microsoft.com/office/powerpoint/2010/main" val="4208603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33CF-BA44-458E-B53F-FD2F92EA3188}"/>
              </a:ext>
            </a:extLst>
          </p:cNvPr>
          <p:cNvSpPr>
            <a:spLocks noGrp="1"/>
          </p:cNvSpPr>
          <p:nvPr>
            <p:ph type="title"/>
          </p:nvPr>
        </p:nvSpPr>
        <p:spPr/>
        <p:txBody>
          <a:bodyPr/>
          <a:lstStyle/>
          <a:p>
            <a:r>
              <a:rPr lang="en-US" dirty="0"/>
              <a:t>Summary Statistics</a:t>
            </a:r>
          </a:p>
        </p:txBody>
      </p:sp>
      <p:pic>
        <p:nvPicPr>
          <p:cNvPr id="6" name="Picture 5">
            <a:extLst>
              <a:ext uri="{FF2B5EF4-FFF2-40B4-BE49-F238E27FC236}">
                <a16:creationId xmlns:a16="http://schemas.microsoft.com/office/drawing/2014/main" id="{75F5AB32-D554-40EC-9FAC-5DDED4DF050A}"/>
              </a:ext>
            </a:extLst>
          </p:cNvPr>
          <p:cNvPicPr>
            <a:picLocks noChangeAspect="1"/>
          </p:cNvPicPr>
          <p:nvPr/>
        </p:nvPicPr>
        <p:blipFill>
          <a:blip r:embed="rId2"/>
          <a:stretch>
            <a:fillRect/>
          </a:stretch>
        </p:blipFill>
        <p:spPr>
          <a:xfrm>
            <a:off x="2113817" y="1857008"/>
            <a:ext cx="7759944" cy="4120218"/>
          </a:xfrm>
          <a:prstGeom prst="rect">
            <a:avLst/>
          </a:prstGeom>
        </p:spPr>
      </p:pic>
    </p:spTree>
    <p:extLst>
      <p:ext uri="{BB962C8B-B14F-4D97-AF65-F5344CB8AC3E}">
        <p14:creationId xmlns:p14="http://schemas.microsoft.com/office/powerpoint/2010/main" val="3117555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6DB21-4622-44EA-923F-4D41498AA81A}"/>
              </a:ext>
            </a:extLst>
          </p:cNvPr>
          <p:cNvSpPr>
            <a:spLocks noGrp="1"/>
          </p:cNvSpPr>
          <p:nvPr>
            <p:ph type="title"/>
          </p:nvPr>
        </p:nvSpPr>
        <p:spPr>
          <a:xfrm>
            <a:off x="342899" y="11357"/>
            <a:ext cx="4352193" cy="4924059"/>
          </a:xfrm>
        </p:spPr>
        <p:txBody>
          <a:bodyPr>
            <a:noAutofit/>
          </a:bodyPr>
          <a:lstStyle/>
          <a:p>
            <a:pPr algn="ctr"/>
            <a:r>
              <a:rPr lang="en-US" sz="3200" dirty="0"/>
              <a:t>Example of Drug Utilization Progression: Density of Prescriptions of Morphine Sulfate by State from 2014-2017</a:t>
            </a:r>
          </a:p>
        </p:txBody>
      </p:sp>
      <p:pic>
        <p:nvPicPr>
          <p:cNvPr id="4" name="Picture 3">
            <a:extLst>
              <a:ext uri="{FF2B5EF4-FFF2-40B4-BE49-F238E27FC236}">
                <a16:creationId xmlns:a16="http://schemas.microsoft.com/office/drawing/2014/main" id="{01163373-E468-4EF4-BAF8-2F6BB4FE6C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562" y="11357"/>
            <a:ext cx="6770076" cy="6858000"/>
          </a:xfrm>
          <a:prstGeom prst="rect">
            <a:avLst/>
          </a:prstGeom>
        </p:spPr>
      </p:pic>
      <p:sp>
        <p:nvSpPr>
          <p:cNvPr id="5" name="Oval 4">
            <a:extLst>
              <a:ext uri="{FF2B5EF4-FFF2-40B4-BE49-F238E27FC236}">
                <a16:creationId xmlns:a16="http://schemas.microsoft.com/office/drawing/2014/main" id="{152D2AC3-4374-4B63-A7B0-9A0646689288}"/>
              </a:ext>
            </a:extLst>
          </p:cNvPr>
          <p:cNvSpPr/>
          <p:nvPr/>
        </p:nvSpPr>
        <p:spPr>
          <a:xfrm>
            <a:off x="6497515" y="1723292"/>
            <a:ext cx="606670" cy="33410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C2536BD-192D-4EC1-B14E-301C8D2D9D2B}"/>
              </a:ext>
            </a:extLst>
          </p:cNvPr>
          <p:cNvSpPr/>
          <p:nvPr/>
        </p:nvSpPr>
        <p:spPr>
          <a:xfrm>
            <a:off x="9876692" y="1723292"/>
            <a:ext cx="606670" cy="33410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28E1CA9-79B2-4E47-A930-1FA5FF086240}"/>
              </a:ext>
            </a:extLst>
          </p:cNvPr>
          <p:cNvSpPr/>
          <p:nvPr/>
        </p:nvSpPr>
        <p:spPr>
          <a:xfrm>
            <a:off x="6497515" y="5155223"/>
            <a:ext cx="606670" cy="33410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0AF6048-9A36-4BF5-ABFB-FDD6E199A1A8}"/>
              </a:ext>
            </a:extLst>
          </p:cNvPr>
          <p:cNvSpPr/>
          <p:nvPr/>
        </p:nvSpPr>
        <p:spPr>
          <a:xfrm>
            <a:off x="9876692" y="5155223"/>
            <a:ext cx="606670" cy="33410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7CBD8E8-4521-4692-AFBE-A99D5DBEB91F}"/>
              </a:ext>
            </a:extLst>
          </p:cNvPr>
          <p:cNvSpPr/>
          <p:nvPr/>
        </p:nvSpPr>
        <p:spPr>
          <a:xfrm>
            <a:off x="7253653" y="2246251"/>
            <a:ext cx="325315" cy="33410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5981162-4BCA-46ED-B903-CD967067191B}"/>
              </a:ext>
            </a:extLst>
          </p:cNvPr>
          <p:cNvSpPr/>
          <p:nvPr/>
        </p:nvSpPr>
        <p:spPr>
          <a:xfrm>
            <a:off x="10641622" y="2246251"/>
            <a:ext cx="325315" cy="33410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C7B4D94-1F57-4DFC-82CD-504D3FB528E4}"/>
              </a:ext>
            </a:extLst>
          </p:cNvPr>
          <p:cNvSpPr/>
          <p:nvPr/>
        </p:nvSpPr>
        <p:spPr>
          <a:xfrm>
            <a:off x="10644551" y="5643013"/>
            <a:ext cx="325315" cy="33410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6735178-9362-4FCD-BBD3-C770799F165F}"/>
              </a:ext>
            </a:extLst>
          </p:cNvPr>
          <p:cNvSpPr/>
          <p:nvPr/>
        </p:nvSpPr>
        <p:spPr>
          <a:xfrm>
            <a:off x="7247790" y="5643013"/>
            <a:ext cx="325315" cy="33410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231E3F6-D6E4-4C74-B958-94882C893FD7}"/>
              </a:ext>
            </a:extLst>
          </p:cNvPr>
          <p:cNvSpPr/>
          <p:nvPr/>
        </p:nvSpPr>
        <p:spPr>
          <a:xfrm>
            <a:off x="6778870" y="1266091"/>
            <a:ext cx="325315" cy="269631"/>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BF498E2-644E-409E-A43A-9761D2D77BA6}"/>
              </a:ext>
            </a:extLst>
          </p:cNvPr>
          <p:cNvSpPr/>
          <p:nvPr/>
        </p:nvSpPr>
        <p:spPr>
          <a:xfrm>
            <a:off x="10158047" y="1266091"/>
            <a:ext cx="325315" cy="269631"/>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6227544-F23F-40B1-BA32-158DCBB87833}"/>
              </a:ext>
            </a:extLst>
          </p:cNvPr>
          <p:cNvSpPr/>
          <p:nvPr/>
        </p:nvSpPr>
        <p:spPr>
          <a:xfrm>
            <a:off x="6778869" y="4665785"/>
            <a:ext cx="325315" cy="269631"/>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6ACFB69-AF66-4FCE-947B-82D51FFF1754}"/>
              </a:ext>
            </a:extLst>
          </p:cNvPr>
          <p:cNvSpPr/>
          <p:nvPr/>
        </p:nvSpPr>
        <p:spPr>
          <a:xfrm>
            <a:off x="10158046" y="4677508"/>
            <a:ext cx="325315" cy="269631"/>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F6AE38B-DB73-4C4D-8D61-345AD5F1204C}"/>
              </a:ext>
            </a:extLst>
          </p:cNvPr>
          <p:cNvSpPr/>
          <p:nvPr/>
        </p:nvSpPr>
        <p:spPr>
          <a:xfrm>
            <a:off x="625719" y="5426503"/>
            <a:ext cx="325315" cy="33410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0A31DAD-3984-4B2E-B0EA-DFA67E231BEC}"/>
              </a:ext>
            </a:extLst>
          </p:cNvPr>
          <p:cNvSpPr/>
          <p:nvPr/>
        </p:nvSpPr>
        <p:spPr>
          <a:xfrm>
            <a:off x="625719" y="5977121"/>
            <a:ext cx="325315" cy="34161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3B4FAF3-2686-44C6-8299-C6BF2B213378}"/>
              </a:ext>
            </a:extLst>
          </p:cNvPr>
          <p:cNvSpPr txBox="1"/>
          <p:nvPr/>
        </p:nvSpPr>
        <p:spPr>
          <a:xfrm>
            <a:off x="1037486" y="5395409"/>
            <a:ext cx="3329356" cy="923330"/>
          </a:xfrm>
          <a:prstGeom prst="rect">
            <a:avLst/>
          </a:prstGeom>
          <a:noFill/>
        </p:spPr>
        <p:txBody>
          <a:bodyPr wrap="square" rtlCol="0">
            <a:spAutoFit/>
          </a:bodyPr>
          <a:lstStyle/>
          <a:p>
            <a:pPr marL="285750" indent="-285750">
              <a:buFontTx/>
              <a:buChar char="-"/>
            </a:pPr>
            <a:r>
              <a:rPr lang="en-US" dirty="0"/>
              <a:t>Noticeable decrease over time</a:t>
            </a:r>
          </a:p>
          <a:p>
            <a:pPr marL="285750" indent="-285750">
              <a:buFontTx/>
              <a:buChar char="-"/>
            </a:pPr>
            <a:endParaRPr lang="en-US" dirty="0"/>
          </a:p>
          <a:p>
            <a:pPr marL="285750" indent="-285750">
              <a:buFontTx/>
              <a:buChar char="-"/>
            </a:pPr>
            <a:r>
              <a:rPr lang="en-US" dirty="0"/>
              <a:t>Noticeable increase over time</a:t>
            </a:r>
          </a:p>
        </p:txBody>
      </p:sp>
    </p:spTree>
    <p:extLst>
      <p:ext uri="{BB962C8B-B14F-4D97-AF65-F5344CB8AC3E}">
        <p14:creationId xmlns:p14="http://schemas.microsoft.com/office/powerpoint/2010/main" val="3880129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E4205-819D-4FD0-AA75-B1BB820AC7F2}"/>
              </a:ext>
            </a:extLst>
          </p:cNvPr>
          <p:cNvSpPr>
            <a:spLocks noGrp="1"/>
          </p:cNvSpPr>
          <p:nvPr>
            <p:ph type="title"/>
          </p:nvPr>
        </p:nvSpPr>
        <p:spPr/>
        <p:txBody>
          <a:bodyPr/>
          <a:lstStyle/>
          <a:p>
            <a:r>
              <a:rPr lang="en-US" dirty="0"/>
              <a:t>Variation of Independent Variables over Time</a:t>
            </a:r>
          </a:p>
        </p:txBody>
      </p:sp>
      <p:sp>
        <p:nvSpPr>
          <p:cNvPr id="5" name="Content Placeholder 4">
            <a:extLst>
              <a:ext uri="{FF2B5EF4-FFF2-40B4-BE49-F238E27FC236}">
                <a16:creationId xmlns:a16="http://schemas.microsoft.com/office/drawing/2014/main" id="{DFF344FE-920A-4AA2-9E35-3960844C99E7}"/>
              </a:ext>
            </a:extLst>
          </p:cNvPr>
          <p:cNvSpPr>
            <a:spLocks noGrp="1"/>
          </p:cNvSpPr>
          <p:nvPr>
            <p:ph idx="1"/>
          </p:nvPr>
        </p:nvSpPr>
        <p:spPr>
          <a:xfrm>
            <a:off x="7860324" y="2312375"/>
            <a:ext cx="3851030" cy="3653571"/>
          </a:xfrm>
        </p:spPr>
        <p:txBody>
          <a:bodyPr>
            <a:normAutofit/>
          </a:bodyPr>
          <a:lstStyle/>
          <a:p>
            <a:pPr marL="0" indent="0">
              <a:buNone/>
            </a:pPr>
            <a:r>
              <a:rPr lang="en-US" sz="2400" dirty="0"/>
              <a:t>The lack of variation in the dependent variables indicates that we might have inefficient estimates when using fixed effects estimation. This is why it important to perform pooled OLS estimation as well.</a:t>
            </a:r>
          </a:p>
        </p:txBody>
      </p:sp>
      <p:pic>
        <p:nvPicPr>
          <p:cNvPr id="4" name="Picture 3">
            <a:extLst>
              <a:ext uri="{FF2B5EF4-FFF2-40B4-BE49-F238E27FC236}">
                <a16:creationId xmlns:a16="http://schemas.microsoft.com/office/drawing/2014/main" id="{A5234BC0-4BDB-4002-A3C8-2F0399B5D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185" y="1548020"/>
            <a:ext cx="7009353" cy="4906547"/>
          </a:xfrm>
          <a:prstGeom prst="rect">
            <a:avLst/>
          </a:prstGeom>
        </p:spPr>
      </p:pic>
    </p:spTree>
    <p:extLst>
      <p:ext uri="{BB962C8B-B14F-4D97-AF65-F5344CB8AC3E}">
        <p14:creationId xmlns:p14="http://schemas.microsoft.com/office/powerpoint/2010/main" val="1848657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051558-0BF0-4484-B155-850D669C3E36}"/>
              </a:ext>
            </a:extLst>
          </p:cNvPr>
          <p:cNvSpPr>
            <a:spLocks noGrp="1"/>
          </p:cNvSpPr>
          <p:nvPr>
            <p:ph type="title"/>
          </p:nvPr>
        </p:nvSpPr>
        <p:spPr/>
        <p:txBody>
          <a:bodyPr/>
          <a:lstStyle/>
          <a:p>
            <a:r>
              <a:rPr lang="en-US" dirty="0"/>
              <a:t>Analysis Progression</a:t>
            </a:r>
          </a:p>
        </p:txBody>
      </p:sp>
      <p:sp>
        <p:nvSpPr>
          <p:cNvPr id="4" name="Content Placeholder 3">
            <a:extLst>
              <a:ext uri="{FF2B5EF4-FFF2-40B4-BE49-F238E27FC236}">
                <a16:creationId xmlns:a16="http://schemas.microsoft.com/office/drawing/2014/main" id="{9BFCF14D-5A47-4646-8A88-2DB0CFE819AB}"/>
              </a:ext>
            </a:extLst>
          </p:cNvPr>
          <p:cNvSpPr>
            <a:spLocks noGrp="1"/>
          </p:cNvSpPr>
          <p:nvPr>
            <p:ph idx="1"/>
          </p:nvPr>
        </p:nvSpPr>
        <p:spPr/>
        <p:txBody>
          <a:bodyPr/>
          <a:lstStyle/>
          <a:p>
            <a:pPr marL="514350" indent="-514350">
              <a:buFont typeface="+mj-lt"/>
              <a:buAutoNum type="arabicPeriod"/>
            </a:pPr>
            <a:r>
              <a:rPr lang="en-US" dirty="0"/>
              <a:t>Start with linear trend model to determine the existence/ significance of a general trend in number of prescriptions filled.</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r>
              <a:rPr lang="en-US" dirty="0"/>
              <a:t>Perform pooled OLS with time dummies and obtain robust standard errors as a base case for determining the significance of FUL provisions via the estimate of </a:t>
            </a:r>
            <a:r>
              <a:rPr lang="el-GR" i="1" dirty="0"/>
              <a:t>δ</a:t>
            </a:r>
            <a:r>
              <a:rPr lang="en-US" i="1" baseline="-25000" dirty="0"/>
              <a:t>3</a:t>
            </a:r>
            <a:r>
              <a:rPr lang="en-US" dirty="0"/>
              <a:t>.</a:t>
            </a:r>
          </a:p>
          <a:p>
            <a:pPr marL="514350" indent="-514350">
              <a:buFont typeface="+mj-lt"/>
              <a:buAutoNum type="arabicPeriod"/>
            </a:pPr>
            <a:endParaRPr lang="en-US" dirty="0"/>
          </a:p>
          <a:p>
            <a:pPr marL="514350" indent="-514350">
              <a:buFont typeface="+mj-lt"/>
              <a:buAutoNum type="arabicPeriod"/>
            </a:pPr>
            <a:endParaRPr lang="en-US" dirty="0"/>
          </a:p>
        </p:txBody>
      </p:sp>
      <p:pic>
        <p:nvPicPr>
          <p:cNvPr id="6" name="Picture 5">
            <a:extLst>
              <a:ext uri="{FF2B5EF4-FFF2-40B4-BE49-F238E27FC236}">
                <a16:creationId xmlns:a16="http://schemas.microsoft.com/office/drawing/2014/main" id="{8EC34692-26B0-4B77-A4E6-3BDE845886E7}"/>
              </a:ext>
            </a:extLst>
          </p:cNvPr>
          <p:cNvPicPr>
            <a:picLocks noChangeAspect="1"/>
          </p:cNvPicPr>
          <p:nvPr/>
        </p:nvPicPr>
        <p:blipFill>
          <a:blip r:embed="rId2"/>
          <a:stretch>
            <a:fillRect/>
          </a:stretch>
        </p:blipFill>
        <p:spPr>
          <a:xfrm>
            <a:off x="2306516" y="3035056"/>
            <a:ext cx="7230970" cy="753940"/>
          </a:xfrm>
          <a:prstGeom prst="rect">
            <a:avLst/>
          </a:prstGeom>
        </p:spPr>
      </p:pic>
      <p:pic>
        <p:nvPicPr>
          <p:cNvPr id="7" name="Picture 6">
            <a:extLst>
              <a:ext uri="{FF2B5EF4-FFF2-40B4-BE49-F238E27FC236}">
                <a16:creationId xmlns:a16="http://schemas.microsoft.com/office/drawing/2014/main" id="{E4259C42-A8E0-4DE5-B6A2-197B5D5F1700}"/>
              </a:ext>
            </a:extLst>
          </p:cNvPr>
          <p:cNvPicPr>
            <a:picLocks noChangeAspect="1"/>
          </p:cNvPicPr>
          <p:nvPr/>
        </p:nvPicPr>
        <p:blipFill>
          <a:blip r:embed="rId3"/>
          <a:stretch>
            <a:fillRect/>
          </a:stretch>
        </p:blipFill>
        <p:spPr>
          <a:xfrm>
            <a:off x="2306516" y="5628659"/>
            <a:ext cx="7230970" cy="683241"/>
          </a:xfrm>
          <a:prstGeom prst="rect">
            <a:avLst/>
          </a:prstGeom>
        </p:spPr>
      </p:pic>
    </p:spTree>
    <p:extLst>
      <p:ext uri="{BB962C8B-B14F-4D97-AF65-F5344CB8AC3E}">
        <p14:creationId xmlns:p14="http://schemas.microsoft.com/office/powerpoint/2010/main" val="2668069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1555</TotalTime>
  <Words>662</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The Impact of Federal Upper Limit Provisions on Prescription Drug Accessibility for Medicaid Beneficiaries</vt:lpstr>
      <vt:lpstr>Overview</vt:lpstr>
      <vt:lpstr>Background</vt:lpstr>
      <vt:lpstr>Research Question</vt:lpstr>
      <vt:lpstr>Model Specification</vt:lpstr>
      <vt:lpstr>Summary Statistics</vt:lpstr>
      <vt:lpstr>Example of Drug Utilization Progression: Density of Prescriptions of Morphine Sulfate by State from 2014-2017</vt:lpstr>
      <vt:lpstr>Variation of Independent Variables over Time</vt:lpstr>
      <vt:lpstr>Analysis Progression</vt:lpstr>
      <vt:lpstr>Analysis Progression (cont.)</vt:lpstr>
      <vt:lpstr>Findings</vt:lpstr>
      <vt:lpstr>A summary of coefficient estimates and significance for the FD estimated model. (*** - significant at 1% level, ** - significant at 5% level, * - significant at 15% level)</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Federal Upper Limit (FUL) Provisions on Drug Accessibility for Medicaid Beneficiaries</dc:title>
  <dc:creator>Andrew ElHabr</dc:creator>
  <cp:lastModifiedBy>Andrew ElHabr</cp:lastModifiedBy>
  <cp:revision>30</cp:revision>
  <dcterms:created xsi:type="dcterms:W3CDTF">2018-04-27T01:01:27Z</dcterms:created>
  <dcterms:modified xsi:type="dcterms:W3CDTF">2018-05-01T02:00:45Z</dcterms:modified>
</cp:coreProperties>
</file>