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  <p:sldMasterId id="2147483668" r:id="rId2"/>
  </p:sldMasterIdLst>
  <p:notesMasterIdLst>
    <p:notesMasterId r:id="rId17"/>
  </p:notesMasterIdLst>
  <p:sldIdLst>
    <p:sldId id="356" r:id="rId3"/>
    <p:sldId id="349" r:id="rId4"/>
    <p:sldId id="350" r:id="rId5"/>
    <p:sldId id="362" r:id="rId6"/>
    <p:sldId id="351" r:id="rId7"/>
    <p:sldId id="357" r:id="rId8"/>
    <p:sldId id="353" r:id="rId9"/>
    <p:sldId id="358" r:id="rId10"/>
    <p:sldId id="352" r:id="rId11"/>
    <p:sldId id="359" r:id="rId12"/>
    <p:sldId id="360" r:id="rId13"/>
    <p:sldId id="361" r:id="rId14"/>
    <p:sldId id="354" r:id="rId15"/>
    <p:sldId id="3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E0"/>
    <a:srgbClr val="17406D"/>
    <a:srgbClr val="19686B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04" autoAdjust="0"/>
  </p:normalViewPr>
  <p:slideViewPr>
    <p:cSldViewPr snapToGrid="0">
      <p:cViewPr varScale="1">
        <p:scale>
          <a:sx n="79" d="100"/>
          <a:sy n="79" d="100"/>
        </p:scale>
        <p:origin x="936" y="-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78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6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82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08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38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6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2C5EE-4C2D-8596-1A01-0A4DDDCAC2D9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290599"/>
            <a:ext cx="4944414" cy="181179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94466"/>
            <a:ext cx="4944415" cy="980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24F26-F262-4530-CBD4-5224FEADA097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67" y="365125"/>
            <a:ext cx="6395434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367" y="1825625"/>
            <a:ext cx="6395434" cy="4351338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839359-70DB-7BE8-02B0-B98773E73399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421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216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B6B9-C34E-9219-1A61-98AFB62FDA1A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62" y="2478193"/>
            <a:ext cx="5661338" cy="1901614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462" y="4406795"/>
            <a:ext cx="5661338" cy="63266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AE248-506E-79A1-CB76-F24493690586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2000">
                <a:schemeClr val="bg1"/>
              </a:gs>
              <a:gs pos="75000">
                <a:schemeClr val="bg1">
                  <a:alpha val="0"/>
                </a:schemeClr>
              </a:gs>
            </a:gsLst>
            <a:lin ang="19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0022"/>
            <a:ext cx="6631546" cy="19057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956673"/>
            <a:ext cx="6631546" cy="80717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72BA3-B6DA-CBD6-9003-75B275C536C4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1900"/>
            <a:ext cx="5257800" cy="1917246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806134"/>
            <a:ext cx="5257800" cy="8942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6677" y="745355"/>
            <a:ext cx="1333500" cy="1333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9" y="102815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1999" y="125549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51999" y="148282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76767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B5F3B-07D6-987A-83F3-77AA6CE35EA6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FE5719-4643-BC08-9A1D-207EC889FB5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A451C-6E32-20E6-E1AE-B84CE112D24C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4EEC4-725F-F79E-C571-0EFC83CEE6B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0288EC-1F91-3B8A-51B0-0F54938407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2B4F8-A5AA-9570-7094-D69F07FE3476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7DCC1C-5A23-2EA8-AF0E-964D223728D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1B91F5-6BA2-92B0-2104-2D872A99EE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63618A-B7E5-9ADB-49A0-281E39DC921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FAF5FC-0CC3-C50B-DEAF-CBE245043C2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8592DA-F40C-ADE6-FA4B-A9F6A884D4B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AA839F-1132-74BD-8482-EF0FC3D274F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C5A100-5BAB-C033-5030-4BB54BAC1B70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D11245-FEDE-132A-FDEA-878C10C6E58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7983-1EFF-9822-CF9D-CA8B0AC52A2D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A461E6-53CB-9FEC-F790-FDA76F9E84B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FE9E42-E99F-5208-087E-B1EADFF5E1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12B60F-03BA-B953-84BA-2FF01C1422EC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F816CD-CDC8-D28E-3C10-8FC72CAD1666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9B8DDC-08F5-6A3A-4359-002B76930DA6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ED2822-9A18-64E3-1F66-545C3ACD92C5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F5983C-E8F7-0B1B-A3F5-BD15E0D90739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1F6F17-B9D2-2136-1495-21AFF1FAA25C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E71467-50DA-CBE8-1795-0AFF5546B35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7F11DB-3813-32FE-5E52-EC5E31F9D042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DEC3B4-7135-2B8C-4A25-D5B074CAF7F4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B5094-BF4F-F5D9-D706-663E5066EFB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05EE87-2C05-3929-1B0D-81721083A49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6BB421-3B17-0D2C-82D7-2F5C1E94B58D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279E39-3ADF-6351-0503-E17467E9CFD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A43882-74BB-1FE0-462A-40B8415600BF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543546-54D6-3431-0564-5902E8DB1C4A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71CF00-E559-4939-0C5C-6029706B052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C16F5D-C6E3-9B6E-D1B6-F62614C35D92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F4D112-CB01-CF59-8430-F75F80781378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17DA56-0D92-3BC3-EF85-C1DF0D42355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951B11-1CD3-F9D9-C2EE-A5CD4511AC24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B7E692-B05C-1A0A-C151-EE1F5F07128D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A3B5A1-9A40-0262-A535-5CB9A05890E3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E6076E-90FB-6C65-6F2B-F38FE88C66C0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8C860C-977E-6A29-15BD-E059910AF1E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C8704-577B-AC09-8779-77CF0742484F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81E068-A250-68DE-5DF6-F3FCFCFCF007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F3818F-2640-2ED7-961A-951EA316185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29EB4D-25A7-CA3E-732A-596BEBD7587E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3E102F-E6DF-6C99-DBFF-9B228588E80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268F72-310D-35B7-FFF9-EA12A9C07D4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733CEC-58B4-7E00-3A98-B110F7B7436D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37928F-4A45-4542-D712-6682D9D7BCA9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F2A479-EAEE-483D-0349-54259FACE244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B63B982-726E-ED4E-C0B6-179C216931E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61538D-30AA-04AD-F978-748F557FE1F1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A4C24E-24F5-8A11-88B6-256D8C15FC24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F3B72E-5CBE-03F9-0459-0E5C5796F8E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009624-22D5-0C56-BB39-1BCED26EBBA2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DC666F-8B9C-DDC7-2890-A13ADD7D77BF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9476D3-29E0-1B9B-6162-71EC536E4E4D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FAAF00-AF83-EAAF-4C0D-14B6A13A09B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C465FF-C7B6-0AA2-847B-C8E238247C1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B47C9C-5346-80A8-C75F-95BBA94AE4D4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576974-50D2-9663-0A46-4A98FEB2D968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30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2179-180A-4469-AEA6-3524E2ED3C3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B2EA-1156-4AFC-B63C-689ADD66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227D8-43D1-6F59-2F4A-0D164ABB46E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BB6DAD-2D19-22D8-D325-48E4C06483B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D113A-7098-A8F6-B512-65A2C270E5E6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719C4B-3A81-8B41-8764-1C3140D61E35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DA781C-C3C8-7FD2-064A-A45FF95D5ADA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BBF8DDDE-4715-C721-EDD6-8276B9CABD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E99CA6D1-85DC-6862-DE31-B41118799088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1C07A-C5D1-A62E-D0BE-111C373A12B2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85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8656" r="3788"/>
          <a:stretch/>
        </p:blipFill>
        <p:spPr>
          <a:xfrm>
            <a:off x="0" y="-18474"/>
            <a:ext cx="12192000" cy="6918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2729" y="2062155"/>
            <a:ext cx="4946073" cy="1200329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Sistem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de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ecomandare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pentru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ărți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implementare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analiză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și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interpretare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rezultate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9854" y="985830"/>
            <a:ext cx="1716521" cy="338554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Lican</a:t>
            </a:r>
            <a:r>
              <a:rPr lang="en-US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Ștefăniță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2654" y="981060"/>
            <a:ext cx="1745096" cy="338554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Bălălău Andrei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069" y="3876698"/>
            <a:ext cx="707392" cy="276999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1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321AC</a:t>
            </a:r>
            <a:endParaRPr lang="en-US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9754" y="1247217"/>
            <a:ext cx="890386" cy="338554"/>
          </a:xfrm>
          <a:prstGeom prst="rect">
            <a:avLst/>
          </a:prstGeom>
          <a:solidFill>
            <a:srgbClr val="1891AF">
              <a:alpha val="30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3737" y="3440544"/>
            <a:ext cx="890386" cy="338554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68416" y="3398545"/>
            <a:ext cx="890386" cy="338554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5254" y="6372994"/>
            <a:ext cx="6201491" cy="338554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Folosind algoritm</a:t>
            </a:r>
            <a:r>
              <a:rPr lang="en-US" sz="1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ul</a:t>
            </a:r>
            <a:r>
              <a:rPr lang="en-US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- </a:t>
            </a:r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descompunerea valorilor singulare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C3A5A-B0E7-8568-B105-3BE2F2312E06}"/>
              </a:ext>
            </a:extLst>
          </p:cNvPr>
          <p:cNvSpPr/>
          <p:nvPr/>
        </p:nvSpPr>
        <p:spPr>
          <a:xfrm rot="10800000">
            <a:off x="6664960" y="149273"/>
            <a:ext cx="5527040" cy="1267355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961" y="1523633"/>
            <a:ext cx="5339079" cy="1062291"/>
          </a:xfrm>
        </p:spPr>
        <p:txBody>
          <a:bodyPr>
            <a:normAutofit fontScale="90000"/>
          </a:bodyPr>
          <a:lstStyle/>
          <a:p>
            <a:pPr algn="ctr"/>
            <a:r>
              <a:rPr lang="ro-RO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4 </a:t>
            </a:r>
            <a:r>
              <a:rPr lang="en-US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| </a:t>
            </a:r>
            <a:r>
              <a:rPr lang="en-US" sz="32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Interpretarea</a:t>
            </a:r>
            <a:r>
              <a:rPr lang="en-US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 </a:t>
            </a:r>
            <a:r>
              <a:rPr lang="en-US" sz="32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rezultatelor</a:t>
            </a:r>
            <a: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</a:br>
            <a:endParaRPr lang="en-US" dirty="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2154" y="1853812"/>
            <a:ext cx="5052641" cy="3231654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Valorile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singulare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Diferența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medie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≈10</a:t>
            </a:r>
            <a:r>
              <a:rPr lang="en-US" sz="17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−</a:t>
            </a:r>
            <a:r>
              <a:rPr lang="en-US" sz="1700" b="1" baseline="30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aproape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insignifiantă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o-RO" sz="17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Norma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Frobenius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diferențelor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𝑈: ≈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;</a:t>
            </a:r>
            <a:r>
              <a:rPr lang="ro-RO" sz="1700" b="1" baseline="30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𝑉</a:t>
            </a:r>
            <a:r>
              <a:rPr lang="en-US" sz="1700" b="1" baseline="30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𝑇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 ≈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 (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redusă,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poate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oscila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în funcție de caz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ul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tratat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adic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ă de 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utilizatorul 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selectat)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endParaRPr lang="ro-RO" sz="17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Interpretare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Rezultatele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sunt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aproape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identice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între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implementarea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noastră de  SVD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și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cea</a:t>
            </a:r>
            <a:r>
              <a:rPr lang="en-US" sz="1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standard</a:t>
            </a:r>
            <a:r>
              <a:rPr lang="ro-RO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din python</a:t>
            </a:r>
            <a:r>
              <a:rPr lang="en-US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o-RO" sz="17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0" y="335477"/>
            <a:ext cx="5477639" cy="6268325"/>
          </a:xfrm>
          <a:prstGeom prst="rect">
            <a:avLst/>
          </a:prstGeom>
          <a:ln w="76200">
            <a:solidFill>
              <a:srgbClr val="6DCBE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82217" y="5085466"/>
            <a:ext cx="309251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900" b="1" dirty="0">
                <a:solidFill>
                  <a:srgbClr val="17406D"/>
                </a:solidFill>
                <a:latin typeface="Century Gothic" panose="020B0502020202020204" pitchFamily="34" charset="0"/>
              </a:rPr>
              <a:t>Comparare DVS</a:t>
            </a:r>
            <a:endParaRPr lang="en-US" sz="29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937" y="854998"/>
            <a:ext cx="5339079" cy="1062291"/>
          </a:xfrm>
        </p:spPr>
        <p:txBody>
          <a:bodyPr>
            <a:normAutofit fontScale="90000"/>
          </a:bodyPr>
          <a:lstStyle/>
          <a:p>
            <a:pPr algn="ctr"/>
            <a:r>
              <a:rPr lang="ro-RO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4 </a:t>
            </a:r>
            <a:r>
              <a:rPr lang="en-US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| </a:t>
            </a:r>
            <a:r>
              <a:rPr lang="en-US" sz="32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Interpretarea</a:t>
            </a:r>
            <a:r>
              <a:rPr lang="en-US" sz="32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 </a:t>
            </a:r>
            <a:r>
              <a:rPr lang="en-US" sz="32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rezultatelor</a:t>
            </a:r>
            <a: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</a:br>
            <a:endParaRPr lang="en-US" dirty="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9519" y="1191674"/>
            <a:ext cx="5778497" cy="4555927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Graficul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distribuției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Frecvența / modul de prezicere al rating-ului pentru restul cărților neevaluate de către utilizatorul selectat din listă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o-RO" sz="15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Majoritatea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ratingurilor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prezise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sunt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între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3.5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și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7.5 (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cel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mai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mare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num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âr de rating-uri acordate la nivel general, valabil pentru toți userii – se observă că în graficul din stânga, pentru acest user, rating-ul predominant e extrem de mic – de pe urma unor evaluări mai critice a cărților)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o-RO" sz="15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Evitarea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extremelor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rating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uri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 1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sau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10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).</a:t>
            </a:r>
            <a:endParaRPr lang="ro-RO" sz="15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Interpretare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ro-RO" sz="15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Distribuția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este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echilibrată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indicând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bună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funcționare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 </a:t>
            </a:r>
            <a:r>
              <a:rPr lang="en-US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algoritmului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Pe baza acesteia, se determină primele 10 recomandări după predicția </a:t>
            </a:r>
            <a:r>
              <a:rPr lang="ro-RO" sz="15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descrescătoare.</a:t>
            </a:r>
            <a:endParaRPr lang="ro-RO" sz="15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2179" y="5707170"/>
            <a:ext cx="422583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900" b="1" dirty="0">
                <a:solidFill>
                  <a:srgbClr val="17406D"/>
                </a:solidFill>
                <a:latin typeface="Century Gothic" panose="020B0502020202020204" pitchFamily="34" charset="0"/>
              </a:rPr>
              <a:t>D</a:t>
            </a:r>
            <a:r>
              <a:rPr lang="ro-RO" sz="29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istribuția rating-urilor</a:t>
            </a:r>
            <a:endParaRPr lang="en-US" sz="29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54391"/>
            <a:ext cx="6032386" cy="4630494"/>
          </a:xfrm>
          <a:prstGeom prst="rect">
            <a:avLst/>
          </a:prstGeom>
          <a:ln w="76200">
            <a:solidFill>
              <a:srgbClr val="6DCBE0"/>
            </a:solidFill>
          </a:ln>
        </p:spPr>
      </p:pic>
    </p:spTree>
    <p:extLst>
      <p:ext uri="{BB962C8B-B14F-4D97-AF65-F5344CB8AC3E}">
        <p14:creationId xmlns:p14="http://schemas.microsoft.com/office/powerpoint/2010/main" val="2263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497" y="2201916"/>
            <a:ext cx="5339079" cy="1062291"/>
          </a:xfrm>
        </p:spPr>
        <p:txBody>
          <a:bodyPr>
            <a:normAutofit fontScale="90000"/>
          </a:bodyPr>
          <a:lstStyle/>
          <a:p>
            <a:pPr algn="ctr"/>
            <a:r>
              <a:rPr lang="ro-RO" sz="31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4 </a:t>
            </a:r>
            <a:r>
              <a:rPr lang="en-US" sz="31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| </a:t>
            </a:r>
            <a:r>
              <a:rPr lang="en-US" sz="31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Interpretarea</a:t>
            </a:r>
            <a:r>
              <a:rPr lang="en-US" sz="31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 </a:t>
            </a:r>
            <a:r>
              <a:rPr lang="en-US" sz="3100" dirty="0" err="1" smtClean="0">
                <a:solidFill>
                  <a:srgbClr val="17406D"/>
                </a:solidFill>
                <a:latin typeface="Century Gothic" panose="020B0502020202020204" pitchFamily="34" charset="0"/>
              </a:rPr>
              <a:t>rezultatelor</a:t>
            </a:r>
            <a: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rgbClr val="17406D"/>
                </a:solidFill>
                <a:latin typeface="Century Gothic" panose="020B0502020202020204" pitchFamily="34" charset="0"/>
              </a:rPr>
            </a:br>
            <a:endParaRPr lang="en-US" dirty="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0075" y="2618391"/>
            <a:ext cx="5941925" cy="1754326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Recomandările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sunt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relevante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și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populare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Se poate observa că, în funcție de datele graficului, se generează lista primelor 10 filme recomandate, bazate pe predicția de apreciere a acestora.</a:t>
            </a:r>
            <a:endParaRPr lang="ro-RO" sz="1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8787" y="4472531"/>
            <a:ext cx="622959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Legătura predicție - recomandări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8" y="578734"/>
            <a:ext cx="6023351" cy="5833640"/>
          </a:xfrm>
          <a:prstGeom prst="rect">
            <a:avLst/>
          </a:prstGeom>
          <a:ln w="76200">
            <a:solidFill>
              <a:srgbClr val="6DCBE0"/>
            </a:solidFill>
          </a:ln>
        </p:spPr>
      </p:pic>
    </p:spTree>
    <p:extLst>
      <p:ext uri="{BB962C8B-B14F-4D97-AF65-F5344CB8AC3E}">
        <p14:creationId xmlns:p14="http://schemas.microsoft.com/office/powerpoint/2010/main" val="41512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EC53-36AE-05CE-6081-DA731C027B1E}"/>
              </a:ext>
            </a:extLst>
          </p:cNvPr>
          <p:cNvSpPr/>
          <p:nvPr/>
        </p:nvSpPr>
        <p:spPr>
          <a:xfrm rot="10800000">
            <a:off x="0" y="4779146"/>
            <a:ext cx="12192000" cy="1050696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354" y="4779146"/>
            <a:ext cx="5257800" cy="958623"/>
          </a:xfrm>
        </p:spPr>
        <p:txBody>
          <a:bodyPr/>
          <a:lstStyle/>
          <a:p>
            <a:r>
              <a:rPr lang="ro-RO" dirty="0" smtClean="0"/>
              <a:t>5 </a:t>
            </a:r>
            <a:r>
              <a:rPr lang="en-US" dirty="0" smtClean="0"/>
              <a:t>| </a:t>
            </a:r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" y="1913537"/>
            <a:ext cx="12192000" cy="209288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glow>
              <a:schemeClr val="accent1">
                <a:alpha val="69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obținute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7406D"/>
              </a:solidFill>
              <a:effectLst/>
              <a:latin typeface="Arial" panose="020B0604020202020204" pitchFamily="34" charset="0"/>
            </a:endParaRP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Sistemul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prezice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cu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acuratețe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genera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recomandări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personalizate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SVD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eficient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factorizarea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matricilor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17406D"/>
              </a:solidFill>
              <a:effectLst/>
              <a:latin typeface="Arial" panose="020B0604020202020204" pitchFamily="34" charset="0"/>
            </a:endParaRP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Limitări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7406D"/>
              </a:solidFill>
              <a:effectLst/>
              <a:latin typeface="Arial" panose="020B0604020202020204" pitchFamily="34" charset="0"/>
            </a:endParaRP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Densitatea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scăzută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afecta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acuratețea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Scalabilitatea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fi 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problemă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seturi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de date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foarte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mari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timpi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execu</a:t>
            </a:r>
            <a:r>
              <a:rPr lang="ro-RO" altLang="en-US" dirty="0" smtClean="0">
                <a:solidFill>
                  <a:srgbClr val="17406D"/>
                </a:solidFill>
                <a:latin typeface="Arial" panose="020B0604020202020204" pitchFamily="34" charset="0"/>
              </a:rPr>
              <a:t>ție crescuți)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8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8656" r="3788"/>
          <a:stretch/>
        </p:blipFill>
        <p:spPr>
          <a:xfrm>
            <a:off x="0" y="-18474"/>
            <a:ext cx="12192000" cy="6918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6440" y="2368985"/>
            <a:ext cx="3667125" cy="584775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</a:t>
            </a:r>
            <a:r>
              <a:rPr lang="ro-RO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ă mulțumim!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9854" y="985830"/>
            <a:ext cx="1716521" cy="338554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Lican</a:t>
            </a:r>
            <a:r>
              <a:rPr lang="en-US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Ștefăniță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2654" y="981060"/>
            <a:ext cx="1745096" cy="338554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Bălălău Andrei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069" y="3876698"/>
            <a:ext cx="707392" cy="276999"/>
          </a:xfrm>
          <a:prstGeom prst="rect">
            <a:avLst/>
          </a:prstGeom>
          <a:solidFill>
            <a:srgbClr val="1891AF">
              <a:alpha val="4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1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321AC</a:t>
            </a:r>
            <a:endParaRPr lang="en-US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9754" y="1247217"/>
            <a:ext cx="890386" cy="338554"/>
          </a:xfrm>
          <a:prstGeom prst="rect">
            <a:avLst/>
          </a:prstGeom>
          <a:solidFill>
            <a:srgbClr val="1891AF">
              <a:alpha val="30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3737" y="3440544"/>
            <a:ext cx="890386" cy="338554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68416" y="3398545"/>
            <a:ext cx="890386" cy="338554"/>
          </a:xfrm>
          <a:prstGeom prst="rect">
            <a:avLst/>
          </a:prstGeom>
          <a:solidFill>
            <a:srgbClr val="1891AF">
              <a:alpha val="38000"/>
            </a:srgbClr>
          </a:solidFill>
          <a:ln>
            <a:solidFill>
              <a:srgbClr val="6DCBE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9588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8A193-B1C8-E416-32F0-514595506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2089" y="3279158"/>
            <a:ext cx="2659601" cy="915308"/>
          </a:xfrm>
          <a:scene3d>
            <a:camera prst="perspectiveHeroicExtremeLeftFacing">
              <a:rot lat="600000" lon="2067641" rev="21594000"/>
            </a:camera>
            <a:lightRig rig="threePt" dir="t"/>
          </a:scene3d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Cuprins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39" y="1205143"/>
            <a:ext cx="6033117" cy="44477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000" b="1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Introducere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000" b="1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Arhitectura sistemului de recomandare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000" b="1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Prezentare implementare (algoritmi, formule matematice)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000" b="1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Interpretarea rezultatelor obținute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o-RO" sz="2000" b="1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Beneficii și îmbunătățiri</a:t>
            </a:r>
            <a:endParaRPr lang="en-US" sz="2000" b="1" dirty="0">
              <a:solidFill>
                <a:srgbClr val="19686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92C68-16F1-F63F-4550-86E1364D83C3}"/>
              </a:ext>
            </a:extLst>
          </p:cNvPr>
          <p:cNvSpPr/>
          <p:nvPr/>
        </p:nvSpPr>
        <p:spPr>
          <a:xfrm rot="10800000"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67" y="257395"/>
            <a:ext cx="6395434" cy="1325563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1 </a:t>
            </a:r>
            <a:r>
              <a:rPr lang="en-US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| </a:t>
            </a:r>
            <a:r>
              <a:rPr lang="en-US" dirty="0" err="1" smtClean="0">
                <a:solidFill>
                  <a:srgbClr val="19686B"/>
                </a:solidFill>
                <a:latin typeface="Century Gothic" panose="020B0502020202020204" pitchFamily="34" charset="0"/>
              </a:rPr>
              <a:t>Introducere</a:t>
            </a:r>
            <a:endParaRPr lang="en-US" dirty="0">
              <a:solidFill>
                <a:srgbClr val="19686B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10911" y="1587686"/>
            <a:ext cx="6814009" cy="4431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1594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sistem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recomandare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sugerează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conținut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personalizat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utilizatori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bazându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-se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datele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Exemple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populare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968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Amazon (e-commerce), Netflix (streaming video), Goodreads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cărți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Obiectivul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nostru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</a:t>
            </a: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în</a:t>
            </a:r>
            <a:r>
              <a:rPr kumimoji="0" lang="ro-RO" altLang="en-US" sz="2000" b="1" i="0" u="none" strike="noStrike" cap="none" normalizeH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cadrul </a:t>
            </a:r>
            <a:r>
              <a:rPr lang="en-US" altLang="en-US" sz="2000" b="1" dirty="0" err="1" smtClean="0"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proiectului</a:t>
            </a:r>
            <a:r>
              <a:rPr kumimoji="0" lang="ro-RO" altLang="en-US" sz="2000" b="1" i="0" u="none" strike="noStrike" cap="none" normalizeH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6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ezvoltarea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prezice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rating-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urile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un set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cărți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generează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astfel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recomandări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personalizate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5413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92C68-16F1-F63F-4550-86E1364D83C3}"/>
              </a:ext>
            </a:extLst>
          </p:cNvPr>
          <p:cNvSpPr/>
          <p:nvPr/>
        </p:nvSpPr>
        <p:spPr>
          <a:xfrm rot="10800000"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67" y="257395"/>
            <a:ext cx="6395434" cy="1325563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1 </a:t>
            </a:r>
            <a:r>
              <a:rPr lang="en-US" dirty="0" smtClean="0">
                <a:solidFill>
                  <a:srgbClr val="19686B"/>
                </a:solidFill>
                <a:latin typeface="Century Gothic" panose="020B0502020202020204" pitchFamily="34" charset="0"/>
              </a:rPr>
              <a:t>| </a:t>
            </a:r>
            <a:r>
              <a:rPr lang="en-US" dirty="0" err="1" smtClean="0">
                <a:solidFill>
                  <a:srgbClr val="19686B"/>
                </a:solidFill>
                <a:latin typeface="Century Gothic" panose="020B0502020202020204" pitchFamily="34" charset="0"/>
              </a:rPr>
              <a:t>Introducere</a:t>
            </a:r>
            <a:endParaRPr lang="en-US" dirty="0">
              <a:solidFill>
                <a:srgbClr val="19686B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81" y="1578251"/>
            <a:ext cx="7445238" cy="4562309"/>
          </a:xfrm>
          <a:prstGeom prst="rect">
            <a:avLst/>
          </a:prstGeom>
          <a:ln w="76200">
            <a:solidFill>
              <a:srgbClr val="6DCBE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2748" y="6248286"/>
            <a:ext cx="489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DCBE0"/>
                </a:solidFill>
              </a:rPr>
              <a:t>[</a:t>
            </a:r>
            <a:r>
              <a:rPr lang="ro-RO" b="1" dirty="0" smtClean="0">
                <a:ln>
                  <a:solidFill>
                    <a:srgbClr val="6DCBE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generic de funcționare a recomandărilor</a:t>
            </a:r>
            <a:r>
              <a:rPr lang="en-US" sz="2400" b="1" dirty="0" smtClean="0">
                <a:solidFill>
                  <a:srgbClr val="6DCBE0"/>
                </a:solidFill>
              </a:rPr>
              <a:t>]</a:t>
            </a:r>
            <a:endParaRPr lang="en-US" b="1" dirty="0">
              <a:solidFill>
                <a:srgbClr val="6DCB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5B2325-341A-F241-9005-9FD9511AE207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5"/>
            <a:ext cx="6243320" cy="132556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/>
              <a:t>|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61278"/>
            <a:ext cx="5857239" cy="51244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Fluxul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procesului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7406D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pregătire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factorizare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matricială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(SVD).</a:t>
            </a:r>
            <a:endParaRPr kumimoji="0" lang="ro-RO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Calculul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prezise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recomandărilor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o-RO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 CSV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ro-RO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(calcule numerice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ro-RO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SciPy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(gestionarea</a:t>
            </a:r>
            <a:r>
              <a:rPr kumimoji="0" lang="ro-RO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calculelor 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 matricea</a:t>
            </a:r>
            <a:r>
              <a:rPr kumimoji="0" lang="ro-RO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rară)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(vizualizare</a:t>
            </a:r>
            <a:r>
              <a:rPr kumimoji="0" lang="ro-RO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grafică</a:t>
            </a:r>
            <a:r>
              <a:rPr kumimoji="0" lang="ro-RO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o-RO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vizualizarea 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ro-RO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6671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5B2325-341A-F241-9005-9FD9511AE207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5"/>
            <a:ext cx="10093960" cy="132556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/>
              <a:t>| </a:t>
            </a:r>
            <a:r>
              <a:rPr lang="ro-RO" dirty="0" smtClean="0"/>
              <a:t>Seturi de date și procesări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59897"/>
            <a:ext cx="11353800" cy="46628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21594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Books.csv</a:t>
            </a:r>
            <a:r>
              <a:rPr lang="ro-RO" altLang="en-US" sz="1800" b="1" dirty="0">
                <a:solidFill>
                  <a:srgbClr val="17406D"/>
                </a:solidFill>
                <a:latin typeface="Century Gothic" panose="020B0502020202020204" pitchFamily="34" charset="0"/>
              </a:rPr>
              <a:t>: </a:t>
            </a:r>
            <a:endParaRPr lang="ro-RO" altLang="en-US" sz="1800" b="1" dirty="0" smtClean="0">
              <a:solidFill>
                <a:srgbClr val="17406D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Conține 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informații despre cărți (ISBN, titlu, autor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000" b="1" dirty="0" smtClean="0">
              <a:solidFill>
                <a:srgbClr val="17406D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Ratings.csv</a:t>
            </a:r>
            <a:r>
              <a:rPr lang="ro-RO" altLang="en-US" sz="1800" b="1" dirty="0">
                <a:solidFill>
                  <a:srgbClr val="17406D"/>
                </a:solidFill>
                <a:latin typeface="Century Gothic" panose="020B0502020202020204" pitchFamily="34" charset="0"/>
              </a:rPr>
              <a:t>: </a:t>
            </a:r>
            <a:endParaRPr lang="ro-RO" altLang="en-US" sz="1800" b="1" dirty="0" smtClean="0">
              <a:solidFill>
                <a:srgbClr val="17406D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Conține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rating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-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urile 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atribuite de utilizatori </a:t>
            </a:r>
            <a:r>
              <a:rPr lang="en-US" alt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pentru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cărțil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 evaluate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ro-RO" altLang="en-US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000" b="1" dirty="0" smtClean="0">
              <a:solidFill>
                <a:srgbClr val="17406D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Procesare: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Eliminarea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duplicatelor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(prima </a:t>
            </a:r>
            <a:r>
              <a:rPr lang="en-US" alt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etap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ă)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ro-RO" altLang="en-US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Filtrarea 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utilizatorilor și cărților fără suficiente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evaluări (a doua etapă).</a:t>
            </a:r>
            <a:endParaRPr lang="ro-RO" altLang="en-US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000" b="1" dirty="0" smtClean="0">
              <a:solidFill>
                <a:srgbClr val="17406D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b="1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Statistici: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Dimensiunea 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finală a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datelor (filtrate): 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tilizatori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ro-RO" altLang="en-US"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17,744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 </a:t>
            </a:r>
            <a:r>
              <a:rPr lang="en-US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ărți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ro-RO" altLang="en-US"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15,055</a:t>
            </a:r>
            <a:r>
              <a:rPr lang="en-US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; </a:t>
            </a:r>
            <a:endParaRPr lang="ro-RO" altLang="en-US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Densitatea </a:t>
            </a:r>
            <a:r>
              <a:rPr lang="ro-RO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matricei: </a:t>
            </a:r>
            <a:r>
              <a:rPr lang="ro-RO" altLang="en-US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0.15</a:t>
            </a:r>
            <a:r>
              <a:rPr lang="ro-RO" altLang="en-US" sz="16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%</a:t>
            </a:r>
            <a:r>
              <a:rPr lang="ro-RO" altLang="en-US" sz="1600" dirty="0" smtClean="0">
                <a:solidFill>
                  <a:srgbClr val="17406D"/>
                </a:solidFill>
                <a:latin typeface="Century Gothic" panose="020B0502020202020204" pitchFamily="34" charset="0"/>
              </a:rPr>
              <a:t> 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proporția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elemente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nenule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din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matrice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raportată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numărul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total de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elemente</a:t>
            </a:r>
            <a:r>
              <a:rPr lang="ro-RO" alt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5FCB5A-FB55-5066-E51A-A5827AE0CCB4}"/>
              </a:ext>
            </a:extLst>
          </p:cNvPr>
          <p:cNvSpPr/>
          <p:nvPr/>
        </p:nvSpPr>
        <p:spPr>
          <a:xfrm>
            <a:off x="0" y="416560"/>
            <a:ext cx="12192000" cy="731202"/>
          </a:xfrm>
          <a:prstGeom prst="rect">
            <a:avLst/>
          </a:prstGeom>
          <a:solidFill>
            <a:srgbClr val="19686B">
              <a:alpha val="5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37847"/>
            <a:ext cx="11607800" cy="80991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 | </a:t>
            </a:r>
            <a:r>
              <a:rPr lang="en-US" sz="4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Implementare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</a:t>
            </a:r>
            <a:r>
              <a:rPr lang="en-US" sz="4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ormule</a:t>
            </a:r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matematice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40428" y="2078733"/>
                <a:ext cx="8911144" cy="3322576"/>
              </a:xfrm>
              <a:prstGeom prst="rect">
                <a:avLst/>
              </a:prstGeom>
              <a:solidFill>
                <a:srgbClr val="19686B">
                  <a:alpha val="49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Ø"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Matricea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ratingurilor</a:t>
                </a:r>
                <a:r>
                  <a:rPr lang="ro-RO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</a:p>
              <a:p>
                <a:pPr algn="ctr"/>
                <a:r>
                  <a:rPr lang="ro-RO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unde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𝑚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-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numărul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de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utilizatori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și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𝑛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-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numărul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de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cărți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din baza de date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.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Elementele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𝑅</a:t>
                </a:r>
                <a:r>
                  <a:rPr lang="en-US" baseline="-25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𝑖𝑗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ratingul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dat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de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utilizatorul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𝑖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cărții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𝑗.</a:t>
                </a:r>
                <a:endParaRPr lang="ro-RO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marL="342900" indent="-342900" algn="ctr">
                  <a:buFont typeface="Wingdings" panose="05000000000000000000" pitchFamily="2" charset="2"/>
                  <a:buChar char="Ø"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Factorizarea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matricei</a:t>
                </a:r>
                <a:r>
                  <a:rPr 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cu SVD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  <a:endParaRPr lang="ro-RO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	</a:t>
                </a:r>
                <a:r>
                  <a:rPr lang="en-US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</a:t>
                </a:r>
                <a:r>
                  <a:rPr lang="ro-RO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≈</a:t>
                </a:r>
                <a:r>
                  <a:rPr lang="ro-RO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</a:t>
                </a:r>
                <a:r>
                  <a:rPr lang="el-GR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Σ</a:t>
                </a:r>
                <a:r>
                  <a:rPr lang="en-US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V</a:t>
                </a:r>
                <a:r>
                  <a:rPr lang="en-US" b="1" i="1" baseline="30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</a:t>
                </a:r>
                <a:r>
                  <a:rPr lang="en-US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unde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𝑈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-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matricea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preferințelor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utilizatorilor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l-GR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Σ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el-GR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matricea diagonală, cu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valori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singulare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și</a:t>
                </a:r>
                <a:r>
                  <a:rPr lang="ro-RO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𝑉</a:t>
                </a:r>
                <a:r>
                  <a:rPr lang="en-US" b="1" baseline="30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𝑇</a:t>
                </a:r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-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matricea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caracteristicilor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cărților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.</a:t>
                </a:r>
                <a:endParaRPr lang="ro-RO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marL="342900" indent="-342900" algn="ctr">
                  <a:buFont typeface="Wingdings" panose="05000000000000000000" pitchFamily="2" charset="2"/>
                  <a:buChar char="Ø"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Prezicerea</a:t>
                </a:r>
                <a:r>
                  <a:rPr 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rating-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urilor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 </a:t>
                </a:r>
                <a:endParaRPr lang="ro-RO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Dedus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ă de pe urma DVS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𝑅</m:t>
                    </m:r>
                    <m:r>
                      <m:rPr>
                        <m:nor/>
                      </m:rPr>
                      <a:rPr lang="en-US" b="1" baseline="-25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𝑖𝑗</m:t>
                    </m:r>
                    <m:r>
                      <m:rPr>
                        <m:nor/>
                      </m:rPr>
                      <a:rPr lang="ro-RO" b="1" baseline="-25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ro-RO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𝜇</m:t>
                    </m:r>
                    <m:r>
                      <m:rPr>
                        <m:nor/>
                      </m:rPr>
                      <a:rPr lang="ro-RO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ro-RO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𝑏</m:t>
                    </m:r>
                    <m:r>
                      <m:rPr>
                        <m:nor/>
                      </m:rPr>
                      <a:rPr lang="en-US" b="1" baseline="-25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𝑖</m:t>
                    </m:r>
                    <m:r>
                      <m:rPr>
                        <m:nor/>
                      </m:rPr>
                      <a:rPr lang="ro-RO" b="1" baseline="-25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ro-RO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𝑏</m:t>
                    </m:r>
                    <m:r>
                      <m:rPr>
                        <m:nor/>
                      </m:rPr>
                      <a:rPr lang="ro-RO" b="1" i="1" baseline="-25000" dirty="0" smtClean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ro-RO" b="1" i="0" dirty="0" smtClean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o-RO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</m:sub>
                        </m:sSub>
                        <m:sSub>
                          <m:sSubPr>
                            <m:ctrlP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sSub>
                          <m:sSubPr>
                            <m:ctrlP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cu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​ </a:t>
                </a:r>
                <a:r>
                  <a:rPr 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𝜇</a:t>
                </a:r>
                <a:r>
                  <a:rPr lang="el-GR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 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rating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mediu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global; </a:t>
                </a:r>
                <a:r>
                  <a:rPr 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𝑏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𝑖</a:t>
                </a:r>
                <a:r>
                  <a:rPr 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𝑏</a:t>
                </a:r>
                <a:r>
                  <a:rPr lang="en-US" b="1" i="1" baseline="-25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j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 </a:t>
                </a:r>
                <a:r>
                  <a:rPr lang="en-US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bias-</a:t>
                </a:r>
                <a:r>
                  <a:rPr lang="en-US" i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uri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– </a:t>
                </a:r>
                <a:r>
                  <a:rPr lang="en-US" i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aprecieri</a:t>
                </a:r>
                <a:r>
                  <a:rPr lang="en-US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i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stricte</a:t>
                </a:r>
                <a:r>
                  <a:rPr lang="en-US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(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utilizator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/carte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𝒊𝒇</m:t>
                        </m:r>
                      </m:sub>
                    </m:sSub>
                    <m:sSub>
                      <m:sSubPr>
                        <m:ctrlP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ro-RO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factori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latent.</a:t>
                </a:r>
                <a:endParaRPr lang="en-US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28" y="2078733"/>
                <a:ext cx="8911144" cy="332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0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5FCB5A-FB55-5066-E51A-A5827AE0CCB4}"/>
              </a:ext>
            </a:extLst>
          </p:cNvPr>
          <p:cNvSpPr/>
          <p:nvPr/>
        </p:nvSpPr>
        <p:spPr>
          <a:xfrm>
            <a:off x="0" y="416560"/>
            <a:ext cx="12192000" cy="731202"/>
          </a:xfrm>
          <a:prstGeom prst="rect">
            <a:avLst/>
          </a:prstGeom>
          <a:solidFill>
            <a:srgbClr val="19686B">
              <a:alpha val="5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37847"/>
            <a:ext cx="11607800" cy="80991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 | </a:t>
            </a:r>
            <a:r>
              <a:rPr lang="en-US" sz="4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Implementarea</a:t>
            </a:r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practic</a:t>
            </a:r>
            <a:r>
              <a:rPr lang="ro-RO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ă - Etape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527" y="1318029"/>
            <a:ext cx="6482945" cy="5232202"/>
          </a:xfrm>
          <a:prstGeom prst="rect">
            <a:avLst/>
          </a:prstGeom>
          <a:solidFill>
            <a:srgbClr val="19686B">
              <a:alpha val="49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Preprocesare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Încărcarea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datelor</a:t>
            </a:r>
            <a:endParaRPr lang="ro-RO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o-RO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Filtrarea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cărților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utilizatorilor</a:t>
            </a:r>
            <a:endParaRPr lang="ro-RO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o-RO" sz="1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Centrare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matrice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Eliminarea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bias-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urilor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((ne)aprecierilor generale / 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individuale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și filtrarea datelor rămase)</a:t>
            </a:r>
            <a:endParaRPr lang="ro-RO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o-RO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 startAt="3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Factorizare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Aplicare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SVD custom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comparare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cu 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SVD </a:t>
            </a:r>
            <a:r>
              <a:rPr lang="en-US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standard</a:t>
            </a:r>
            <a:r>
              <a:rPr lang="ro-RO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scipy.sparse.linalg.svds)</a:t>
            </a:r>
          </a:p>
          <a:p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AutoNum type="arabicPeriod" startAt="4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Predicție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o-RO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o-RO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Calculul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rating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urilor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prezise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după formula descrisă anterior</a:t>
            </a:r>
          </a:p>
          <a:p>
            <a:endParaRPr lang="ro-RO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 startAt="5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Generare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recomandări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Lista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cărți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sugerate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utilizatori</a:t>
            </a:r>
            <a:r>
              <a:rPr lang="ro-RO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top 10 recomandări, pe baza </a:t>
            </a:r>
            <a:r>
              <a:rPr lang="ro-RO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predicțiilor / estimărilor de rigoare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C3A5A-B0E7-8568-B105-3BE2F2312E06}"/>
              </a:ext>
            </a:extLst>
          </p:cNvPr>
          <p:cNvSpPr/>
          <p:nvPr/>
        </p:nvSpPr>
        <p:spPr>
          <a:xfrm rot="10800000">
            <a:off x="6593840" y="3044873"/>
            <a:ext cx="5527040" cy="1267355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3781082"/>
            <a:ext cx="5151120" cy="1062291"/>
          </a:xfrm>
        </p:spPr>
        <p:txBody>
          <a:bodyPr>
            <a:normAutofit fontScale="90000"/>
          </a:bodyPr>
          <a:lstStyle/>
          <a:p>
            <a:r>
              <a:rPr lang="ro-RO" sz="3200" dirty="0" smtClean="0"/>
              <a:t>4 </a:t>
            </a:r>
            <a:r>
              <a:rPr lang="en-US" sz="3200" dirty="0" smtClean="0"/>
              <a:t>| </a:t>
            </a:r>
            <a:r>
              <a:rPr lang="en-US" sz="3200" dirty="0" err="1" smtClean="0"/>
              <a:t>Interpretarea</a:t>
            </a:r>
            <a:r>
              <a:rPr lang="en-US" sz="3200" dirty="0" smtClean="0"/>
              <a:t> </a:t>
            </a:r>
            <a:r>
              <a:rPr lang="en-US" sz="3200" dirty="0" err="1" smtClean="0"/>
              <a:t>rezultatelor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Matricea</a:t>
            </a:r>
            <a:r>
              <a:rPr lang="en-US" sz="3200" dirty="0" smtClean="0"/>
              <a:t> </a:t>
            </a:r>
            <a:r>
              <a:rPr lang="en-US" sz="3200" dirty="0" err="1" smtClean="0"/>
              <a:t>rar</a:t>
            </a:r>
            <a:r>
              <a:rPr lang="ro-RO" sz="3200" dirty="0"/>
              <a:t>ă</a:t>
            </a:r>
            <a:r>
              <a:rPr lang="en-US" sz="3200" dirty="0" smtClean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 smtClean="0"/>
              <a:t>densitate</a:t>
            </a:r>
            <a:r>
              <a:rPr lang="ro-RO" sz="3200" dirty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5038" y="1785243"/>
            <a:ext cx="5022689" cy="3831818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Dimensiunea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matricei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: 17,744 × 15,055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Densitatea</a:t>
            </a:r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 (proporția de elemente nenule din matrice, raportată la numărul total de elemente)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0.15% (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foarte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rară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).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Interpretare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ro-RO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Matricea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conține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multe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celule</a:t>
            </a:r>
            <a:r>
              <a:rPr lang="en-US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goale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ratinguri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lipsă</a:t>
            </a: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o-RO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Metodele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de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completare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precum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SVD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sunt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esențiale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pentru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acest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tip de date.</a:t>
            </a:r>
            <a:endParaRPr lang="ro-RO" sz="1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6591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59_T_PGO_Digital-Lattice.pptx" id="{DC4A0103-A7D8-4096-BE8E-8523561A1DFA}" vid="{AD9A7758-3F70-4165-994B-C3478F8A4CBC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59_T_PGO_Digital-Lattice.pptx" id="{DC4A0103-A7D8-4096-BE8E-8523561A1DFA}" vid="{B8110300-E4AF-42F6-9622-BD2B69D053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0359_T_PGO_Digital-Lattice</Template>
  <TotalTime>266</TotalTime>
  <Words>565</Words>
  <Application>Microsoft Office PowerPoint</Application>
  <PresentationFormat>Widescreen</PresentationFormat>
  <Paragraphs>126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Open Sans</vt:lpstr>
      <vt:lpstr>Wingdings</vt:lpstr>
      <vt:lpstr>PresentationGO</vt:lpstr>
      <vt:lpstr>Designed by PresentationGO</vt:lpstr>
      <vt:lpstr>PowerPoint Presentation</vt:lpstr>
      <vt:lpstr>Cuprins</vt:lpstr>
      <vt:lpstr>1 | Introducere</vt:lpstr>
      <vt:lpstr>1 | Introducere</vt:lpstr>
      <vt:lpstr>2 | Arhitectura aplicației</vt:lpstr>
      <vt:lpstr>2 | Seturi de date și procesări</vt:lpstr>
      <vt:lpstr>3 | Implementare - formule matematice</vt:lpstr>
      <vt:lpstr>3 | Implementarea practică - Etape</vt:lpstr>
      <vt:lpstr>4 | Interpretarea rezultatelor Matricea rară și densitatea </vt:lpstr>
      <vt:lpstr>4 | Interpretarea rezultatelor </vt:lpstr>
      <vt:lpstr>4 | Interpretarea rezultatelor </vt:lpstr>
      <vt:lpstr>4 | Interpretarea rezultatelor </vt:lpstr>
      <vt:lpstr>5 | Concluzii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dc:description>© Copyright PresentationGo.com</dc:description>
  <cp:lastModifiedBy>Lenovo</cp:lastModifiedBy>
  <cp:revision>37</cp:revision>
  <dcterms:created xsi:type="dcterms:W3CDTF">2025-01-16T02:56:51Z</dcterms:created>
  <dcterms:modified xsi:type="dcterms:W3CDTF">2025-03-02T03:10:40Z</dcterms:modified>
  <cp:category>Templates</cp:category>
</cp:coreProperties>
</file>