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6858000" cy="5143500"/>
  <p:notesSz cx="6858000" cy="9144000"/>
  <p:defaultTextStyle>
    <a:defPPr>
      <a:defRPr lang="en-US"/>
    </a:defPPr>
    <a:lvl1pPr marL="0" algn="l" defTabSz="576072" rtl="0" eaLnBrk="1" latinLnBrk="0" hangingPunct="1">
      <a:defRPr sz="1134" kern="1200">
        <a:solidFill>
          <a:schemeClr val="tx1"/>
        </a:solidFill>
        <a:latin typeface="+mn-lt"/>
        <a:ea typeface="+mn-ea"/>
        <a:cs typeface="+mn-cs"/>
      </a:defRPr>
    </a:lvl1pPr>
    <a:lvl2pPr marL="288036" algn="l" defTabSz="576072" rtl="0" eaLnBrk="1" latinLnBrk="0" hangingPunct="1">
      <a:defRPr sz="1134" kern="1200">
        <a:solidFill>
          <a:schemeClr val="tx1"/>
        </a:solidFill>
        <a:latin typeface="+mn-lt"/>
        <a:ea typeface="+mn-ea"/>
        <a:cs typeface="+mn-cs"/>
      </a:defRPr>
    </a:lvl2pPr>
    <a:lvl3pPr marL="576072" algn="l" defTabSz="576072" rtl="0" eaLnBrk="1" latinLnBrk="0" hangingPunct="1">
      <a:defRPr sz="1134" kern="1200">
        <a:solidFill>
          <a:schemeClr val="tx1"/>
        </a:solidFill>
        <a:latin typeface="+mn-lt"/>
        <a:ea typeface="+mn-ea"/>
        <a:cs typeface="+mn-cs"/>
      </a:defRPr>
    </a:lvl3pPr>
    <a:lvl4pPr marL="864108" algn="l" defTabSz="576072" rtl="0" eaLnBrk="1" latinLnBrk="0" hangingPunct="1">
      <a:defRPr sz="1134" kern="1200">
        <a:solidFill>
          <a:schemeClr val="tx1"/>
        </a:solidFill>
        <a:latin typeface="+mn-lt"/>
        <a:ea typeface="+mn-ea"/>
        <a:cs typeface="+mn-cs"/>
      </a:defRPr>
    </a:lvl4pPr>
    <a:lvl5pPr marL="1152144" algn="l" defTabSz="576072" rtl="0" eaLnBrk="1" latinLnBrk="0" hangingPunct="1">
      <a:defRPr sz="1134" kern="1200">
        <a:solidFill>
          <a:schemeClr val="tx1"/>
        </a:solidFill>
        <a:latin typeface="+mn-lt"/>
        <a:ea typeface="+mn-ea"/>
        <a:cs typeface="+mn-cs"/>
      </a:defRPr>
    </a:lvl5pPr>
    <a:lvl6pPr marL="1440180" algn="l" defTabSz="576072" rtl="0" eaLnBrk="1" latinLnBrk="0" hangingPunct="1">
      <a:defRPr sz="1134" kern="1200">
        <a:solidFill>
          <a:schemeClr val="tx1"/>
        </a:solidFill>
        <a:latin typeface="+mn-lt"/>
        <a:ea typeface="+mn-ea"/>
        <a:cs typeface="+mn-cs"/>
      </a:defRPr>
    </a:lvl6pPr>
    <a:lvl7pPr marL="1728216" algn="l" defTabSz="576072" rtl="0" eaLnBrk="1" latinLnBrk="0" hangingPunct="1">
      <a:defRPr sz="1134" kern="1200">
        <a:solidFill>
          <a:schemeClr val="tx1"/>
        </a:solidFill>
        <a:latin typeface="+mn-lt"/>
        <a:ea typeface="+mn-ea"/>
        <a:cs typeface="+mn-cs"/>
      </a:defRPr>
    </a:lvl7pPr>
    <a:lvl8pPr marL="2016252" algn="l" defTabSz="576072" rtl="0" eaLnBrk="1" latinLnBrk="0" hangingPunct="1">
      <a:defRPr sz="1134" kern="1200">
        <a:solidFill>
          <a:schemeClr val="tx1"/>
        </a:solidFill>
        <a:latin typeface="+mn-lt"/>
        <a:ea typeface="+mn-ea"/>
        <a:cs typeface="+mn-cs"/>
      </a:defRPr>
    </a:lvl8pPr>
    <a:lvl9pPr marL="2304288" algn="l" defTabSz="576072" rtl="0" eaLnBrk="1" latinLnBrk="0" hangingPunct="1">
      <a:defRPr sz="11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5" autoAdjust="0"/>
    <p:restoredTop sz="94660"/>
  </p:normalViewPr>
  <p:slideViewPr>
    <p:cSldViewPr snapToGrid="0">
      <p:cViewPr varScale="1">
        <p:scale>
          <a:sx n="112" d="100"/>
          <a:sy n="112" d="100"/>
        </p:scale>
        <p:origin x="96"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30321"/>
            <a:ext cx="6858000" cy="824220"/>
          </a:xfrm>
          <a:noFill/>
        </p:spPr>
        <p:txBody>
          <a:bodyPr lIns="2286000" tIns="182880" bIns="182880" anchor="t" anchorCtr="0"/>
          <a:lstStyle>
            <a:lvl1pPr algn="l">
              <a:defRPr sz="280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3555619"/>
            <a:ext cx="6858000" cy="1053878"/>
          </a:xfrm>
        </p:spPr>
        <p:txBody>
          <a:bodyPr lIns="2286000" tIns="182880" rIns="182880" bIns="182880">
            <a:normAutofit/>
          </a:bodyPr>
          <a:lstStyle>
            <a:lvl1pPr marL="0" indent="0" algn="ctr">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23185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98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1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a:noFill/>
        </p:spPr>
        <p:txBody>
          <a:bodyPr tIns="182880" bIns="182880" anchor="t" anchorCtr="0"/>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794715"/>
            <a:ext cx="6858000" cy="1777285"/>
          </a:xfrm>
        </p:spPr>
        <p:txBody>
          <a:bodyPr lIns="2286000">
            <a:normAutofit/>
          </a:bodyPr>
          <a:lstStyle>
            <a:lvl1pPr marL="0" indent="0" algn="ctr">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Edit Master text styles</a:t>
            </a:r>
          </a:p>
        </p:txBody>
      </p:sp>
    </p:spTree>
    <p:extLst>
      <p:ext uri="{BB962C8B-B14F-4D97-AF65-F5344CB8AC3E}">
        <p14:creationId xmlns:p14="http://schemas.microsoft.com/office/powerpoint/2010/main" val="15442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33272"/>
            <a:ext cx="3429000" cy="41148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33272"/>
            <a:ext cx="3429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02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4" name="Content Placeholder 3"/>
          <p:cNvSpPr>
            <a:spLocks noGrp="1"/>
          </p:cNvSpPr>
          <p:nvPr>
            <p:ph sz="half" idx="2"/>
          </p:nvPr>
        </p:nvSpPr>
        <p:spPr>
          <a:xfrm>
            <a:off x="0"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342900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6" name="Content Placeholder 5"/>
          <p:cNvSpPr>
            <a:spLocks noGrp="1"/>
          </p:cNvSpPr>
          <p:nvPr>
            <p:ph sz="quarter" idx="4"/>
          </p:nvPr>
        </p:nvSpPr>
        <p:spPr>
          <a:xfrm>
            <a:off x="3428999"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5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065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Cod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056068"/>
            <a:ext cx="6858000" cy="2048256"/>
          </a:xfrm>
          <a:solidFill>
            <a:schemeClr val="bg1"/>
          </a:solidFill>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0" y="3108960"/>
            <a:ext cx="6858000" cy="2034540"/>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736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ext/Code Horizon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51560"/>
            <a:ext cx="3429000" cy="406908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51560"/>
            <a:ext cx="3429000" cy="4096512"/>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648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64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8872"/>
            <a:ext cx="6858000" cy="822960"/>
          </a:xfrm>
          <a:prstGeom prst="rect">
            <a:avLst/>
          </a:prstGeom>
          <a:noFill/>
        </p:spPr>
        <p:txBody>
          <a:bodyPr vert="horz" lIns="182880" tIns="137160" rIns="182880" bIns="13716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33272"/>
            <a:ext cx="6858000" cy="4114800"/>
          </a:xfrm>
          <a:prstGeom prst="rect">
            <a:avLst/>
          </a:prstGeom>
        </p:spPr>
        <p:txBody>
          <a:bodyPr vert="horz" lIns="182880" tIns="182880" rIns="182880" bIns="18288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158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70" r:id="rId7"/>
    <p:sldLayoutId id="2147483669" r:id="rId8"/>
    <p:sldLayoutId id="2147483666" r:id="rId9"/>
    <p:sldLayoutId id="2147483667" r:id="rId10"/>
  </p:sldLayoutIdLst>
  <p:txStyles>
    <p:titleStyle>
      <a:lvl1pPr algn="l" defTabSz="685800" rtl="0" eaLnBrk="1" latinLnBrk="0" hangingPunct="1">
        <a:lnSpc>
          <a:spcPct val="90000"/>
        </a:lnSpc>
        <a:spcBef>
          <a:spcPct val="0"/>
        </a:spcBef>
        <a:buNone/>
        <a:defRPr sz="2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nologyreview.com/s/608116/data-mining-100-million-instagram-photos-reveals-global-clothing-patterns/" TargetMode="External"/><Relationship Id="rId2" Type="http://schemas.openxmlformats.org/officeDocument/2006/relationships/hyperlink" Target="https://www.nytimes.com/2017/08/25/dining/restaurant-software-analytics-data-mining.html" TargetMode="External"/><Relationship Id="rId1" Type="http://schemas.openxmlformats.org/officeDocument/2006/relationships/slideLayout" Target="../slideLayouts/slideLayout2.xml"/><Relationship Id="rId4" Type="http://schemas.openxmlformats.org/officeDocument/2006/relationships/hyperlink" Target="https://www.moneyweek.com/476824/big-data-gold-rush-in-data-mi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PDAT613G: Data Mining</a:t>
            </a:r>
            <a:endParaRPr lang="en-US"/>
          </a:p>
        </p:txBody>
      </p:sp>
      <p:sp>
        <p:nvSpPr>
          <p:cNvPr id="3" name="Subtitle 2"/>
          <p:cNvSpPr>
            <a:spLocks noGrp="1"/>
          </p:cNvSpPr>
          <p:nvPr>
            <p:ph type="subTitle" idx="1"/>
          </p:nvPr>
        </p:nvSpPr>
        <p:spPr/>
        <p:txBody>
          <a:bodyPr>
            <a:normAutofit fontScale="85000" lnSpcReduction="20000"/>
          </a:bodyPr>
          <a:lstStyle/>
          <a:p>
            <a:r>
              <a:rPr lang="en-US" smtClean="0"/>
              <a:t>Module 1 – Introduction</a:t>
            </a:r>
            <a:br>
              <a:rPr lang="en-US" smtClean="0"/>
            </a:br>
            <a:r>
              <a:rPr lang="en-US" smtClean="0"/>
              <a:t/>
            </a:r>
            <a:br>
              <a:rPr lang="en-US" smtClean="0"/>
            </a:br>
            <a:endParaRPr lang="en-US"/>
          </a:p>
        </p:txBody>
      </p:sp>
      <p:sp>
        <p:nvSpPr>
          <p:cNvPr id="4" name="Date Placeholder 3"/>
          <p:cNvSpPr>
            <a:spLocks noGrp="1"/>
          </p:cNvSpPr>
          <p:nvPr>
            <p:ph type="dt" sz="half" idx="4294967295"/>
          </p:nvPr>
        </p:nvSpPr>
        <p:spPr/>
        <p:txBody>
          <a:bodyPr/>
          <a:lstStyle/>
          <a:p>
            <a:r>
              <a:rPr/>
              <a:t>2020-05-27</a:t>
            </a:r>
          </a:p>
        </p:txBody>
      </p:sp>
    </p:spTree>
    <p:extLst>
      <p:ext uri="{BB962C8B-B14F-4D97-AF65-F5344CB8AC3E}">
        <p14:creationId xmlns:p14="http://schemas.microsoft.com/office/powerpoint/2010/main" val="2388398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09</a:t>
            </a:r>
            <a:r>
              <a:rPr lang="en-US" dirty="0" smtClean="0"/>
              <a:t> – </a:t>
            </a:r>
            <a:r>
              <a:rPr dirty="0" smtClean="0"/>
              <a:t>Question</a:t>
            </a:r>
            <a:endParaRPr dirty="0"/>
          </a:p>
        </p:txBody>
      </p:sp>
      <p:sp>
        <p:nvSpPr>
          <p:cNvPr id="3" name="Content Placeholder 2"/>
          <p:cNvSpPr>
            <a:spLocks noGrp="1"/>
          </p:cNvSpPr>
          <p:nvPr>
            <p:ph idx="1"/>
          </p:nvPr>
        </p:nvSpPr>
        <p:spPr/>
        <p:txBody>
          <a:bodyPr/>
          <a:lstStyle/>
          <a:p>
            <a:pPr marL="0" indent="0">
              <a:buNone/>
            </a:pPr>
            <a:r>
              <a:rPr/>
              <a:t>Based on your reading, what is the primary reason that our capacity for generating, storing, and analyzing data has exploded in recent years?</a:t>
            </a:r>
          </a:p>
          <a:p>
            <a:pPr lvl="1"/>
            <a:r>
              <a:rPr/>
              <a:t>The internet</a:t>
            </a:r>
          </a:p>
          <a:p>
            <a:pPr lvl="1"/>
            <a:r>
              <a:rPr/>
              <a:t>Faster computers</a:t>
            </a:r>
          </a:p>
          <a:p>
            <a:pPr lvl="1"/>
            <a:r>
              <a:rPr/>
              <a:t>More computers</a:t>
            </a:r>
          </a:p>
          <a:p>
            <a:pPr lvl="1"/>
            <a:r>
              <a:rPr/>
              <a:t>Longer work days</a:t>
            </a:r>
          </a:p>
        </p:txBody>
      </p:sp>
    </p:spTree>
    <p:extLst>
      <p:ext uri="{BB962C8B-B14F-4D97-AF65-F5344CB8AC3E}">
        <p14:creationId xmlns:p14="http://schemas.microsoft.com/office/powerpoint/2010/main" val="339966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10</a:t>
            </a:r>
            <a:r>
              <a:rPr lang="en-US" dirty="0" smtClean="0"/>
              <a:t> – </a:t>
            </a:r>
            <a:r>
              <a:rPr dirty="0" smtClean="0"/>
              <a:t>What </a:t>
            </a:r>
            <a:r>
              <a:rPr dirty="0"/>
              <a:t>Is NOT Data Mining</a:t>
            </a:r>
          </a:p>
        </p:txBody>
      </p:sp>
      <p:sp>
        <p:nvSpPr>
          <p:cNvPr id="3" name="Content Placeholder 2"/>
          <p:cNvSpPr>
            <a:spLocks noGrp="1"/>
          </p:cNvSpPr>
          <p:nvPr>
            <p:ph idx="1"/>
          </p:nvPr>
        </p:nvSpPr>
        <p:spPr/>
        <p:txBody>
          <a:bodyPr/>
          <a:lstStyle/>
          <a:p>
            <a:pPr lvl="1"/>
            <a:r>
              <a:rPr/>
              <a:t>Data mining is NOT about dividing the customers of a company according to their gender, but the task of data mining IS about finding groups of people with similar preferences.</a:t>
            </a:r>
          </a:p>
          <a:p>
            <a:pPr lvl="1"/>
            <a:r>
              <a:rPr/>
              <a:t>Data mining is NOT about creating a graph of the number of people with lung cancer based on the number of cigarettes smoked per day, but data mining IS about predicting the chance of getting lung cancer based on the number of cigarettes smoked per day.</a:t>
            </a:r>
          </a:p>
        </p:txBody>
      </p:sp>
    </p:spTree>
    <p:extLst>
      <p:ext uri="{BB962C8B-B14F-4D97-AF65-F5344CB8AC3E}">
        <p14:creationId xmlns:p14="http://schemas.microsoft.com/office/powerpoint/2010/main" val="65736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11</a:t>
            </a:r>
            <a:r>
              <a:rPr lang="en-US" dirty="0" smtClean="0"/>
              <a:t> – </a:t>
            </a:r>
            <a:r>
              <a:rPr dirty="0" smtClean="0"/>
              <a:t>Data </a:t>
            </a:r>
            <a:r>
              <a:rPr dirty="0"/>
              <a:t>Mining Tasks/Workflow</a:t>
            </a:r>
          </a:p>
        </p:txBody>
      </p:sp>
      <p:pic>
        <p:nvPicPr>
          <p:cNvPr id="3" name="Picture 1" descr="A diagram showing data mining workflow: goal setting, data acquisition, data cleaning, descriptive analytics, predictive analytics.&#10;"/>
          <p:cNvPicPr>
            <a:picLocks noGrp="1" noChangeAspect="1"/>
          </p:cNvPicPr>
          <p:nvPr/>
        </p:nvPicPr>
        <p:blipFill>
          <a:blip r:embed="rId2"/>
          <a:stretch>
            <a:fillRect/>
          </a:stretch>
        </p:blipFill>
        <p:spPr bwMode="auto">
          <a:xfrm>
            <a:off x="1243621" y="1200149"/>
            <a:ext cx="4370758" cy="3653861"/>
          </a:xfrm>
          <a:prstGeom prst="rect">
            <a:avLst/>
          </a:prstGeom>
          <a:noFill/>
          <a:ln w="9525">
            <a:noFill/>
            <a:headEnd/>
            <a:tailEnd/>
          </a:ln>
        </p:spPr>
      </p:pic>
    </p:spTree>
    <p:extLst>
      <p:ext uri="{BB962C8B-B14F-4D97-AF65-F5344CB8AC3E}">
        <p14:creationId xmlns:p14="http://schemas.microsoft.com/office/powerpoint/2010/main" val="92169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12</a:t>
            </a:r>
            <a:r>
              <a:rPr lang="en-US" dirty="0" smtClean="0"/>
              <a:t> – </a:t>
            </a:r>
            <a:r>
              <a:rPr dirty="0" smtClean="0"/>
              <a:t>Question</a:t>
            </a:r>
            <a:endParaRPr dirty="0"/>
          </a:p>
        </p:txBody>
      </p:sp>
      <p:sp>
        <p:nvSpPr>
          <p:cNvPr id="3" name="Content Placeholder 2"/>
          <p:cNvSpPr>
            <a:spLocks noGrp="1"/>
          </p:cNvSpPr>
          <p:nvPr>
            <p:ph idx="1"/>
          </p:nvPr>
        </p:nvSpPr>
        <p:spPr/>
        <p:txBody>
          <a:bodyPr/>
          <a:lstStyle/>
          <a:p>
            <a:pPr marL="0" indent="0">
              <a:buNone/>
            </a:pPr>
            <a:r>
              <a:rPr/>
              <a:t>Which of the following is not a typical data mining task?</a:t>
            </a:r>
          </a:p>
          <a:p>
            <a:pPr lvl="1"/>
            <a:r>
              <a:rPr/>
              <a:t>Define goals</a:t>
            </a:r>
          </a:p>
          <a:p>
            <a:pPr lvl="1"/>
            <a:r>
              <a:rPr/>
              <a:t>Develop surveys</a:t>
            </a:r>
          </a:p>
          <a:p>
            <a:pPr lvl="1"/>
            <a:r>
              <a:rPr/>
              <a:t>Clean data</a:t>
            </a:r>
          </a:p>
          <a:p>
            <a:pPr lvl="1"/>
            <a:r>
              <a:rPr/>
              <a:t>Train and validate models</a:t>
            </a:r>
          </a:p>
        </p:txBody>
      </p:sp>
    </p:spTree>
    <p:extLst>
      <p:ext uri="{BB962C8B-B14F-4D97-AF65-F5344CB8AC3E}">
        <p14:creationId xmlns:p14="http://schemas.microsoft.com/office/powerpoint/2010/main" val="74187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13</a:t>
            </a:r>
            <a:r>
              <a:rPr lang="en-US" dirty="0" smtClean="0"/>
              <a:t> – </a:t>
            </a:r>
            <a:r>
              <a:rPr dirty="0" smtClean="0"/>
              <a:t>Examples </a:t>
            </a:r>
            <a:r>
              <a:rPr dirty="0"/>
              <a:t>of Data Mining</a:t>
            </a:r>
          </a:p>
        </p:txBody>
      </p:sp>
      <p:sp>
        <p:nvSpPr>
          <p:cNvPr id="3" name="Content Placeholder 2"/>
          <p:cNvSpPr>
            <a:spLocks noGrp="1"/>
          </p:cNvSpPr>
          <p:nvPr>
            <p:ph idx="1"/>
          </p:nvPr>
        </p:nvSpPr>
        <p:spPr/>
        <p:txBody>
          <a:bodyPr/>
          <a:lstStyle/>
          <a:p>
            <a:pPr lvl="1"/>
            <a:r>
              <a:rPr/>
              <a:t>Wal-Mart – Utilizes information on store footfall, advertising campaigns, and weather forecasts to predict sales and stock up accordingly.</a:t>
            </a:r>
          </a:p>
          <a:p>
            <a:pPr lvl="1"/>
            <a:r>
              <a:rPr/>
              <a:t>Credit Card Companies – Mine transaction records for fraudulent use of their cards based on purchase patterns of consumers and deny access as necessary.</a:t>
            </a:r>
          </a:p>
          <a:p>
            <a:pPr lvl="1"/>
            <a:r>
              <a:rPr/>
              <a:t>Human Genome Project – The field of bioinformatics processes piles of data to develop new drugs and weed out diseases.</a:t>
            </a:r>
          </a:p>
        </p:txBody>
      </p:sp>
    </p:spTree>
    <p:extLst>
      <p:ext uri="{BB962C8B-B14F-4D97-AF65-F5344CB8AC3E}">
        <p14:creationId xmlns:p14="http://schemas.microsoft.com/office/powerpoint/2010/main" val="297836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14</a:t>
            </a:r>
            <a:r>
              <a:rPr lang="en-US" dirty="0" smtClean="0"/>
              <a:t> – </a:t>
            </a:r>
            <a:r>
              <a:rPr dirty="0" smtClean="0"/>
              <a:t>Challenges </a:t>
            </a:r>
            <a:r>
              <a:rPr dirty="0"/>
              <a:t>in Data Mining</a:t>
            </a:r>
          </a:p>
        </p:txBody>
      </p:sp>
      <p:sp>
        <p:nvSpPr>
          <p:cNvPr id="3" name="Content Placeholder 2"/>
          <p:cNvSpPr>
            <a:spLocks noGrp="1"/>
          </p:cNvSpPr>
          <p:nvPr>
            <p:ph idx="1"/>
          </p:nvPr>
        </p:nvSpPr>
        <p:spPr/>
        <p:txBody>
          <a:bodyPr/>
          <a:lstStyle/>
          <a:p>
            <a:pPr lvl="1"/>
            <a:r>
              <a:rPr/>
              <a:t>Poor data quality, missing values, and poor sampling.</a:t>
            </a:r>
          </a:p>
          <a:p>
            <a:pPr lvl="1"/>
            <a:r>
              <a:rPr/>
              <a:t>Lack of end-user understanding of the data and business problem.</a:t>
            </a:r>
          </a:p>
          <a:p>
            <a:pPr lvl="1"/>
            <a:r>
              <a:rPr/>
              <a:t>Variety – accommodating data coming from various sources (audios, videos, text, sensors, etc.).</a:t>
            </a:r>
          </a:p>
          <a:p>
            <a:pPr lvl="1"/>
            <a:r>
              <a:rPr/>
              <a:t>Velocity – speed of data updates and processing (users on Facebook upload more than 900 million images per day).</a:t>
            </a:r>
          </a:p>
          <a:p>
            <a:pPr lvl="1"/>
            <a:r>
              <a:rPr/>
              <a:t>Volume – size of the data.</a:t>
            </a:r>
          </a:p>
        </p:txBody>
      </p:sp>
    </p:spTree>
    <p:extLst>
      <p:ext uri="{BB962C8B-B14F-4D97-AF65-F5344CB8AC3E}">
        <p14:creationId xmlns:p14="http://schemas.microsoft.com/office/powerpoint/2010/main" val="288445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15</a:t>
            </a:r>
            <a:r>
              <a:rPr lang="en-US" dirty="0" smtClean="0"/>
              <a:t> – </a:t>
            </a:r>
            <a:r>
              <a:rPr dirty="0" smtClean="0"/>
              <a:t>Question</a:t>
            </a:r>
            <a:endParaRPr dirty="0"/>
          </a:p>
        </p:txBody>
      </p:sp>
      <p:sp>
        <p:nvSpPr>
          <p:cNvPr id="3" name="Content Placeholder 2"/>
          <p:cNvSpPr>
            <a:spLocks noGrp="1"/>
          </p:cNvSpPr>
          <p:nvPr>
            <p:ph idx="1"/>
          </p:nvPr>
        </p:nvSpPr>
        <p:spPr/>
        <p:txBody>
          <a:bodyPr/>
          <a:lstStyle/>
          <a:p>
            <a:pPr marL="0" indent="0">
              <a:buNone/>
            </a:pPr>
            <a:r>
              <a:rPr/>
              <a:t>Which of the following is not a challenge in data mining?</a:t>
            </a:r>
          </a:p>
          <a:p>
            <a:pPr lvl="1"/>
            <a:r>
              <a:rPr/>
              <a:t>High volume of data</a:t>
            </a:r>
          </a:p>
          <a:p>
            <a:pPr lvl="1"/>
            <a:r>
              <a:rPr/>
              <a:t>High velocity of data</a:t>
            </a:r>
          </a:p>
          <a:p>
            <a:pPr lvl="1"/>
            <a:r>
              <a:rPr/>
              <a:t>High variety of data</a:t>
            </a:r>
          </a:p>
          <a:p>
            <a:pPr lvl="1"/>
            <a:r>
              <a:rPr/>
              <a:t>None of the above</a:t>
            </a:r>
          </a:p>
        </p:txBody>
      </p:sp>
    </p:spTree>
    <p:extLst>
      <p:ext uri="{BB962C8B-B14F-4D97-AF65-F5344CB8AC3E}">
        <p14:creationId xmlns:p14="http://schemas.microsoft.com/office/powerpoint/2010/main" val="1233016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16</a:t>
            </a:r>
            <a:r>
              <a:rPr lang="en-US" dirty="0" smtClean="0"/>
              <a:t> – </a:t>
            </a:r>
            <a:r>
              <a:rPr dirty="0" smtClean="0"/>
              <a:t>Statistical </a:t>
            </a:r>
            <a:r>
              <a:rPr dirty="0"/>
              <a:t>Modeling</a:t>
            </a:r>
          </a:p>
        </p:txBody>
      </p:sp>
      <p:sp>
        <p:nvSpPr>
          <p:cNvPr id="3" name="Content Placeholder 2"/>
          <p:cNvSpPr>
            <a:spLocks noGrp="1"/>
          </p:cNvSpPr>
          <p:nvPr>
            <p:ph idx="1"/>
          </p:nvPr>
        </p:nvSpPr>
        <p:spPr/>
        <p:txBody>
          <a:bodyPr/>
          <a:lstStyle/>
          <a:p>
            <a:pPr marL="0" indent="0">
              <a:buNone/>
            </a:pPr>
            <a:r>
              <a:rPr/>
              <a:t>Statistical models are used for:</a:t>
            </a:r>
          </a:p>
          <a:p>
            <a:pPr lvl="1"/>
            <a:r>
              <a:rPr/>
              <a:t>Identifying patterns in data.</a:t>
            </a:r>
          </a:p>
          <a:p>
            <a:pPr lvl="1"/>
            <a:r>
              <a:rPr/>
              <a:t>Classifying events.</a:t>
            </a:r>
          </a:p>
          <a:p>
            <a:pPr lvl="1"/>
            <a:r>
              <a:rPr/>
              <a:t>Identifying influences of input variables.</a:t>
            </a:r>
          </a:p>
          <a:p>
            <a:pPr lvl="1"/>
            <a:r>
              <a:rPr/>
              <a:t>Quantifying strength of evidence.</a:t>
            </a:r>
          </a:p>
        </p:txBody>
      </p:sp>
    </p:spTree>
    <p:extLst>
      <p:ext uri="{BB962C8B-B14F-4D97-AF65-F5344CB8AC3E}">
        <p14:creationId xmlns:p14="http://schemas.microsoft.com/office/powerpoint/2010/main" val="100280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17</a:t>
            </a:r>
            <a:r>
              <a:rPr lang="en-US" dirty="0" smtClean="0"/>
              <a:t> – </a:t>
            </a:r>
            <a:r>
              <a:rPr dirty="0" smtClean="0"/>
              <a:t>Statistical </a:t>
            </a:r>
            <a:r>
              <a:rPr dirty="0"/>
              <a:t>Modeling Workflow</a:t>
            </a:r>
          </a:p>
        </p:txBody>
      </p:sp>
      <p:pic>
        <p:nvPicPr>
          <p:cNvPr id="3" name="Picture 1" descr="Diagram illustrating statistical workflow: conceptualize questions, design model, obtain data and train model, evaluate model, test and refine model.&#10;"/>
          <p:cNvPicPr>
            <a:picLocks noGrp="1" noChangeAspect="1"/>
          </p:cNvPicPr>
          <p:nvPr/>
        </p:nvPicPr>
        <p:blipFill>
          <a:blip r:embed="rId2"/>
          <a:stretch>
            <a:fillRect/>
          </a:stretch>
        </p:blipFill>
        <p:spPr bwMode="auto">
          <a:xfrm>
            <a:off x="599387" y="1277062"/>
            <a:ext cx="5659226" cy="3534220"/>
          </a:xfrm>
          <a:prstGeom prst="rect">
            <a:avLst/>
          </a:prstGeom>
          <a:noFill/>
          <a:ln w="9525">
            <a:noFill/>
            <a:headEnd/>
            <a:tailEnd/>
          </a:ln>
        </p:spPr>
      </p:pic>
    </p:spTree>
    <p:extLst>
      <p:ext uri="{BB962C8B-B14F-4D97-AF65-F5344CB8AC3E}">
        <p14:creationId xmlns:p14="http://schemas.microsoft.com/office/powerpoint/2010/main" val="86772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18</a:t>
            </a:r>
            <a:r>
              <a:rPr lang="en-US" dirty="0" smtClean="0"/>
              <a:t> – </a:t>
            </a:r>
            <a:r>
              <a:rPr dirty="0" smtClean="0"/>
              <a:t>Examples </a:t>
            </a:r>
            <a:r>
              <a:rPr dirty="0"/>
              <a:t>of Statistical Modeling</a:t>
            </a:r>
          </a:p>
        </p:txBody>
      </p:sp>
      <p:sp>
        <p:nvSpPr>
          <p:cNvPr id="3" name="Content Placeholder 2"/>
          <p:cNvSpPr>
            <a:spLocks noGrp="1"/>
          </p:cNvSpPr>
          <p:nvPr>
            <p:ph idx="1"/>
          </p:nvPr>
        </p:nvSpPr>
        <p:spPr/>
        <p:txBody>
          <a:bodyPr/>
          <a:lstStyle/>
          <a:p>
            <a:pPr lvl="1"/>
            <a:r>
              <a:rPr/>
              <a:t>Market Segmentation/Customer Profiling</a:t>
            </a:r>
          </a:p>
          <a:p>
            <a:pPr lvl="1"/>
            <a:r>
              <a:rPr/>
              <a:t>Predictive Modeling</a:t>
            </a:r>
          </a:p>
          <a:p>
            <a:pPr lvl="1"/>
            <a:r>
              <a:rPr/>
              <a:t>Risk Modeling</a:t>
            </a:r>
          </a:p>
          <a:p>
            <a:pPr lvl="1"/>
            <a:r>
              <a:rPr/>
              <a:t>Time Series Analysis</a:t>
            </a:r>
          </a:p>
          <a:p>
            <a:pPr lvl="1"/>
            <a:r>
              <a:rPr/>
              <a:t>Recommender Systems</a:t>
            </a:r>
          </a:p>
        </p:txBody>
      </p:sp>
    </p:spTree>
    <p:extLst>
      <p:ext uri="{BB962C8B-B14F-4D97-AF65-F5344CB8AC3E}">
        <p14:creationId xmlns:p14="http://schemas.microsoft.com/office/powerpoint/2010/main" val="151462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01</a:t>
            </a:r>
            <a:r>
              <a:rPr lang="en-US" dirty="0" smtClean="0"/>
              <a:t> – </a:t>
            </a:r>
            <a:r>
              <a:rPr dirty="0" smtClean="0"/>
              <a:t>Data </a:t>
            </a:r>
            <a:r>
              <a:rPr dirty="0"/>
              <a:t>Science Certificate</a:t>
            </a:r>
          </a:p>
        </p:txBody>
      </p:sp>
      <p:sp>
        <p:nvSpPr>
          <p:cNvPr id="3" name="Content Placeholder 2"/>
          <p:cNvSpPr>
            <a:spLocks noGrp="1"/>
          </p:cNvSpPr>
          <p:nvPr>
            <p:ph idx="1"/>
          </p:nvPr>
        </p:nvSpPr>
        <p:spPr/>
        <p:txBody>
          <a:bodyPr/>
          <a:lstStyle/>
          <a:p>
            <a:pPr lvl="1"/>
            <a:r>
              <a:rPr dirty="0"/>
              <a:t>PDAT </a:t>
            </a:r>
            <a:r>
              <a:rPr dirty="0" smtClean="0"/>
              <a:t>610G</a:t>
            </a:r>
            <a:r>
              <a:rPr lang="en-US" dirty="0" smtClean="0"/>
              <a:t> – </a:t>
            </a:r>
            <a:r>
              <a:rPr dirty="0" smtClean="0"/>
              <a:t>Introduction </a:t>
            </a:r>
            <a:r>
              <a:rPr dirty="0"/>
              <a:t>to Data Science</a:t>
            </a:r>
          </a:p>
          <a:p>
            <a:pPr lvl="1"/>
            <a:r>
              <a:rPr dirty="0"/>
              <a:t>PDAT </a:t>
            </a:r>
            <a:r>
              <a:rPr dirty="0" smtClean="0"/>
              <a:t>611G</a:t>
            </a:r>
            <a:r>
              <a:rPr lang="en-US" dirty="0" smtClean="0"/>
              <a:t> – </a:t>
            </a:r>
            <a:r>
              <a:rPr dirty="0" smtClean="0"/>
              <a:t>Big </a:t>
            </a:r>
            <a:r>
              <a:rPr dirty="0"/>
              <a:t>Data Management</a:t>
            </a:r>
          </a:p>
          <a:p>
            <a:pPr lvl="1"/>
            <a:r>
              <a:rPr b="1" dirty="0"/>
              <a:t>PDAT </a:t>
            </a:r>
            <a:r>
              <a:rPr b="1" dirty="0" smtClean="0"/>
              <a:t>613G</a:t>
            </a:r>
            <a:r>
              <a:rPr lang="en-US" b="1" dirty="0" smtClean="0"/>
              <a:t> – </a:t>
            </a:r>
            <a:r>
              <a:rPr b="1" dirty="0" smtClean="0"/>
              <a:t>Data </a:t>
            </a:r>
            <a:r>
              <a:rPr b="1" dirty="0"/>
              <a:t>Mining</a:t>
            </a:r>
          </a:p>
          <a:p>
            <a:pPr lvl="1"/>
            <a:r>
              <a:rPr dirty="0"/>
              <a:t>PDAT </a:t>
            </a:r>
            <a:r>
              <a:rPr dirty="0" smtClean="0"/>
              <a:t>615G</a:t>
            </a:r>
            <a:r>
              <a:rPr lang="en-US" dirty="0" smtClean="0"/>
              <a:t> – </a:t>
            </a:r>
            <a:r>
              <a:rPr dirty="0" smtClean="0"/>
              <a:t>Machine </a:t>
            </a:r>
            <a:r>
              <a:rPr dirty="0"/>
              <a:t>Learning</a:t>
            </a:r>
          </a:p>
          <a:p>
            <a:pPr lvl="1"/>
            <a:r>
              <a:rPr dirty="0"/>
              <a:t>PDAT </a:t>
            </a:r>
            <a:r>
              <a:rPr dirty="0" smtClean="0"/>
              <a:t>620G</a:t>
            </a:r>
            <a:r>
              <a:rPr lang="en-US" dirty="0" smtClean="0"/>
              <a:t> – </a:t>
            </a:r>
            <a:r>
              <a:rPr dirty="0" smtClean="0"/>
              <a:t>Data </a:t>
            </a:r>
            <a:r>
              <a:rPr dirty="0"/>
              <a:t>Science Capstone</a:t>
            </a:r>
          </a:p>
        </p:txBody>
      </p:sp>
    </p:spTree>
    <p:extLst>
      <p:ext uri="{BB962C8B-B14F-4D97-AF65-F5344CB8AC3E}">
        <p14:creationId xmlns:p14="http://schemas.microsoft.com/office/powerpoint/2010/main" val="175012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02</a:t>
            </a:r>
            <a:r>
              <a:rPr lang="en-US" dirty="0" smtClean="0"/>
              <a:t> – </a:t>
            </a:r>
            <a:r>
              <a:rPr dirty="0" smtClean="0"/>
              <a:t>Overview </a:t>
            </a:r>
            <a:r>
              <a:rPr dirty="0"/>
              <a:t>of </a:t>
            </a:r>
            <a:r>
              <a:rPr dirty="0" smtClean="0"/>
              <a:t>613G</a:t>
            </a:r>
            <a:r>
              <a:rPr lang="en-US" dirty="0" smtClean="0"/>
              <a:t>:</a:t>
            </a:r>
            <a:r>
              <a:rPr dirty="0" smtClean="0"/>
              <a:t> </a:t>
            </a:r>
            <a:r>
              <a:rPr dirty="0"/>
              <a:t>Data Mining</a:t>
            </a:r>
          </a:p>
        </p:txBody>
      </p:sp>
      <p:sp>
        <p:nvSpPr>
          <p:cNvPr id="3" name="Content Placeholder 2"/>
          <p:cNvSpPr>
            <a:spLocks noGrp="1"/>
          </p:cNvSpPr>
          <p:nvPr>
            <p:ph idx="1"/>
          </p:nvPr>
        </p:nvSpPr>
        <p:spPr/>
        <p:txBody>
          <a:bodyPr/>
          <a:lstStyle/>
          <a:p>
            <a:pPr marL="0" indent="0">
              <a:buNone/>
            </a:pPr>
            <a:r>
              <a:rPr/>
              <a:t>The course is split into 3 modules:</a:t>
            </a:r>
          </a:p>
          <a:p>
            <a:pPr lvl="1"/>
            <a:r>
              <a:rPr b="1"/>
              <a:t>Module 1:</a:t>
            </a:r>
            <a:r>
              <a:rPr/>
              <a:t> Overview of Data Mining</a:t>
            </a:r>
          </a:p>
          <a:p>
            <a:pPr lvl="1"/>
            <a:r>
              <a:rPr b="1"/>
              <a:t>Module 2:</a:t>
            </a:r>
            <a:r>
              <a:rPr/>
              <a:t> Models (Supervised vs Unsupervised Learning)</a:t>
            </a:r>
          </a:p>
          <a:p>
            <a:pPr lvl="1"/>
            <a:r>
              <a:rPr b="1"/>
              <a:t>Module 3:</a:t>
            </a:r>
            <a:r>
              <a:rPr/>
              <a:t> Conceptual Components (Visualization, NLP, Ethics)</a:t>
            </a:r>
          </a:p>
        </p:txBody>
      </p:sp>
    </p:spTree>
    <p:extLst>
      <p:ext uri="{BB962C8B-B14F-4D97-AF65-F5344CB8AC3E}">
        <p14:creationId xmlns:p14="http://schemas.microsoft.com/office/powerpoint/2010/main" val="96252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03</a:t>
            </a:r>
            <a:r>
              <a:rPr lang="en-US" dirty="0" smtClean="0"/>
              <a:t> – </a:t>
            </a:r>
            <a:r>
              <a:rPr dirty="0" smtClean="0"/>
              <a:t>What </a:t>
            </a:r>
            <a:r>
              <a:rPr dirty="0"/>
              <a:t>is Data Mining</a:t>
            </a:r>
          </a:p>
        </p:txBody>
      </p:sp>
      <p:sp>
        <p:nvSpPr>
          <p:cNvPr id="3" name="Content Placeholder 2"/>
          <p:cNvSpPr>
            <a:spLocks noGrp="1"/>
          </p:cNvSpPr>
          <p:nvPr>
            <p:ph idx="1"/>
          </p:nvPr>
        </p:nvSpPr>
        <p:spPr/>
        <p:txBody>
          <a:bodyPr/>
          <a:lstStyle/>
          <a:p>
            <a:pPr lvl="1"/>
            <a:r>
              <a:rPr/>
              <a:t>Data mining is the automated process of sorting through large data sets to discover actionable information and patterns, and establish relationships.</a:t>
            </a:r>
          </a:p>
          <a:p>
            <a:pPr lvl="1"/>
            <a:r>
              <a:rPr/>
              <a:t>Data mining is one of the first steps in the data science process.</a:t>
            </a:r>
          </a:p>
          <a:p>
            <a:pPr lvl="1"/>
            <a:r>
              <a:rPr/>
              <a:t>Data mining is a field in which we try to identify patterns in data and come up with initial insights.</a:t>
            </a:r>
          </a:p>
          <a:p>
            <a:pPr lvl="1"/>
            <a:r>
              <a:rPr/>
              <a:t>Data mining is a cross-disciplinary field that focuses on discovering properties of data sets, while machine learning is a sub-field of data science that focuses on designing algorithms that can learn from and make predictions based on data.</a:t>
            </a:r>
          </a:p>
        </p:txBody>
      </p:sp>
    </p:spTree>
    <p:extLst>
      <p:ext uri="{BB962C8B-B14F-4D97-AF65-F5344CB8AC3E}">
        <p14:creationId xmlns:p14="http://schemas.microsoft.com/office/powerpoint/2010/main" val="195150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04</a:t>
            </a:r>
            <a:r>
              <a:rPr lang="en-US" dirty="0" smtClean="0"/>
              <a:t> – </a:t>
            </a:r>
            <a:r>
              <a:rPr dirty="0" smtClean="0"/>
              <a:t>What </a:t>
            </a:r>
            <a:r>
              <a:rPr dirty="0"/>
              <a:t>is Data Mining</a:t>
            </a:r>
          </a:p>
        </p:txBody>
      </p:sp>
      <p:sp>
        <p:nvSpPr>
          <p:cNvPr id="3" name="Content Placeholder 2"/>
          <p:cNvSpPr>
            <a:spLocks noGrp="1"/>
          </p:cNvSpPr>
          <p:nvPr>
            <p:ph idx="1"/>
          </p:nvPr>
        </p:nvSpPr>
        <p:spPr/>
        <p:txBody>
          <a:bodyPr/>
          <a:lstStyle/>
          <a:p>
            <a:pPr marL="0" indent="0">
              <a:buNone/>
            </a:pPr>
            <a:r>
              <a:rPr dirty="0"/>
              <a:t>Data mining can broadly be classified into the following:</a:t>
            </a:r>
          </a:p>
          <a:p>
            <a:pPr lvl="1"/>
            <a:r>
              <a:rPr dirty="0"/>
              <a:t>Descriptive analytics – What has happened in the past?</a:t>
            </a:r>
          </a:p>
          <a:p>
            <a:pPr lvl="1"/>
            <a:r>
              <a:rPr dirty="0"/>
              <a:t>Predictive analytics – What will likely happen in the future?</a:t>
            </a:r>
          </a:p>
          <a:p>
            <a:pPr lvl="1"/>
            <a:r>
              <a:rPr dirty="0"/>
              <a:t>Prescriptive analytics – What is the best next course of action?</a:t>
            </a:r>
          </a:p>
        </p:txBody>
      </p:sp>
    </p:spTree>
    <p:extLst>
      <p:ext uri="{BB962C8B-B14F-4D97-AF65-F5344CB8AC3E}">
        <p14:creationId xmlns:p14="http://schemas.microsoft.com/office/powerpoint/2010/main" val="273661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05</a:t>
            </a:r>
            <a:r>
              <a:rPr lang="en-US" dirty="0" smtClean="0"/>
              <a:t> – </a:t>
            </a:r>
            <a:r>
              <a:rPr dirty="0" smtClean="0"/>
              <a:t>Question</a:t>
            </a:r>
            <a:endParaRPr dirty="0"/>
          </a:p>
        </p:txBody>
      </p:sp>
      <p:sp>
        <p:nvSpPr>
          <p:cNvPr id="3" name="Content Placeholder 2"/>
          <p:cNvSpPr>
            <a:spLocks noGrp="1"/>
          </p:cNvSpPr>
          <p:nvPr>
            <p:ph idx="1"/>
          </p:nvPr>
        </p:nvSpPr>
        <p:spPr/>
        <p:txBody>
          <a:bodyPr/>
          <a:lstStyle/>
          <a:p>
            <a:pPr marL="0" indent="0">
              <a:buNone/>
            </a:pPr>
            <a:r>
              <a:rPr/>
              <a:t>Which of the following is not a true statement about data mining?</a:t>
            </a:r>
          </a:p>
          <a:p>
            <a:pPr lvl="1"/>
            <a:r>
              <a:rPr/>
              <a:t>Data mining is a field in which we try to identify patterns in data and come up with initial insights.</a:t>
            </a:r>
          </a:p>
          <a:p>
            <a:pPr lvl="1"/>
            <a:r>
              <a:rPr/>
              <a:t>Data mining is the process of sorting through large data sets to discover actionable information and patterns, and establish relationships.</a:t>
            </a:r>
          </a:p>
          <a:p>
            <a:pPr lvl="1"/>
            <a:r>
              <a:rPr/>
              <a:t>The major task of data mining is to create a descriptive power and not create a predictive power.</a:t>
            </a:r>
          </a:p>
          <a:p>
            <a:pPr lvl="1"/>
            <a:r>
              <a:rPr/>
              <a:t>None of the above.</a:t>
            </a:r>
          </a:p>
        </p:txBody>
      </p:sp>
    </p:spTree>
    <p:extLst>
      <p:ext uri="{BB962C8B-B14F-4D97-AF65-F5344CB8AC3E}">
        <p14:creationId xmlns:p14="http://schemas.microsoft.com/office/powerpoint/2010/main" val="267109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06</a:t>
            </a:r>
            <a:r>
              <a:rPr lang="en-US" dirty="0" smtClean="0"/>
              <a:t> – </a:t>
            </a:r>
            <a:r>
              <a:rPr dirty="0" smtClean="0"/>
              <a:t>Why </a:t>
            </a:r>
            <a:r>
              <a:rPr dirty="0"/>
              <a:t>Mine Data</a:t>
            </a:r>
          </a:p>
        </p:txBody>
      </p:sp>
      <p:sp>
        <p:nvSpPr>
          <p:cNvPr id="3" name="Content Placeholder 2"/>
          <p:cNvSpPr>
            <a:spLocks noGrp="1"/>
          </p:cNvSpPr>
          <p:nvPr>
            <p:ph sz="half" idx="1"/>
          </p:nvPr>
        </p:nvSpPr>
        <p:spPr/>
        <p:txBody>
          <a:bodyPr/>
          <a:lstStyle/>
          <a:p>
            <a:pPr lvl="1"/>
            <a:r>
              <a:rPr dirty="0"/>
              <a:t>In this day and age, data is produced at a phenomenal rate.</a:t>
            </a:r>
          </a:p>
          <a:p>
            <a:pPr lvl="1"/>
            <a:r>
              <a:rPr dirty="0"/>
              <a:t>Our ability to store data has grown.</a:t>
            </a:r>
          </a:p>
          <a:p>
            <a:pPr lvl="1"/>
            <a:r>
              <a:rPr dirty="0"/>
              <a:t>Users expect more sophisticated information.</a:t>
            </a:r>
          </a:p>
          <a:p>
            <a:pPr lvl="1"/>
            <a:r>
              <a:rPr dirty="0"/>
              <a:t>Basically, we are drowning in data but starving for knowledge.</a:t>
            </a:r>
          </a:p>
        </p:txBody>
      </p:sp>
      <p:pic>
        <p:nvPicPr>
          <p:cNvPr id="4" name="Picture 1" descr="An infographic showing the growth in the amount of data handled by several major internet companies. (www.smartinsights.com)&#10;"/>
          <p:cNvPicPr>
            <a:picLocks noGrp="1" noChangeAspect="1"/>
          </p:cNvPicPr>
          <p:nvPr/>
        </p:nvPicPr>
        <p:blipFill>
          <a:blip r:embed="rId2"/>
          <a:stretch>
            <a:fillRect/>
          </a:stretch>
        </p:blipFill>
        <p:spPr bwMode="auto">
          <a:xfrm>
            <a:off x="3600450" y="1200150"/>
            <a:ext cx="2809875" cy="3009900"/>
          </a:xfrm>
          <a:prstGeom prst="rect">
            <a:avLst/>
          </a:prstGeom>
          <a:noFill/>
          <a:ln w="9525">
            <a:noFill/>
            <a:headEnd/>
            <a:tailEnd/>
          </a:ln>
        </p:spPr>
      </p:pic>
    </p:spTree>
    <p:extLst>
      <p:ext uri="{BB962C8B-B14F-4D97-AF65-F5344CB8AC3E}">
        <p14:creationId xmlns:p14="http://schemas.microsoft.com/office/powerpoint/2010/main" val="337816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07</a:t>
            </a:r>
            <a:r>
              <a:rPr lang="en-US" dirty="0" smtClean="0"/>
              <a:t> – </a:t>
            </a:r>
            <a:r>
              <a:rPr dirty="0" smtClean="0"/>
              <a:t>Question</a:t>
            </a:r>
            <a:endParaRPr dirty="0"/>
          </a:p>
        </p:txBody>
      </p:sp>
      <p:sp>
        <p:nvSpPr>
          <p:cNvPr id="3" name="Content Placeholder 2"/>
          <p:cNvSpPr>
            <a:spLocks noGrp="1"/>
          </p:cNvSpPr>
          <p:nvPr>
            <p:ph idx="1"/>
          </p:nvPr>
        </p:nvSpPr>
        <p:spPr/>
        <p:txBody>
          <a:bodyPr/>
          <a:lstStyle/>
          <a:p>
            <a:pPr marL="0" indent="0">
              <a:buNone/>
            </a:pPr>
            <a:r>
              <a:rPr/>
              <a:t>One zettabyte of data is equal to which of the following?</a:t>
            </a:r>
          </a:p>
          <a:p>
            <a:pPr lvl="1"/>
            <a:r>
              <a:rPr/>
              <a:t>One million gigabytes</a:t>
            </a:r>
          </a:p>
          <a:p>
            <a:pPr lvl="1"/>
            <a:r>
              <a:rPr/>
              <a:t>One billion gigabytes</a:t>
            </a:r>
          </a:p>
          <a:p>
            <a:pPr lvl="1"/>
            <a:r>
              <a:rPr/>
              <a:t>One trillion gigabytes</a:t>
            </a:r>
          </a:p>
          <a:p>
            <a:pPr lvl="1"/>
            <a:r>
              <a:rPr/>
              <a:t>One zillion gigabytes</a:t>
            </a:r>
          </a:p>
        </p:txBody>
      </p:sp>
    </p:spTree>
    <p:extLst>
      <p:ext uri="{BB962C8B-B14F-4D97-AF65-F5344CB8AC3E}">
        <p14:creationId xmlns:p14="http://schemas.microsoft.com/office/powerpoint/2010/main" val="248296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08</a:t>
            </a:r>
            <a:r>
              <a:rPr lang="en-US" dirty="0" smtClean="0"/>
              <a:t> – </a:t>
            </a:r>
            <a:r>
              <a:rPr dirty="0" smtClean="0"/>
              <a:t>How </a:t>
            </a:r>
            <a:r>
              <a:rPr dirty="0"/>
              <a:t>Data Mining is Being Used</a:t>
            </a:r>
          </a:p>
        </p:txBody>
      </p:sp>
      <p:sp>
        <p:nvSpPr>
          <p:cNvPr id="3" name="Content Placeholder 2"/>
          <p:cNvSpPr>
            <a:spLocks noGrp="1"/>
          </p:cNvSpPr>
          <p:nvPr>
            <p:ph idx="1"/>
          </p:nvPr>
        </p:nvSpPr>
        <p:spPr/>
        <p:txBody>
          <a:bodyPr/>
          <a:lstStyle/>
          <a:p>
            <a:pPr lvl="1"/>
            <a:r>
              <a:rPr dirty="0">
                <a:hlinkClick r:id="rId2"/>
              </a:rPr>
              <a:t>To Survive in Tough Times, Restaurants Turn to Data </a:t>
            </a:r>
            <a:r>
              <a:rPr dirty="0" smtClean="0">
                <a:hlinkClick r:id="rId2"/>
              </a:rPr>
              <a:t>Mining</a:t>
            </a:r>
            <a:endParaRPr lang="en-US" dirty="0" smtClean="0"/>
          </a:p>
          <a:p>
            <a:pPr lvl="1"/>
            <a:r>
              <a:rPr dirty="0" smtClean="0">
                <a:hlinkClick r:id="rId3"/>
              </a:rPr>
              <a:t>Data </a:t>
            </a:r>
            <a:r>
              <a:rPr dirty="0">
                <a:hlinkClick r:id="rId3"/>
              </a:rPr>
              <a:t>Mining 100 Million Instagram Photos Reveals Global Clothing </a:t>
            </a:r>
            <a:r>
              <a:rPr dirty="0" smtClean="0">
                <a:hlinkClick r:id="rId3"/>
              </a:rPr>
              <a:t>Patterns</a:t>
            </a:r>
            <a:endParaRPr dirty="0">
              <a:hlinkClick r:id="rId3"/>
            </a:endParaRPr>
          </a:p>
          <a:p>
            <a:pPr lvl="1"/>
            <a:r>
              <a:rPr dirty="0">
                <a:hlinkClick r:id="rId4"/>
              </a:rPr>
              <a:t>Profit from the Gold Rush in </a:t>
            </a:r>
            <a:r>
              <a:rPr dirty="0" smtClean="0">
                <a:hlinkClick r:id="rId4"/>
              </a:rPr>
              <a:t>Data Mining</a:t>
            </a:r>
            <a:endParaRPr dirty="0">
              <a:hlinkClick r:id="rId4"/>
            </a:endParaRPr>
          </a:p>
        </p:txBody>
      </p:sp>
    </p:spTree>
    <p:extLst>
      <p:ext uri="{BB962C8B-B14F-4D97-AF65-F5344CB8AC3E}">
        <p14:creationId xmlns:p14="http://schemas.microsoft.com/office/powerpoint/2010/main" val="431696756"/>
      </p:ext>
    </p:extLst>
  </p:cSld>
  <p:clrMapOvr>
    <a:masterClrMapping/>
  </p:clrMapOvr>
</p:sld>
</file>

<file path=ppt/theme/theme1.xml><?xml version="1.0" encoding="utf-8"?>
<a:theme xmlns:a="http://schemas.openxmlformats.org/drawingml/2006/main" name="Office Theme">
  <a:themeElements>
    <a:clrScheme name="Truman Palette">
      <a:dk1>
        <a:srgbClr val="291534"/>
      </a:dk1>
      <a:lt1>
        <a:sysClr val="window" lastClr="FFFFFF"/>
      </a:lt1>
      <a:dk2>
        <a:srgbClr val="4B275F"/>
      </a:dk2>
      <a:lt2>
        <a:srgbClr val="E4DDD0"/>
      </a:lt2>
      <a:accent1>
        <a:srgbClr val="00A8E1"/>
      </a:accent1>
      <a:accent2>
        <a:srgbClr val="88714E"/>
      </a:accent2>
      <a:accent3>
        <a:srgbClr val="A5A5A5"/>
      </a:accent3>
      <a:accent4>
        <a:srgbClr val="FFC000"/>
      </a:accent4>
      <a:accent5>
        <a:srgbClr val="4472C4"/>
      </a:accent5>
      <a:accent6>
        <a:srgbClr val="70AD47"/>
      </a:accent6>
      <a:hlink>
        <a:srgbClr val="0563C1"/>
      </a:hlink>
      <a:folHlink>
        <a:srgbClr val="954F72"/>
      </a:folHlink>
    </a:clrScheme>
    <a:fontScheme name="Source">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TotalTime>
  <Words>821</Words>
  <Application>Microsoft Office PowerPoint</Application>
  <PresentationFormat>Custom</PresentationFormat>
  <Paragraphs>90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Source Sans Pro</vt:lpstr>
      <vt:lpstr>Ubuntu Mono</vt:lpstr>
      <vt:lpstr>Wingdings</vt:lpstr>
      <vt:lpstr>Office Theme</vt:lpstr>
      <vt:lpstr>PDAT613G: Data Mining</vt:lpstr>
      <vt:lpstr>01 – Data Science Certificate</vt:lpstr>
      <vt:lpstr>02 – Overview of 613G: Data Mining</vt:lpstr>
      <vt:lpstr>03 – What is Data Mining</vt:lpstr>
      <vt:lpstr>04 – What is Data Mining</vt:lpstr>
      <vt:lpstr>05 – Question</vt:lpstr>
      <vt:lpstr>06 – Why Mine Data</vt:lpstr>
      <vt:lpstr>07 – Question</vt:lpstr>
      <vt:lpstr>08 – How Data Mining is Being Used</vt:lpstr>
      <vt:lpstr>09 – Question</vt:lpstr>
      <vt:lpstr>10 – What Is NOT Data Mining</vt:lpstr>
      <vt:lpstr>11 – Data Mining Tasks/Workflow</vt:lpstr>
      <vt:lpstr>12 – Question</vt:lpstr>
      <vt:lpstr>13 – Examples of Data Mining</vt:lpstr>
      <vt:lpstr>14 – Challenges in Data Mining</vt:lpstr>
      <vt:lpstr>15 – Question</vt:lpstr>
      <vt:lpstr>16 – Statistical Modeling</vt:lpstr>
      <vt:lpstr>17 – Statistical Modeling Workflow</vt:lpstr>
      <vt:lpstr>18 – Examples of Statistical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Thatcher, Scott</dc:creator>
  <cp:lastModifiedBy>Thatcher, Scott</cp:lastModifiedBy>
  <cp:revision>28</cp:revision>
  <dcterms:created xsi:type="dcterms:W3CDTF">2020-05-26T16:42:01Z</dcterms:created>
  <dcterms:modified xsi:type="dcterms:W3CDTF">2020-06-03T19:02:05Z</dcterms:modified>
</cp:coreProperties>
</file>