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270" r:id="rId16"/>
    <p:sldId id="271" r:id="rId17"/>
    <p:sldId id="272" r:id="rId18"/>
    <p:sldId id="273" r:id="rId19"/>
    <p:sldId id="274" r:id="rId20"/>
    <p:sldId id="276" r:id="rId21"/>
    <p:sldId id="278" r:id="rId22"/>
    <p:sldId id="280"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372" r:id="rId39"/>
    <p:sldId id="373" r:id="rId40"/>
    <p:sldId id="297" r:id="rId41"/>
    <p:sldId id="298" r:id="rId42"/>
    <p:sldId id="299" r:id="rId43"/>
    <p:sldId id="300" r:id="rId44"/>
    <p:sldId id="301" r:id="rId45"/>
    <p:sldId id="302" r:id="rId46"/>
    <p:sldId id="303" r:id="rId47"/>
    <p:sldId id="304" r:id="rId48"/>
    <p:sldId id="305" r:id="rId49"/>
    <p:sldId id="306" r:id="rId50"/>
    <p:sldId id="308" r:id="rId51"/>
  </p:sldIdLst>
  <p:sldSz cx="6858000" cy="5143500"/>
  <p:notesSz cx="6858000" cy="9144000"/>
  <p:defaultTextStyle>
    <a:defPPr>
      <a:defRPr lang="en-US"/>
    </a:defPPr>
    <a:lvl1pPr marL="0" algn="l" defTabSz="576072" rtl="0" eaLnBrk="1" latinLnBrk="0" hangingPunct="1">
      <a:defRPr sz="1134" kern="1200">
        <a:solidFill>
          <a:schemeClr val="tx1"/>
        </a:solidFill>
        <a:latin typeface="+mn-lt"/>
        <a:ea typeface="+mn-ea"/>
        <a:cs typeface="+mn-cs"/>
      </a:defRPr>
    </a:lvl1pPr>
    <a:lvl2pPr marL="288036" algn="l" defTabSz="576072" rtl="0" eaLnBrk="1" latinLnBrk="0" hangingPunct="1">
      <a:defRPr sz="1134" kern="1200">
        <a:solidFill>
          <a:schemeClr val="tx1"/>
        </a:solidFill>
        <a:latin typeface="+mn-lt"/>
        <a:ea typeface="+mn-ea"/>
        <a:cs typeface="+mn-cs"/>
      </a:defRPr>
    </a:lvl2pPr>
    <a:lvl3pPr marL="576072" algn="l" defTabSz="576072" rtl="0" eaLnBrk="1" latinLnBrk="0" hangingPunct="1">
      <a:defRPr sz="1134" kern="1200">
        <a:solidFill>
          <a:schemeClr val="tx1"/>
        </a:solidFill>
        <a:latin typeface="+mn-lt"/>
        <a:ea typeface="+mn-ea"/>
        <a:cs typeface="+mn-cs"/>
      </a:defRPr>
    </a:lvl3pPr>
    <a:lvl4pPr marL="864108" algn="l" defTabSz="576072" rtl="0" eaLnBrk="1" latinLnBrk="0" hangingPunct="1">
      <a:defRPr sz="1134" kern="1200">
        <a:solidFill>
          <a:schemeClr val="tx1"/>
        </a:solidFill>
        <a:latin typeface="+mn-lt"/>
        <a:ea typeface="+mn-ea"/>
        <a:cs typeface="+mn-cs"/>
      </a:defRPr>
    </a:lvl4pPr>
    <a:lvl5pPr marL="1152144" algn="l" defTabSz="576072" rtl="0" eaLnBrk="1" latinLnBrk="0" hangingPunct="1">
      <a:defRPr sz="1134" kern="1200">
        <a:solidFill>
          <a:schemeClr val="tx1"/>
        </a:solidFill>
        <a:latin typeface="+mn-lt"/>
        <a:ea typeface="+mn-ea"/>
        <a:cs typeface="+mn-cs"/>
      </a:defRPr>
    </a:lvl5pPr>
    <a:lvl6pPr marL="1440180" algn="l" defTabSz="576072" rtl="0" eaLnBrk="1" latinLnBrk="0" hangingPunct="1">
      <a:defRPr sz="1134" kern="1200">
        <a:solidFill>
          <a:schemeClr val="tx1"/>
        </a:solidFill>
        <a:latin typeface="+mn-lt"/>
        <a:ea typeface="+mn-ea"/>
        <a:cs typeface="+mn-cs"/>
      </a:defRPr>
    </a:lvl6pPr>
    <a:lvl7pPr marL="1728216" algn="l" defTabSz="576072" rtl="0" eaLnBrk="1" latinLnBrk="0" hangingPunct="1">
      <a:defRPr sz="1134" kern="1200">
        <a:solidFill>
          <a:schemeClr val="tx1"/>
        </a:solidFill>
        <a:latin typeface="+mn-lt"/>
        <a:ea typeface="+mn-ea"/>
        <a:cs typeface="+mn-cs"/>
      </a:defRPr>
    </a:lvl7pPr>
    <a:lvl8pPr marL="2016252" algn="l" defTabSz="576072" rtl="0" eaLnBrk="1" latinLnBrk="0" hangingPunct="1">
      <a:defRPr sz="1134" kern="1200">
        <a:solidFill>
          <a:schemeClr val="tx1"/>
        </a:solidFill>
        <a:latin typeface="+mn-lt"/>
        <a:ea typeface="+mn-ea"/>
        <a:cs typeface="+mn-cs"/>
      </a:defRPr>
    </a:lvl8pPr>
    <a:lvl9pPr marL="2304288" algn="l" defTabSz="576072" rtl="0" eaLnBrk="1" latinLnBrk="0" hangingPunct="1">
      <a:defRPr sz="113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05" autoAdjust="0"/>
    <p:restoredTop sz="94660"/>
  </p:normalViewPr>
  <p:slideViewPr>
    <p:cSldViewPr snapToGrid="0">
      <p:cViewPr varScale="1">
        <p:scale>
          <a:sx n="127" d="100"/>
          <a:sy n="127" d="100"/>
        </p:scale>
        <p:origin x="12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11238-03C8-42E7-B13C-183F1CD41A32}" type="datetimeFigureOut">
              <a:rPr lang="en-US" smtClean="0"/>
              <a:t>1/10/2021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E94E8-85AD-414B-A36A-A3205E6F6FF9}" type="slidenum">
              <a:rPr lang="en-US" smtClean="0"/>
              <a:t>‹#›</a:t>
            </a:fld>
            <a:endParaRPr lang="en-US"/>
          </a:p>
        </p:txBody>
      </p:sp>
    </p:spTree>
    <p:extLst>
      <p:ext uri="{BB962C8B-B14F-4D97-AF65-F5344CB8AC3E}">
        <p14:creationId xmlns:p14="http://schemas.microsoft.com/office/powerpoint/2010/main" val="674134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As we begin to talk about linear regression models, let’s first define the components involved. In linear regression, we have a response variable Y, which is assumed to be related to a set of explanatory variables (x1, x2, x3, etc) through a linear equation. It’s assumed that there is random variability in Y, so the model says that the actual values of Y are the sum of the intercept, beta0, plus beta1 times x1, plus beta2 times x2, etc., plus a final random error term. Our job then is to estimate the beta parameters from the data we have to create the best predictor we can for Y.</a:t>
            </a:r>
          </a:p>
          <a:p>
            <a:pPr marL="0" lvl="0" indent="0">
              <a:buNone/>
            </a:pPr>
            <a:endParaRPr/>
          </a:p>
          <a:p>
            <a:pPr marL="0" lvl="0" indent="0">
              <a:buNone/>
            </a:pPr>
            <a:r>
              <a:rPr/>
              <a:t>In this context, we assume Y is a continuous numeric variable, but the explanatory variables can be either numeric or categorical– although the interpretation of the beta’s is a little different, depending on the type of variable x is.</a:t>
            </a:r>
          </a:p>
          <a:p>
            <a:pPr marL="0" lvl="0" indent="0">
              <a:buNone/>
            </a:pPr>
            <a:endParaRPr/>
          </a:p>
          <a:p>
            <a:pPr marL="0" lvl="0" indent="0">
              <a:buNone/>
            </a:pPr>
            <a:r>
              <a:rPr/>
              <a:t>It’s not necessary that all the x’s appear only to the first power, by the way. The “linear” part of linear regression refers to the fact that all the beta parameters appear only raised to the first power, and that the model specification is a sum of terms with beta’s multiplied by something.</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extLst>
      <p:ext uri="{BB962C8B-B14F-4D97-AF65-F5344CB8AC3E}">
        <p14:creationId xmlns:p14="http://schemas.microsoft.com/office/powerpoint/2010/main" val="135218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To illustrate the process of creating a linear regression model, we’ll turn to the Ames Housing data set one more time. Rather than use all the variables, we’ll pick a smaller subset so that output will be easier to fit on the slide. There’s no claim these are the best variables– in fact, they were chosen because they help illustrate the plusses and minus of linear regression.</a:t>
            </a:r>
          </a:p>
          <a:p>
            <a:pPr marL="0" lvl="0" indent="0">
              <a:buNone/>
            </a:pPr>
            <a:endParaRPr/>
          </a:p>
          <a:p>
            <a:pPr marL="0" lvl="0" indent="0">
              <a:buNone/>
            </a:pPr>
            <a:r>
              <a:rPr/>
              <a:t>We’ll look at the physical location of houses (latitude and longitude), two size variables (first floor area and lot area), and two categorical variables (month sold and building type). As before, the goal is to predict sale price.</a:t>
            </a:r>
          </a:p>
          <a:p>
            <a:pPr marL="0" lvl="0" indent="0">
              <a:buNone/>
            </a:pPr>
            <a:endParaRPr/>
          </a:p>
          <a:p>
            <a:pPr marL="0" lvl="0" indent="0">
              <a:buNone/>
            </a:pPr>
            <a:r>
              <a:rPr/>
              <a:t>If you want a refresher on the details of the data set, you can look at the documentation of the ames_raw command, and even check out the link to the original paper if you like.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extLst>
      <p:ext uri="{BB962C8B-B14F-4D97-AF65-F5344CB8AC3E}">
        <p14:creationId xmlns:p14="http://schemas.microsoft.com/office/powerpoint/2010/main" val="182865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This slide outlines a good procedure for creating and assessing a linear regression model. Note that you don’t have to do all these steps in exactly this order– in fact, often the process is iterative– doing all these steps multiple times as you look for the best model. However, this order seems reasonable to me as a first step.</a:t>
            </a:r>
          </a:p>
          <a:p>
            <a:pPr marL="0" lvl="0" indent="0">
              <a:buNone/>
            </a:pPr>
            <a:endParaRPr/>
          </a:p>
          <a:p>
            <a:pPr marL="0" lvl="0" indent="0">
              <a:buNone/>
            </a:pPr>
            <a:r>
              <a:rPr/>
              <a:t>It’s always best to look at your data before you do anything else. I just completed a project where my collaborator had done the whole analysis assuming two groups had the same variance. It was only after I asked him why he made that choice that he admitted he hadn’t looked at the data. The groups had vastly different variances, and we had to change up what we were doing. Linear regression works best when you can see some linear trends between explanatory and resonse, so looking at the data might mean doing several scatter plots.</a:t>
            </a:r>
          </a:p>
          <a:p>
            <a:pPr marL="0" lvl="0" indent="0">
              <a:buNone/>
            </a:pPr>
            <a:endParaRPr/>
          </a:p>
          <a:p>
            <a:pPr marL="0" lvl="0" indent="0">
              <a:buNone/>
            </a:pPr>
            <a:r>
              <a:rPr/>
              <a:t>After that, one place to start might be to build a “full” model that uses all the variables, taking a look at what variables seem to be important.</a:t>
            </a:r>
          </a:p>
          <a:p>
            <a:pPr marL="0" lvl="0" indent="0">
              <a:buNone/>
            </a:pPr>
            <a:endParaRPr/>
          </a:p>
          <a:p>
            <a:pPr marL="0" lvl="0" indent="0">
              <a:buNone/>
            </a:pPr>
            <a:r>
              <a:rPr/>
              <a:t>Another possible approach might be to use variable selection criteria to find a more parsimonious model– one with only just enough variables.</a:t>
            </a:r>
          </a:p>
          <a:p>
            <a:pPr marL="0" lvl="0" indent="0">
              <a:buNone/>
            </a:pPr>
            <a:endParaRPr/>
          </a:p>
          <a:p>
            <a:pPr marL="0" lvl="0" indent="0">
              <a:buNone/>
            </a:pPr>
            <a:r>
              <a:rPr/>
              <a:t>Before any classical inference is done with the model you end up with, it’s also important to check whether the model assumptions are satisfied. This might be done earlier, but certainly should be done by the end of your analysis.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extLst>
      <p:ext uri="{BB962C8B-B14F-4D97-AF65-F5344CB8AC3E}">
        <p14:creationId xmlns:p14="http://schemas.microsoft.com/office/powerpoint/2010/main" val="39249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To run the linear regression in R, we use the “lm” command. The first argument of the lm command is an R “formula,” which consists of the response variable (Sale_Price), followed by a tilde, followed by an expression where explanatory variables are specified with a “plus” sign in between each. The format of a formula is designed to look a bit like the linear model equation. More complicated formula expressions are possible, but we won’t use them here. To create “full” model, you can replace the right-hand side of the formula with a dot, or period, signifying “use all the variables except the response in the model.”</a:t>
            </a:r>
          </a:p>
          <a:p>
            <a:pPr marL="0" lvl="0" indent="0">
              <a:buNone/>
            </a:pPr>
            <a:endParaRPr/>
          </a:p>
          <a:p>
            <a:pPr marL="0" lvl="0" indent="0">
              <a:buNone/>
            </a:pPr>
            <a:r>
              <a:rPr/>
              <a:t>After the formula is specified, the data frame is specified as the “data” option.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extLst>
      <p:ext uri="{BB962C8B-B14F-4D97-AF65-F5344CB8AC3E}">
        <p14:creationId xmlns:p14="http://schemas.microsoft.com/office/powerpoint/2010/main" val="1060727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There are two ways we might want to use a regression model– either simply as a summary of the relationships in the data set, or to do more traditional statistical inference and hypothesis testing. We’ll start with the analysis of the regression output that doesn’t involve inference and is interpretable regardless of whether the regression assumptions are satisfied. All of these aspects of the output can be seen using the “summary” command, but I’ve split them up on these slides, showing only one or two aspects of the summary output per slide.</a:t>
            </a:r>
          </a:p>
          <a:p>
            <a:pPr marL="0" lvl="0" indent="0">
              <a:buNone/>
            </a:pPr>
            <a:endParaRPr/>
          </a:p>
          <a:p>
            <a:pPr marL="0" lvl="0" indent="0">
              <a:buNone/>
            </a:pPr>
            <a:r>
              <a:rPr/>
              <a:t>The R-squared value for a linear regression model expresses the percentage of the variation in the response variable that can be explained by its linear relationship to the explanatory variables. R-squared can range from 0 to 1, with higher meaning a better-fitting model.</a:t>
            </a:r>
          </a:p>
          <a:p>
            <a:pPr marL="0" lvl="0" indent="0">
              <a:buNone/>
            </a:pPr>
            <a:endParaRPr/>
          </a:p>
          <a:p>
            <a:pPr marL="0" lvl="0" indent="0">
              <a:buNone/>
            </a:pPr>
            <a:r>
              <a:rPr/>
              <a:t>The R-squared value itself can’t really be used to compare two linear regressio models because it always increases if you add more variables to the model. And adding more variables to the model is not always a good thing. There’s a danger of “over-fitting” the data you currently have, which can actually make the model worse at predicting new data, because it has tried too hard to match any little bit of random variation that might be present in the original sample data.</a:t>
            </a:r>
          </a:p>
          <a:p>
            <a:pPr marL="0" lvl="0" indent="0">
              <a:buNone/>
            </a:pPr>
            <a:endParaRPr/>
          </a:p>
          <a:p>
            <a:pPr marL="0" lvl="0" indent="0">
              <a:buNone/>
            </a:pPr>
            <a:r>
              <a:rPr/>
              <a:t>This idea of over-fitting will come back again and again when we talk about predictive models. One way to deal with over-fitting is to adopt a measure of model fit that assigns some penalty to models with too many variables or too much complexity.</a:t>
            </a:r>
          </a:p>
          <a:p>
            <a:pPr marL="0" lvl="0" indent="0">
              <a:buNone/>
            </a:pPr>
            <a:endParaRPr/>
          </a:p>
          <a:p>
            <a:pPr marL="0" lvl="0" indent="0">
              <a:buNone/>
            </a:pPr>
            <a:r>
              <a:rPr/>
              <a:t>The “adjusted r-squared” value reported by the summary command is one such measure.</a:t>
            </a:r>
          </a:p>
          <a:p>
            <a:pPr marL="0" lvl="0" indent="0">
              <a:buNone/>
            </a:pPr>
            <a:endParaRPr/>
          </a:p>
          <a:p>
            <a:pPr marL="0" lvl="0" indent="0">
              <a:buNone/>
            </a:pPr>
            <a:r>
              <a:rPr/>
              <a:t>It increases with better model fit, but includes a penalty for adding too many variables. As long as your response variable remains the same, you can generally interpret a model with higher adjusted r-squared as being a preferable model (although we’ll see several other ways to assess this).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extLst>
      <p:ext uri="{BB962C8B-B14F-4D97-AF65-F5344CB8AC3E}">
        <p14:creationId xmlns:p14="http://schemas.microsoft.com/office/powerpoint/2010/main" val="422618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model coefficients (our approximations of the beta’s) can generally be interpreted as telling you how much the response variable is expected to change if a single explanatory variable changes by one unit, while holding all other variables constant. There is not necessarily a causal relationship implied– merely some correlation between variables.</a:t>
            </a:r>
          </a:p>
          <a:p>
            <a:pPr marL="0" lvl="0" indent="0">
              <a:buNone/>
            </a:pPr>
            <a:endParaRPr/>
          </a:p>
          <a:p>
            <a:pPr marL="0" lvl="0" indent="0">
              <a:buNone/>
            </a:pPr>
            <a:r>
              <a:rPr/>
              <a:t>So, we might say that "if all other variables are held constant, we expect sale price to change by $113 for every additional first-floor square foot that a home has.</a:t>
            </a:r>
          </a:p>
          <a:p>
            <a:pPr marL="0" lvl="0" indent="0">
              <a:buNone/>
            </a:pPr>
            <a:endParaRPr/>
          </a:p>
          <a:p>
            <a:pPr marL="0" lvl="0" indent="0">
              <a:buNone/>
            </a:pPr>
            <a:r>
              <a:rPr/>
              <a:t>This interpretation works well for numeric explanatory variables. What about categorical variables?</a:t>
            </a:r>
          </a:p>
          <a:p>
            <a:pPr marL="0" lvl="0" indent="0">
              <a:buNone/>
            </a:pPr>
            <a:endParaRPr/>
          </a:p>
          <a:p>
            <a:pPr marL="0" lvl="0" indent="0">
              <a:buNone/>
            </a:pPr>
            <a:r>
              <a:rPr/>
              <a:t>To do linear regression with a categorical variable, it’s necessary to change that catgegorical variable into a set of “indicator variables.” For example, the building type variable has five possible values. It is transformed into four 0/1 variables. “Bldg_TypeTwoFmCon” is equal to 1 if the home is a two-family condominium, and is equal to 0 otherwise. Similarly, “Bldg_TypeDuplex” is equal to 1 if the home is a duplex, and equal to 0 otherwise. If all four of the listed indicator variables are equal to 0, that means that the home is a single-family home– the base case unless specified otherwise.</a:t>
            </a:r>
          </a:p>
          <a:p>
            <a:pPr marL="0" lvl="0" indent="0">
              <a:buNone/>
            </a:pPr>
            <a:endParaRPr/>
          </a:p>
          <a:p>
            <a:pPr marL="0" lvl="0" indent="0">
              <a:buNone/>
            </a:pPr>
            <a:r>
              <a:rPr/>
              <a:t>So, the coefficient for “Bldg_TypeDuplex” tells you that if you have a duplex (the indicator variable is equal to 1), the home is expected to sell for $55,247 less than a single-family home (when the indicator variable is equal to 0).</a:t>
            </a:r>
          </a:p>
          <a:p>
            <a:pPr marL="0" lvl="0" indent="0">
              <a:buNone/>
            </a:pPr>
            <a:endParaRPr/>
          </a:p>
          <a:p>
            <a:pPr marL="0" lvl="0" indent="0">
              <a:buNone/>
            </a:pPr>
            <a:r>
              <a:rPr/>
              <a:t>All that being said, note that we only see a single coefficient for the month sold variable. What’s going on there? It turns out that “month sold” was coded as a numeric variable from 1 to 12. R has no way to know that we’re thinking of it as a categorical variable. So, we get only one coefficient which would say “All else constant, we would expect sale price to go up by $397 for every increase of one month.” This doesn’t seem like a statement that is well-supported by the pattern in our graph. For a categorical variable, you’d expect some categories to be different, but not that you’d get a monotonically increasing response. Furthermore, treating month like a number doesn’t really encapsulate what happens when the month flips back from 12 to 1.</a:t>
            </a:r>
          </a:p>
          <a:p>
            <a:pPr marL="0" lvl="0" indent="0">
              <a:buNone/>
            </a:pPr>
            <a:endParaRPr/>
          </a:p>
          <a:p>
            <a:pPr marL="0" lvl="0" indent="0">
              <a:buNone/>
            </a:pPr>
            <a:r>
              <a:rPr/>
              <a:t>In the next slide, we’ll redo the analysis after setting month sold to be a factor.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extLst>
      <p:ext uri="{BB962C8B-B14F-4D97-AF65-F5344CB8AC3E}">
        <p14:creationId xmlns:p14="http://schemas.microsoft.com/office/powerpoint/2010/main" val="466516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Setting month sold to be a factor with the “as.factor” command, and redoing the analysis now gives an indicator variable for each month, which is more what we’d expect. The other coefficients change a bit, but I won’t re-interpret them all now.</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extLst>
      <p:ext uri="{BB962C8B-B14F-4D97-AF65-F5344CB8AC3E}">
        <p14:creationId xmlns:p14="http://schemas.microsoft.com/office/powerpoint/2010/main" val="109621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It’s been mentioned that we might not really want a full model with all possible variables.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extLst>
      <p:ext uri="{BB962C8B-B14F-4D97-AF65-F5344CB8AC3E}">
        <p14:creationId xmlns:p14="http://schemas.microsoft.com/office/powerpoint/2010/main" val="1857568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30321"/>
            <a:ext cx="6858000" cy="824220"/>
          </a:xfrm>
          <a:noFill/>
        </p:spPr>
        <p:txBody>
          <a:bodyPr lIns="2286000" tIns="182880" bIns="182880" anchor="t" anchorCtr="0"/>
          <a:lstStyle>
            <a:lvl1pPr algn="l">
              <a:defRPr sz="280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3555619"/>
            <a:ext cx="6858000" cy="1053878"/>
          </a:xfrm>
        </p:spPr>
        <p:txBody>
          <a:bodyPr lIns="2286000" tIns="182880" rIns="182880" bIns="182880">
            <a:norm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Tree>
    <p:extLst>
      <p:ext uri="{BB962C8B-B14F-4D97-AF65-F5344CB8AC3E}">
        <p14:creationId xmlns:p14="http://schemas.microsoft.com/office/powerpoint/2010/main" val="231852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98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14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a:noFill/>
        </p:spPr>
        <p:txBody>
          <a:bodyPr tIns="182880" bIns="182880" anchor="t" anchorCtr="0"/>
          <a:lstStyle>
            <a:lvl1pPr algn="l">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0" y="2794715"/>
            <a:ext cx="6858000" cy="1777285"/>
          </a:xfrm>
        </p:spPr>
        <p:txBody>
          <a:bodyPr lIns="2286000">
            <a:normAutofit/>
          </a:bodyPr>
          <a:lstStyle>
            <a:lvl1pPr marL="0" indent="0" algn="ctr">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Edit Master text styles</a:t>
            </a:r>
          </a:p>
        </p:txBody>
      </p:sp>
    </p:spTree>
    <p:extLst>
      <p:ext uri="{BB962C8B-B14F-4D97-AF65-F5344CB8AC3E}">
        <p14:creationId xmlns:p14="http://schemas.microsoft.com/office/powerpoint/2010/main" val="15442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33272"/>
            <a:ext cx="3429000" cy="4114800"/>
          </a:xfrm>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3"/>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33272"/>
            <a:ext cx="3429000" cy="4114800"/>
          </a:xfrm>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027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4" name="Content Placeholder 3"/>
          <p:cNvSpPr>
            <a:spLocks noGrp="1"/>
          </p:cNvSpPr>
          <p:nvPr>
            <p:ph sz="half" idx="2"/>
          </p:nvPr>
        </p:nvSpPr>
        <p:spPr>
          <a:xfrm>
            <a:off x="0"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342900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6" name="Content Placeholder 5"/>
          <p:cNvSpPr>
            <a:spLocks noGrp="1"/>
          </p:cNvSpPr>
          <p:nvPr>
            <p:ph sz="quarter" idx="4"/>
          </p:nvPr>
        </p:nvSpPr>
        <p:spPr>
          <a:xfrm>
            <a:off x="3428999"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5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4065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Cod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056068"/>
            <a:ext cx="6858000" cy="2048256"/>
          </a:xfrm>
          <a:solidFill>
            <a:schemeClr val="bg1"/>
          </a:solidFill>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0" y="3108960"/>
            <a:ext cx="6858000" cy="2034540"/>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736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ext/Code Horizon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51560"/>
            <a:ext cx="3429000" cy="406908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51560"/>
            <a:ext cx="3429000" cy="4096512"/>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648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6164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8872"/>
            <a:ext cx="6858000" cy="822960"/>
          </a:xfrm>
          <a:prstGeom prst="rect">
            <a:avLst/>
          </a:prstGeom>
          <a:noFill/>
        </p:spPr>
        <p:txBody>
          <a:bodyPr vert="horz" lIns="182880" tIns="137160" rIns="182880" bIns="13716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33272"/>
            <a:ext cx="6858000" cy="4114800"/>
          </a:xfrm>
          <a:prstGeom prst="rect">
            <a:avLst/>
          </a:prstGeom>
        </p:spPr>
        <p:txBody>
          <a:bodyPr vert="horz" lIns="182880" tIns="182880" rIns="182880" bIns="18288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158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70" r:id="rId7"/>
    <p:sldLayoutId id="2147483669" r:id="rId8"/>
    <p:sldLayoutId id="2147483666" r:id="rId9"/>
    <p:sldLayoutId id="2147483667" r:id="rId10"/>
  </p:sldLayoutIdLst>
  <p:txStyles>
    <p:titleStyle>
      <a:lvl1pPr algn="l" defTabSz="685800" rtl="0" eaLnBrk="1" latinLnBrk="0" hangingPunct="1">
        <a:lnSpc>
          <a:spcPct val="90000"/>
        </a:lnSpc>
        <a:spcBef>
          <a:spcPct val="0"/>
        </a:spcBef>
        <a:buNone/>
        <a:defRPr sz="2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https://www.youtube.com/embed/A8cxL-XzAcM?rel=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fivethirtyeight.com/features/statisticians-found-one-thing-they-can-agree-on-its-time-to-stop-misusing-p-valu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https://www.youtube.com/embed/v_-StsHA3kk?rel=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19"/>
            <a:ext cx="5829300" cy="1102519"/>
          </a:xfrm>
        </p:spPr>
        <p:txBody>
          <a:bodyPr/>
          <a:lstStyle/>
          <a:p>
            <a:r>
              <a:rPr/>
              <a:t>PDAT613G: Data Mining</a:t>
            </a:r>
          </a:p>
        </p:txBody>
      </p:sp>
      <p:sp>
        <p:nvSpPr>
          <p:cNvPr id="3" name="Subtitle 2"/>
          <p:cNvSpPr>
            <a:spLocks noGrp="1"/>
          </p:cNvSpPr>
          <p:nvPr>
            <p:ph type="subTitle" idx="1"/>
          </p:nvPr>
        </p:nvSpPr>
        <p:spPr>
          <a:xfrm>
            <a:off x="1028700" y="2914650"/>
            <a:ext cx="4800600" cy="1314450"/>
          </a:xfrm>
        </p:spPr>
        <p:txBody>
          <a:bodyPr>
            <a:normAutofit fontScale="85000" lnSpcReduction="20000"/>
          </a:bodyPr>
          <a:lstStyle/>
          <a:p>
            <a:r>
              <a:rPr/>
              <a:t>Module 2A – Supervised Learning</a:t>
            </a:r>
            <a:r>
              <a:t/>
            </a:r>
            <a:br/>
            <a:r>
              <a:t/>
            </a:r>
            <a:br/>
            <a:endParaRPr/>
          </a:p>
        </p:txBody>
      </p:sp>
      <p:sp>
        <p:nvSpPr>
          <p:cNvPr id="4" name="Date Placeholder 3"/>
          <p:cNvSpPr>
            <a:spLocks noGrp="1"/>
          </p:cNvSpPr>
          <p:nvPr>
            <p:ph type="dt" sz="half" idx="4294967295"/>
          </p:nvPr>
        </p:nvSpPr>
        <p:spPr/>
        <p:txBody>
          <a:bodyPr/>
          <a:lstStyle/>
          <a:p>
            <a:r>
              <a:rPr/>
              <a:t>2020-12-28</a:t>
            </a:r>
          </a:p>
        </p:txBody>
      </p:sp>
    </p:spTree>
    <p:extLst>
      <p:ext uri="{BB962C8B-B14F-4D97-AF65-F5344CB8AC3E}">
        <p14:creationId xmlns:p14="http://schemas.microsoft.com/office/powerpoint/2010/main" val="327309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08 – Suppose a model is being used to predict loan defaults. Which results from a training and test set likely represent the best model?</a:t>
            </a:r>
          </a:p>
        </p:txBody>
      </p:sp>
      <p:sp>
        <p:nvSpPr>
          <p:cNvPr id="3" name="Content Placeholder 2"/>
          <p:cNvSpPr>
            <a:spLocks noGrp="1"/>
          </p:cNvSpPr>
          <p:nvPr>
            <p:ph idx="1"/>
          </p:nvPr>
        </p:nvSpPr>
        <p:spPr/>
        <p:txBody>
          <a:bodyPr/>
          <a:lstStyle/>
          <a:p>
            <a:r>
              <a:rPr lang="en-US" dirty="0"/>
              <a:t>70% accuracy on the training set, 30% accuracy on the test set.</a:t>
            </a:r>
          </a:p>
          <a:p>
            <a:r>
              <a:rPr lang="en-US" dirty="0"/>
              <a:t>95% accuracy on the training set, 80% accuracy on the test set.</a:t>
            </a:r>
          </a:p>
          <a:p>
            <a:r>
              <a:rPr lang="en-US" dirty="0"/>
              <a:t>90% accuracy on the training set, 85% accuracy on the test set.</a:t>
            </a:r>
          </a:p>
          <a:p>
            <a:r>
              <a:rPr lang="en-US" dirty="0"/>
              <a:t>50% accuracy on the training set, 50% accuracy on the test set.</a:t>
            </a:r>
          </a:p>
          <a:p>
            <a:endParaRPr dirty="0"/>
          </a:p>
        </p:txBody>
      </p:sp>
    </p:spTree>
    <p:extLst>
      <p:ext uri="{BB962C8B-B14F-4D97-AF65-F5344CB8AC3E}">
        <p14:creationId xmlns:p14="http://schemas.microsoft.com/office/powerpoint/2010/main" val="2761734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09 – Regression Models</a:t>
            </a:r>
          </a:p>
        </p:txBody>
      </p:sp>
      <p:sp>
        <p:nvSpPr>
          <p:cNvPr id="3" name="Content Placeholder 2"/>
          <p:cNvSpPr>
            <a:spLocks noGrp="1"/>
          </p:cNvSpPr>
          <p:nvPr>
            <p:ph idx="1"/>
          </p:nvPr>
        </p:nvSpPr>
        <p:spPr/>
        <p:txBody>
          <a:bodyPr/>
          <a:lstStyle/>
          <a:p>
            <a:pPr marL="0" indent="0">
              <a:buNone/>
            </a:pPr>
            <a:r>
              <a:rPr/>
              <a:t>Relationship between one dependent numerical variable and explanatory variable(s). Use an equation to set up this relationship:</a:t>
            </a:r>
          </a:p>
          <a:p>
            <a:pPr lvl="1"/>
            <a:r>
              <a:rPr/>
              <a:t>Response (dependent) variable—Must be continuous and numerical.</a:t>
            </a:r>
          </a:p>
          <a:p>
            <a:pPr lvl="1"/>
            <a:r>
              <a:rPr/>
              <a:t>Explanatory (independent) variable—At least one numerical variable (could have many additional vars, including categorical, integer, etc.).</a:t>
            </a:r>
          </a:p>
          <a:p>
            <a:pPr marL="0" indent="0">
              <a:buNone/>
            </a:pPr>
            <a:r>
              <a:rPr/>
              <a:t>Used for both prediction &amp; estimation.</a:t>
            </a:r>
          </a:p>
        </p:txBody>
      </p:sp>
    </p:spTree>
    <p:extLst>
      <p:ext uri="{BB962C8B-B14F-4D97-AF65-F5344CB8AC3E}">
        <p14:creationId xmlns:p14="http://schemas.microsoft.com/office/powerpoint/2010/main" val="56936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10 – Regression Models</a:t>
            </a:r>
          </a:p>
        </p:txBody>
      </p:sp>
      <p:pic>
        <p:nvPicPr>
          <p:cNvPr id="3" name="Picture 1" descr="A diagram showing that regression models can be divided into simple (1 explanatory variable) and multiple (2+ explanatory variables), and then into linear and non-linear.&#10;"/>
          <p:cNvPicPr>
            <a:picLocks noGrp="1" noChangeAspect="1"/>
          </p:cNvPicPr>
          <p:nvPr/>
        </p:nvPicPr>
        <p:blipFill>
          <a:blip r:embed="rId2"/>
          <a:stretch>
            <a:fillRect/>
          </a:stretch>
        </p:blipFill>
        <p:spPr bwMode="auto">
          <a:xfrm>
            <a:off x="168245" y="1311244"/>
            <a:ext cx="6521510" cy="3260755"/>
          </a:xfrm>
          <a:prstGeom prst="rect">
            <a:avLst/>
          </a:prstGeom>
          <a:noFill/>
          <a:ln w="9525">
            <a:noFill/>
            <a:headEnd/>
            <a:tailEnd/>
          </a:ln>
        </p:spPr>
      </p:pic>
    </p:spTree>
    <p:extLst>
      <p:ext uri="{BB962C8B-B14F-4D97-AF65-F5344CB8AC3E}">
        <p14:creationId xmlns:p14="http://schemas.microsoft.com/office/powerpoint/2010/main" val="233502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11 – Regression Questions</a:t>
            </a:r>
          </a:p>
        </p:txBody>
      </p:sp>
      <p:sp>
        <p:nvSpPr>
          <p:cNvPr id="3" name="Content Placeholder 2"/>
          <p:cNvSpPr>
            <a:spLocks noGrp="1"/>
          </p:cNvSpPr>
          <p:nvPr>
            <p:ph idx="1"/>
          </p:nvPr>
        </p:nvSpPr>
        <p:spPr/>
        <p:txBody>
          <a:bodyPr/>
          <a:lstStyle/>
          <a:p>
            <a:pPr lvl="1"/>
            <a:r>
              <a:rPr/>
              <a:t>How many points might a student score on their final exam?</a:t>
            </a:r>
          </a:p>
          <a:p>
            <a:pPr lvl="1"/>
            <a:r>
              <a:rPr/>
              <a:t>What price is the house going to sell for?</a:t>
            </a:r>
          </a:p>
        </p:txBody>
      </p:sp>
    </p:spTree>
    <p:extLst>
      <p:ext uri="{BB962C8B-B14F-4D97-AF65-F5344CB8AC3E}">
        <p14:creationId xmlns:p14="http://schemas.microsoft.com/office/powerpoint/2010/main" val="543529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12 – Regression from a Machine Learning Perspective</a:t>
            </a:r>
          </a:p>
        </p:txBody>
      </p:sp>
      <p:sp>
        <p:nvSpPr>
          <p:cNvPr id="3" name="Content Placeholder 2"/>
          <p:cNvSpPr>
            <a:spLocks noGrp="1"/>
          </p:cNvSpPr>
          <p:nvPr>
            <p:ph idx="1"/>
          </p:nvPr>
        </p:nvSpPr>
        <p:spPr/>
        <p:txBody>
          <a:bodyPr/>
          <a:lstStyle/>
          <a:p>
            <a:pPr lvl="1"/>
            <a:r>
              <a:rPr/>
              <a:t>Scientific mindset: Modeling to understand the data generation process. (i.e., how does each variable affect the outcome?)</a:t>
            </a:r>
          </a:p>
          <a:p>
            <a:pPr lvl="1"/>
            <a:r>
              <a:rPr/>
              <a:t>Engineering/machine learning mindset: Modeling to predict accurately. (i.e., emphasis is more on future outcomes versus the variable effects.)</a:t>
            </a:r>
          </a:p>
        </p:txBody>
      </p:sp>
    </p:spTree>
    <p:extLst>
      <p:ext uri="{BB962C8B-B14F-4D97-AF65-F5344CB8AC3E}">
        <p14:creationId xmlns:p14="http://schemas.microsoft.com/office/powerpoint/2010/main" val="3507701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Linear Regression</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84249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13 –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lnSpc>
                    <a:spcPct val="110000"/>
                  </a:lnSpc>
                  <a:buNone/>
                </a:pPr>
                <a:r>
                  <a:rPr lang="en-US" dirty="0" smtClean="0"/>
                  <a:t>Linear regression analysis is used to predict the value of one variable (the dependent variable) based on other variables (the independent variables):</a:t>
                </a:r>
                <a:br>
                  <a:rPr lang="en-US" dirty="0" smtClean="0"/>
                </a:br>
                <a:endParaRPr lang="en-US" dirty="0" smtClean="0"/>
              </a:p>
              <a:p>
                <a:pPr marL="0" indent="0">
                  <a:lnSpc>
                    <a:spcPct val="110000"/>
                  </a:lnSpc>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𝑌</m:t>
                      </m:r>
                      <m:r>
                        <a:rPr lang="en-US">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0</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1</m:t>
                          </m:r>
                        </m:sub>
                      </m:sSub>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2</m:t>
                          </m:r>
                        </m:sub>
                      </m:sSub>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2</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𝑘</m:t>
                          </m:r>
                        </m:sub>
                      </m:sSub>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𝑘</m:t>
                          </m:r>
                        </m:sub>
                      </m:sSub>
                      <m:r>
                        <a:rPr lang="ar-AE">
                          <a:latin typeface="Cambria Math" panose="02040503050406030204" pitchFamily="18" charset="0"/>
                        </a:rPr>
                        <m:t>+</m:t>
                      </m:r>
                      <m:r>
                        <a:rPr lang="ar-AE">
                          <a:latin typeface="Cambria Math" panose="02040503050406030204" pitchFamily="18" charset="0"/>
                        </a:rPr>
                        <m:t>𝜖</m:t>
                      </m:r>
                      <m:r>
                        <a:rPr lang="ar-AE">
                          <a:latin typeface="Cambria Math" panose="02040503050406030204" pitchFamily="18" charset="0"/>
                        </a:rPr>
                        <m:t>.</m:t>
                      </m:r>
                    </m:oMath>
                    <m:oMath xmlns:m="http://schemas.openxmlformats.org/officeDocument/2006/math">
                      <m:r>
                        <a:rPr lang="en-US" b="0" i="1" smtClean="0">
                          <a:latin typeface="Cambria Math" panose="02040503050406030204" pitchFamily="18" charset="0"/>
                        </a:rPr>
                        <m:t> </m:t>
                      </m:r>
                    </m:oMath>
                  </m:oMathPara>
                </a14:m>
                <a:r>
                  <a:rPr lang="en-US" dirty="0" smtClean="0"/>
                  <a:t/>
                </a:r>
                <a:br>
                  <a:rPr lang="en-US" dirty="0" smtClean="0"/>
                </a:br>
                <a:endParaRPr lang="ar-AE" dirty="0"/>
              </a:p>
              <a:p>
                <a:pPr lvl="1">
                  <a:lnSpc>
                    <a:spcPct val="110000"/>
                  </a:lnSpc>
                </a:pPr>
                <a:r>
                  <a:rPr lang="en-US" b="1" dirty="0"/>
                  <a:t>Response (dependent) variable:</a:t>
                </a:r>
                <a:r>
                  <a:rPr lang="en-US" dirty="0"/>
                  <a:t> denoted </a:t>
                </a:r>
                <a14:m>
                  <m:oMath xmlns:m="http://schemas.openxmlformats.org/officeDocument/2006/math">
                    <m:r>
                      <a:rPr lang="en-US">
                        <a:latin typeface="Cambria Math" panose="02040503050406030204" pitchFamily="18" charset="0"/>
                      </a:rPr>
                      <m:t>𝑌</m:t>
                    </m:r>
                  </m:oMath>
                </a14:m>
                <a:r>
                  <a:rPr lang="en-US" dirty="0" smtClean="0"/>
                  <a:t/>
                </a:r>
                <a:br>
                  <a:rPr lang="en-US" dirty="0" smtClean="0"/>
                </a:br>
                <a:r>
                  <a:rPr lang="en-US" dirty="0" smtClean="0"/>
                  <a:t>The </a:t>
                </a:r>
                <a:r>
                  <a:rPr lang="en-US" dirty="0"/>
                  <a:t>response variable </a:t>
                </a:r>
                <a14:m>
                  <m:oMath xmlns:m="http://schemas.openxmlformats.org/officeDocument/2006/math">
                    <m:r>
                      <a:rPr lang="en-US">
                        <a:latin typeface="Cambria Math" panose="02040503050406030204" pitchFamily="18" charset="0"/>
                      </a:rPr>
                      <m:t>𝑌</m:t>
                    </m:r>
                  </m:oMath>
                </a14:m>
                <a:r>
                  <a:rPr lang="en-US" dirty="0"/>
                  <a:t> must be a continuous variable.</a:t>
                </a:r>
              </a:p>
              <a:p>
                <a:pPr lvl="1">
                  <a:lnSpc>
                    <a:spcPct val="110000"/>
                  </a:lnSpc>
                </a:pPr>
                <a:r>
                  <a:rPr lang="en-US" b="1" dirty="0"/>
                  <a:t>Explanatory (independent) variables:</a:t>
                </a:r>
                <a:r>
                  <a:rPr lang="en-US" dirty="0"/>
                  <a:t> denoted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1</m:t>
                        </m:r>
                      </m:sub>
                    </m:sSub>
                  </m:oMath>
                </a14:m>
                <a:r>
                  <a:rPr lang="ar-AE" dirty="0"/>
                  <a:t>,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2</m:t>
                        </m:r>
                      </m:sub>
                    </m:sSub>
                  </m:oMath>
                </a14:m>
                <a:r>
                  <a:rPr lang="ar-AE" dirty="0"/>
                  <a:t>, …,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𝑘</m:t>
                        </m:r>
                      </m:sub>
                    </m:sSub>
                  </m:oMath>
                </a14:m>
                <a:r>
                  <a:rPr lang="en-US" dirty="0" smtClean="0"/>
                  <a:t/>
                </a:r>
                <a:br>
                  <a:rPr lang="en-US" dirty="0" smtClean="0"/>
                </a:br>
                <a:r>
                  <a:rPr lang="en-US" dirty="0" smtClean="0"/>
                  <a:t>The </a:t>
                </a:r>
                <a:r>
                  <a:rPr lang="en-US" dirty="0"/>
                  <a:t>predictors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1</m:t>
                        </m:r>
                      </m:sub>
                    </m:sSub>
                  </m:oMath>
                </a14:m>
                <a:r>
                  <a:rPr lang="ar-AE" dirty="0"/>
                  <a:t>, …,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𝑘</m:t>
                        </m:r>
                      </m:sub>
                    </m:sSub>
                  </m:oMath>
                </a14:m>
                <a:r>
                  <a:rPr lang="ar-AE" dirty="0"/>
                  <a:t> </a:t>
                </a:r>
                <a:r>
                  <a:rPr lang="en-US" dirty="0"/>
                  <a:t>can be continuous, discrete, or categorical variables.</a:t>
                </a:r>
              </a:p>
              <a:p>
                <a:pPr marL="0" indent="0">
                  <a:lnSpc>
                    <a:spcPct val="110000"/>
                  </a:lnSpc>
                  <a:buNone/>
                </a:pPr>
                <a:r>
                  <a:rPr lang="en-US" dirty="0"/>
                  <a:t>If we have </a:t>
                </a:r>
                <a:r>
                  <a:rPr lang="en-US" b="1" dirty="0"/>
                  <a:t>MORE THAN ONE</a:t>
                </a:r>
                <a:r>
                  <a:rPr lang="en-US" dirty="0"/>
                  <a:t> independent variable, say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1</m:t>
                        </m:r>
                      </m:sub>
                    </m:sSub>
                  </m:oMath>
                </a14:m>
                <a:r>
                  <a:rPr lang="ar-AE" dirty="0"/>
                  <a:t> </a:t>
                </a:r>
                <a:r>
                  <a:rPr lang="en-US" dirty="0"/>
                  <a:t>and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2</m:t>
                        </m:r>
                      </m:sub>
                    </m:sSub>
                  </m:oMath>
                </a14:m>
                <a:r>
                  <a:rPr lang="ar-AE" dirty="0"/>
                  <a:t>, </a:t>
                </a:r>
                <a:r>
                  <a:rPr lang="en-US" dirty="0"/>
                  <a:t>or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1</m:t>
                        </m:r>
                      </m:sub>
                    </m:sSub>
                  </m:oMath>
                </a14:m>
                <a:r>
                  <a:rPr lang="ar-AE" dirty="0"/>
                  <a:t>,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2</m:t>
                        </m:r>
                      </m:sub>
                    </m:sSub>
                  </m:oMath>
                </a14:m>
                <a:r>
                  <a:rPr lang="ar-AE" dirty="0"/>
                  <a:t> </a:t>
                </a:r>
                <a:r>
                  <a:rPr lang="en-US" dirty="0"/>
                  <a:t>and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3</m:t>
                        </m:r>
                      </m:sub>
                    </m:sSub>
                  </m:oMath>
                </a14:m>
                <a:r>
                  <a:rPr lang="ar-AE" dirty="0"/>
                  <a:t>, </a:t>
                </a:r>
                <a:r>
                  <a:rPr lang="en-US" dirty="0"/>
                  <a:t>the model is a </a:t>
                </a:r>
                <a:r>
                  <a:rPr lang="en-US" i="1" dirty="0"/>
                  <a:t>multiple linear regression model</a:t>
                </a:r>
                <a:r>
                  <a:rPr lang="en-US" dirty="0"/>
                  <a:t>.</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0188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14 – Example: Ames Housing</a:t>
            </a:r>
          </a:p>
        </p:txBody>
      </p:sp>
      <p:sp>
        <p:nvSpPr>
          <p:cNvPr id="3" name="Content Placeholder 2"/>
          <p:cNvSpPr>
            <a:spLocks noGrp="1"/>
          </p:cNvSpPr>
          <p:nvPr>
            <p:ph idx="1"/>
          </p:nvPr>
        </p:nvSpPr>
        <p:spPr/>
        <p:txBody>
          <a:bodyPr>
            <a:normAutofit fontScale="85000" lnSpcReduction="20000"/>
          </a:bodyPr>
          <a:lstStyle/>
          <a:p>
            <a:pPr marL="0" indent="0">
              <a:lnSpc>
                <a:spcPct val="120000"/>
              </a:lnSpc>
              <a:buNone/>
            </a:pPr>
            <a:r>
              <a:rPr dirty="0"/>
              <a:t>Remember that the </a:t>
            </a:r>
            <a:r>
              <a:rPr b="1" dirty="0" err="1">
                <a:latin typeface="Ubuntu Mono"/>
              </a:rPr>
              <a:t>AmesHousing</a:t>
            </a:r>
            <a:r>
              <a:rPr dirty="0"/>
              <a:t> package contains data on homes sold in Ames, Iowa, including </a:t>
            </a:r>
            <a:r>
              <a:rPr b="1" dirty="0" err="1">
                <a:latin typeface="Ubuntu Mono"/>
              </a:rPr>
              <a:t>Sale_Price</a:t>
            </a:r>
            <a:r>
              <a:rPr dirty="0"/>
              <a:t> and many variables describing the homes themselves. To keep things to a reasonable size on screen, we’ll use just a subset of variables.</a:t>
            </a:r>
          </a:p>
          <a:p>
            <a:pPr marL="0" indent="0">
              <a:lnSpc>
                <a:spcPct val="120000"/>
              </a:lnSpc>
              <a:buNone/>
            </a:pPr>
            <a:r>
              <a:rPr b="1" dirty="0">
                <a:solidFill>
                  <a:srgbClr val="007020"/>
                </a:solidFill>
                <a:latin typeface="Ubuntu Mono"/>
              </a:rPr>
              <a:t>library</a:t>
            </a:r>
            <a:r>
              <a:rPr dirty="0">
                <a:latin typeface="Ubuntu Mono"/>
              </a:rPr>
              <a:t>(</a:t>
            </a:r>
            <a:r>
              <a:rPr dirty="0" err="1">
                <a:latin typeface="Ubuntu Mono"/>
              </a:rPr>
              <a:t>tidyverse</a:t>
            </a:r>
            <a:r>
              <a:rPr dirty="0">
                <a:latin typeface="Ubuntu Mono"/>
              </a:rPr>
              <a:t>)</a:t>
            </a:r>
            <a:r>
              <a:rPr dirty="0"/>
              <a:t/>
            </a:r>
            <a:br>
              <a:rPr dirty="0"/>
            </a:br>
            <a:r>
              <a:rPr b="1" dirty="0">
                <a:solidFill>
                  <a:srgbClr val="007020"/>
                </a:solidFill>
                <a:latin typeface="Ubuntu Mono"/>
              </a:rPr>
              <a:t>library</a:t>
            </a:r>
            <a:r>
              <a:rPr dirty="0">
                <a:latin typeface="Ubuntu Mono"/>
              </a:rPr>
              <a:t>(</a:t>
            </a:r>
            <a:r>
              <a:rPr dirty="0" err="1">
                <a:latin typeface="Ubuntu Mono"/>
              </a:rPr>
              <a:t>AmesHousing</a:t>
            </a:r>
            <a:r>
              <a:rPr dirty="0">
                <a:latin typeface="Ubuntu Mono"/>
              </a:rPr>
              <a:t>)</a:t>
            </a:r>
            <a:r>
              <a:rPr dirty="0"/>
              <a:t/>
            </a:r>
            <a:br>
              <a:rPr dirty="0"/>
            </a:br>
            <a:r>
              <a:rPr dirty="0" err="1">
                <a:latin typeface="Ubuntu Mono"/>
              </a:rPr>
              <a:t>ames</a:t>
            </a:r>
            <a:r>
              <a:rPr dirty="0">
                <a:latin typeface="Ubuntu Mono"/>
              </a:rPr>
              <a:t> &lt;-</a:t>
            </a:r>
            <a:r>
              <a:rPr dirty="0">
                <a:solidFill>
                  <a:srgbClr val="4070A0"/>
                </a:solidFill>
                <a:latin typeface="Ubuntu Mono"/>
              </a:rPr>
              <a:t> </a:t>
            </a:r>
            <a:r>
              <a:rPr b="1" dirty="0" err="1">
                <a:solidFill>
                  <a:srgbClr val="007020"/>
                </a:solidFill>
                <a:latin typeface="Ubuntu Mono"/>
              </a:rPr>
              <a:t>make_ames</a:t>
            </a:r>
            <a:r>
              <a:rPr dirty="0" smtClean="0">
                <a:latin typeface="Ubuntu Mono"/>
              </a:rPr>
              <a:t>()</a:t>
            </a:r>
            <a:r>
              <a:rPr lang="en-US" dirty="0">
                <a:latin typeface="Ubuntu Mono"/>
              </a:rPr>
              <a:t/>
            </a:r>
            <a:br>
              <a:rPr lang="en-US" dirty="0">
                <a:latin typeface="Ubuntu Mono"/>
              </a:rPr>
            </a:br>
            <a:r>
              <a:rPr dirty="0" smtClean="0">
                <a:latin typeface="Ubuntu Mono"/>
              </a:rPr>
              <a:t>ames6 </a:t>
            </a:r>
            <a:r>
              <a:rPr dirty="0">
                <a:latin typeface="Ubuntu Mono"/>
              </a:rPr>
              <a:t>&lt;-</a:t>
            </a:r>
            <a:r>
              <a:rPr dirty="0">
                <a:solidFill>
                  <a:srgbClr val="4070A0"/>
                </a:solidFill>
                <a:latin typeface="Ubuntu Mono"/>
              </a:rPr>
              <a:t> </a:t>
            </a:r>
            <a:r>
              <a:rPr dirty="0" err="1">
                <a:latin typeface="Ubuntu Mono"/>
              </a:rPr>
              <a:t>ames</a:t>
            </a:r>
            <a:r>
              <a:rPr dirty="0">
                <a:latin typeface="Ubuntu Mono"/>
              </a:rPr>
              <a:t> </a:t>
            </a:r>
            <a:r>
              <a:rPr dirty="0">
                <a:solidFill>
                  <a:srgbClr val="666666"/>
                </a:solidFill>
                <a:latin typeface="Ubuntu Mono"/>
              </a:rPr>
              <a:t>%&gt;%</a:t>
            </a:r>
            <a:r>
              <a:rPr dirty="0">
                <a:solidFill>
                  <a:srgbClr val="4070A0"/>
                </a:solidFill>
                <a:latin typeface="Ubuntu Mono"/>
              </a:rPr>
              <a:t> </a:t>
            </a:r>
            <a:r>
              <a:rPr dirty="0"/>
              <a:t/>
            </a:r>
            <a:br>
              <a:rPr dirty="0"/>
            </a:br>
            <a:r>
              <a:rPr dirty="0">
                <a:solidFill>
                  <a:srgbClr val="4070A0"/>
                </a:solidFill>
                <a:latin typeface="Ubuntu Mono"/>
              </a:rPr>
              <a:t>  </a:t>
            </a:r>
            <a:r>
              <a:rPr b="1" dirty="0">
                <a:solidFill>
                  <a:srgbClr val="007020"/>
                </a:solidFill>
                <a:latin typeface="Ubuntu Mono"/>
              </a:rPr>
              <a:t>select</a:t>
            </a:r>
            <a:r>
              <a:rPr dirty="0">
                <a:latin typeface="Ubuntu Mono"/>
              </a:rPr>
              <a:t>(Latitude, Longitude, </a:t>
            </a:r>
            <a:r>
              <a:rPr dirty="0" err="1">
                <a:latin typeface="Ubuntu Mono"/>
              </a:rPr>
              <a:t>Lot_Area</a:t>
            </a:r>
            <a:r>
              <a:rPr dirty="0">
                <a:latin typeface="Ubuntu Mono"/>
              </a:rPr>
              <a:t>, </a:t>
            </a:r>
            <a:r>
              <a:rPr dirty="0" err="1">
                <a:latin typeface="Ubuntu Mono"/>
              </a:rPr>
              <a:t>First_Flr_SF</a:t>
            </a:r>
            <a:r>
              <a:rPr dirty="0">
                <a:latin typeface="Ubuntu Mono"/>
              </a:rPr>
              <a:t>,</a:t>
            </a:r>
            <a:r>
              <a:rPr dirty="0"/>
              <a:t/>
            </a:r>
            <a:br>
              <a:rPr dirty="0"/>
            </a:br>
            <a:r>
              <a:rPr dirty="0">
                <a:latin typeface="Ubuntu Mono"/>
              </a:rPr>
              <a:t>         </a:t>
            </a:r>
            <a:r>
              <a:rPr dirty="0" err="1">
                <a:latin typeface="Ubuntu Mono"/>
              </a:rPr>
              <a:t>Mo_Sold</a:t>
            </a:r>
            <a:r>
              <a:rPr dirty="0">
                <a:latin typeface="Ubuntu Mono"/>
              </a:rPr>
              <a:t>, </a:t>
            </a:r>
            <a:r>
              <a:rPr dirty="0" err="1">
                <a:latin typeface="Ubuntu Mono"/>
              </a:rPr>
              <a:t>Bldg_Type</a:t>
            </a:r>
            <a:r>
              <a:rPr dirty="0">
                <a:latin typeface="Ubuntu Mono"/>
              </a:rPr>
              <a:t>, </a:t>
            </a:r>
            <a:r>
              <a:rPr dirty="0" err="1">
                <a:latin typeface="Ubuntu Mono"/>
              </a:rPr>
              <a:t>Sale_Price</a:t>
            </a:r>
            <a:r>
              <a:rPr dirty="0">
                <a:latin typeface="Ubuntu Mono"/>
              </a:rPr>
              <a:t>)</a:t>
            </a:r>
          </a:p>
          <a:p>
            <a:pPr marL="0" indent="0">
              <a:lnSpc>
                <a:spcPct val="120000"/>
              </a:lnSpc>
              <a:buNone/>
            </a:pPr>
            <a:r>
              <a:rPr dirty="0"/>
              <a:t>It is important to explore a data set before you use it in a model. Take a minute to read the description of the data set and its variables by running </a:t>
            </a:r>
            <a:r>
              <a:rPr b="1" dirty="0">
                <a:latin typeface="Ubuntu Mono"/>
              </a:rPr>
              <a:t>?</a:t>
            </a:r>
            <a:r>
              <a:rPr b="1" dirty="0" err="1">
                <a:latin typeface="Ubuntu Mono"/>
              </a:rPr>
              <a:t>ames_raw</a:t>
            </a:r>
            <a:r>
              <a:rPr dirty="0"/>
              <a:t>.</a:t>
            </a:r>
          </a:p>
        </p:txBody>
      </p:sp>
    </p:spTree>
    <p:extLst>
      <p:ext uri="{BB962C8B-B14F-4D97-AF65-F5344CB8AC3E}">
        <p14:creationId xmlns:p14="http://schemas.microsoft.com/office/powerpoint/2010/main" val="790382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15 – Multiple Linear Regression Analysis Steps</a:t>
            </a:r>
          </a:p>
        </p:txBody>
      </p:sp>
      <p:sp>
        <p:nvSpPr>
          <p:cNvPr id="3" name="Content Placeholder 2"/>
          <p:cNvSpPr>
            <a:spLocks noGrp="1"/>
          </p:cNvSpPr>
          <p:nvPr>
            <p:ph idx="1"/>
          </p:nvPr>
        </p:nvSpPr>
        <p:spPr/>
        <p:txBody>
          <a:bodyPr/>
          <a:lstStyle/>
          <a:p>
            <a:pPr lvl="1"/>
            <a:r>
              <a:rPr/>
              <a:t>Check whether relationships appear linear.</a:t>
            </a:r>
          </a:p>
          <a:p>
            <a:pPr lvl="1"/>
            <a:r>
              <a:rPr/>
              <a:t>Build the model and investigate the summary.</a:t>
            </a:r>
          </a:p>
          <a:p>
            <a:pPr lvl="1"/>
            <a:r>
              <a:rPr/>
              <a:t>Evaluate regression diagnostics/model assumptions.</a:t>
            </a:r>
          </a:p>
          <a:p>
            <a:pPr lvl="1"/>
            <a:r>
              <a:rPr/>
              <a:t>Use </a:t>
            </a:r>
            <a:r>
              <a:rPr i="1"/>
              <a:t>stepwise regression</a:t>
            </a:r>
            <a:r>
              <a:rPr/>
              <a:t> to help with variable selection.</a:t>
            </a:r>
          </a:p>
        </p:txBody>
      </p:sp>
    </p:spTree>
    <p:extLst>
      <p:ext uri="{BB962C8B-B14F-4D97-AF65-F5344CB8AC3E}">
        <p14:creationId xmlns:p14="http://schemas.microsoft.com/office/powerpoint/2010/main" val="3927105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16 – The </a:t>
            </a:r>
            <a:r>
              <a:rPr b="1" dirty="0">
                <a:latin typeface="Ubuntu Mono" panose="020B0509030602030204" pitchFamily="49" charset="0"/>
              </a:rPr>
              <a:t>pairs</a:t>
            </a:r>
            <a:r>
              <a:rPr dirty="0"/>
              <a:t> command can help look for relationships between variables.</a:t>
            </a:r>
          </a:p>
        </p:txBody>
      </p:sp>
      <p:sp>
        <p:nvSpPr>
          <p:cNvPr id="3" name="Content Placeholder 2"/>
          <p:cNvSpPr>
            <a:spLocks noGrp="1"/>
          </p:cNvSpPr>
          <p:nvPr>
            <p:ph idx="1"/>
          </p:nvPr>
        </p:nvSpPr>
        <p:spPr/>
        <p:txBody>
          <a:bodyPr/>
          <a:lstStyle/>
          <a:p>
            <a:pPr marL="0" indent="0">
              <a:buNone/>
            </a:pPr>
            <a:r>
              <a:rPr sz="1350" b="1">
                <a:solidFill>
                  <a:srgbClr val="007020"/>
                </a:solidFill>
                <a:latin typeface="Ubuntu Mono"/>
              </a:rPr>
              <a:t>pairs</a:t>
            </a:r>
            <a:r>
              <a:rPr sz="1350">
                <a:latin typeface="Ubuntu Mono"/>
              </a:rPr>
              <a:t>(ames6)</a:t>
            </a:r>
          </a:p>
        </p:txBody>
      </p:sp>
      <p:pic>
        <p:nvPicPr>
          <p:cNvPr id="4" name="Picture 3" descr="A pairs plot showing relationships between all variables in the data set.&#10;"/>
          <p:cNvPicPr>
            <a:picLocks noGrp="1" noChangeAspect="1"/>
          </p:cNvPicPr>
          <p:nvPr/>
        </p:nvPicPr>
        <p:blipFill>
          <a:blip r:embed="rId2"/>
          <a:stretch>
            <a:fillRect/>
          </a:stretch>
        </p:blipFill>
        <p:spPr bwMode="auto">
          <a:xfrm>
            <a:off x="433747" y="1519327"/>
            <a:ext cx="5990505" cy="3492619"/>
          </a:xfrm>
          <a:prstGeom prst="rect">
            <a:avLst/>
          </a:prstGeom>
          <a:noFill/>
          <a:ln w="9525">
            <a:noFill/>
            <a:headEnd/>
            <a:tailEnd/>
          </a:ln>
        </p:spPr>
      </p:pic>
    </p:spTree>
    <p:extLst>
      <p:ext uri="{BB962C8B-B14F-4D97-AF65-F5344CB8AC3E}">
        <p14:creationId xmlns:p14="http://schemas.microsoft.com/office/powerpoint/2010/main" val="35828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00 – What is a Model</a:t>
            </a:r>
          </a:p>
        </p:txBody>
      </p:sp>
      <p:pic>
        <p:nvPicPr>
          <p:cNvPr id="4" name="A8cxL-XzAcM" descr="Video explaining the nature of models."/>
          <p:cNvPicPr>
            <a:picLocks noGrp="1" noRot="1" noChangeAspect="1"/>
          </p:cNvPicPr>
          <p:nvPr>
            <p:ph idx="1"/>
            <a:videoFile r:link="rId1"/>
          </p:nvPr>
        </p:nvPicPr>
        <p:blipFill>
          <a:blip r:embed="rId3"/>
          <a:stretch>
            <a:fillRect/>
          </a:stretch>
        </p:blipFill>
        <p:spPr>
          <a:xfrm>
            <a:off x="1143000" y="1804988"/>
            <a:ext cx="4572000" cy="2571750"/>
          </a:xfrm>
          <a:prstGeom prst="rect">
            <a:avLst/>
          </a:prstGeom>
        </p:spPr>
      </p:pic>
    </p:spTree>
    <p:extLst>
      <p:ext uri="{BB962C8B-B14F-4D97-AF65-F5344CB8AC3E}">
        <p14:creationId xmlns:p14="http://schemas.microsoft.com/office/powerpoint/2010/main" val="859410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17 – Sale Price shows, perhaps, a slight trend with Latitude and Longitude.</a:t>
            </a:r>
          </a:p>
        </p:txBody>
      </p:sp>
      <p:sp>
        <p:nvSpPr>
          <p:cNvPr id="3" name="Content Placeholder 2"/>
          <p:cNvSpPr>
            <a:spLocks noGrp="1"/>
          </p:cNvSpPr>
          <p:nvPr>
            <p:ph idx="1"/>
          </p:nvPr>
        </p:nvSpPr>
        <p:spPr/>
        <p:txBody>
          <a:bodyPr/>
          <a:lstStyle/>
          <a:p>
            <a:pPr marL="0" indent="0">
              <a:buNone/>
            </a:pPr>
            <a:r>
              <a:rPr sz="1350" b="1">
                <a:solidFill>
                  <a:srgbClr val="007020"/>
                </a:solidFill>
                <a:latin typeface="Ubuntu Mono"/>
              </a:rPr>
              <a:t>par</a:t>
            </a:r>
            <a:r>
              <a:rPr sz="1350">
                <a:latin typeface="Ubuntu Mono"/>
              </a:rPr>
              <a:t>(</a:t>
            </a:r>
            <a:r>
              <a:rPr sz="1350">
                <a:solidFill>
                  <a:srgbClr val="902000"/>
                </a:solidFill>
                <a:latin typeface="Ubuntu Mono"/>
              </a:rPr>
              <a:t>mfrow=</a:t>
            </a:r>
            <a:r>
              <a:rPr sz="1350" b="1">
                <a:solidFill>
                  <a:srgbClr val="007020"/>
                </a:solidFill>
                <a:latin typeface="Ubuntu Mono"/>
              </a:rPr>
              <a:t>c</a:t>
            </a:r>
            <a:r>
              <a:rPr sz="1350">
                <a:latin typeface="Ubuntu Mono"/>
              </a:rPr>
              <a:t>(</a:t>
            </a:r>
            <a:r>
              <a:rPr sz="1350">
                <a:solidFill>
                  <a:srgbClr val="40A070"/>
                </a:solidFill>
                <a:latin typeface="Ubuntu Mono"/>
              </a:rPr>
              <a:t>1</a:t>
            </a:r>
            <a:r>
              <a:rPr sz="1350">
                <a:latin typeface="Ubuntu Mono"/>
              </a:rPr>
              <a:t>,</a:t>
            </a:r>
            <a:r>
              <a:rPr sz="1350">
                <a:solidFill>
                  <a:srgbClr val="40A070"/>
                </a:solidFill>
                <a:latin typeface="Ubuntu Mono"/>
              </a:rPr>
              <a:t>2</a:t>
            </a:r>
            <a:r>
              <a:rPr sz="1350">
                <a:latin typeface="Ubuntu Mono"/>
              </a:rPr>
              <a:t>))</a:t>
            </a:r>
            <a:r>
              <a:t/>
            </a:r>
            <a:br/>
            <a:r>
              <a:rPr sz="1350" b="1">
                <a:solidFill>
                  <a:srgbClr val="007020"/>
                </a:solidFill>
                <a:latin typeface="Ubuntu Mono"/>
              </a:rPr>
              <a:t>with</a:t>
            </a:r>
            <a:r>
              <a:rPr sz="1350">
                <a:latin typeface="Ubuntu Mono"/>
              </a:rPr>
              <a:t>(ames6, </a:t>
            </a:r>
            <a:r>
              <a:rPr sz="1350" b="1">
                <a:solidFill>
                  <a:srgbClr val="007020"/>
                </a:solidFill>
                <a:latin typeface="Ubuntu Mono"/>
              </a:rPr>
              <a:t>plot</a:t>
            </a:r>
            <a:r>
              <a:rPr sz="1350">
                <a:latin typeface="Ubuntu Mono"/>
              </a:rPr>
              <a:t>(</a:t>
            </a:r>
            <a:r>
              <a:rPr sz="1350">
                <a:solidFill>
                  <a:srgbClr val="902000"/>
                </a:solidFill>
                <a:latin typeface="Ubuntu Mono"/>
              </a:rPr>
              <a:t>x=</a:t>
            </a:r>
            <a:r>
              <a:rPr sz="1350">
                <a:latin typeface="Ubuntu Mono"/>
              </a:rPr>
              <a:t>Latitude, </a:t>
            </a:r>
            <a:r>
              <a:rPr sz="1350">
                <a:solidFill>
                  <a:srgbClr val="902000"/>
                </a:solidFill>
                <a:latin typeface="Ubuntu Mono"/>
              </a:rPr>
              <a:t>y=</a:t>
            </a:r>
            <a:r>
              <a:rPr sz="1350">
                <a:latin typeface="Ubuntu Mono"/>
              </a:rPr>
              <a:t>Sale_Price))</a:t>
            </a:r>
            <a:r>
              <a:t/>
            </a:r>
            <a:br/>
            <a:r>
              <a:rPr sz="1350" b="1">
                <a:solidFill>
                  <a:srgbClr val="007020"/>
                </a:solidFill>
                <a:latin typeface="Ubuntu Mono"/>
              </a:rPr>
              <a:t>with</a:t>
            </a:r>
            <a:r>
              <a:rPr sz="1350">
                <a:latin typeface="Ubuntu Mono"/>
              </a:rPr>
              <a:t>(ames6, </a:t>
            </a:r>
            <a:r>
              <a:rPr sz="1350" b="1">
                <a:solidFill>
                  <a:srgbClr val="007020"/>
                </a:solidFill>
                <a:latin typeface="Ubuntu Mono"/>
              </a:rPr>
              <a:t>plot</a:t>
            </a:r>
            <a:r>
              <a:rPr sz="1350">
                <a:latin typeface="Ubuntu Mono"/>
              </a:rPr>
              <a:t>(</a:t>
            </a:r>
            <a:r>
              <a:rPr sz="1350">
                <a:solidFill>
                  <a:srgbClr val="902000"/>
                </a:solidFill>
                <a:latin typeface="Ubuntu Mono"/>
              </a:rPr>
              <a:t>x=</a:t>
            </a:r>
            <a:r>
              <a:rPr sz="1350">
                <a:latin typeface="Ubuntu Mono"/>
              </a:rPr>
              <a:t>Longitude, </a:t>
            </a:r>
            <a:r>
              <a:rPr sz="1350">
                <a:solidFill>
                  <a:srgbClr val="902000"/>
                </a:solidFill>
                <a:latin typeface="Ubuntu Mono"/>
              </a:rPr>
              <a:t>y=</a:t>
            </a:r>
            <a:r>
              <a:rPr sz="1350">
                <a:latin typeface="Ubuntu Mono"/>
              </a:rPr>
              <a:t>Sale_Price))</a:t>
            </a:r>
          </a:p>
        </p:txBody>
      </p:sp>
      <p:pic>
        <p:nvPicPr>
          <p:cNvPr id="4" name="Picture 3" descr="Scatter plots of Sale_Price against Latitude and Longitude.&#10;"/>
          <p:cNvPicPr>
            <a:picLocks noGrp="1" noChangeAspect="1"/>
          </p:cNvPicPr>
          <p:nvPr/>
        </p:nvPicPr>
        <p:blipFill>
          <a:blip r:embed="rId2"/>
          <a:stretch>
            <a:fillRect/>
          </a:stretch>
        </p:blipFill>
        <p:spPr bwMode="auto">
          <a:xfrm>
            <a:off x="652912" y="1828800"/>
            <a:ext cx="5552176" cy="3237062"/>
          </a:xfrm>
          <a:prstGeom prst="rect">
            <a:avLst/>
          </a:prstGeom>
          <a:noFill/>
          <a:ln w="9525">
            <a:noFill/>
            <a:headEnd/>
            <a:tailEnd/>
          </a:ln>
        </p:spPr>
      </p:pic>
    </p:spTree>
    <p:extLst>
      <p:ext uri="{BB962C8B-B14F-4D97-AF65-F5344CB8AC3E}">
        <p14:creationId xmlns:p14="http://schemas.microsoft.com/office/powerpoint/2010/main" val="3965813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18 – There appear to be linear trends between Sale Price and </a:t>
            </a:r>
            <a:r>
              <a:rPr dirty="0" smtClean="0"/>
              <a:t>Lot </a:t>
            </a:r>
            <a:r>
              <a:rPr dirty="0"/>
              <a:t>Area and First Floor SF; also outliers.</a:t>
            </a:r>
          </a:p>
        </p:txBody>
      </p:sp>
      <p:sp>
        <p:nvSpPr>
          <p:cNvPr id="3" name="Content Placeholder 2"/>
          <p:cNvSpPr>
            <a:spLocks noGrp="1"/>
          </p:cNvSpPr>
          <p:nvPr>
            <p:ph idx="1"/>
          </p:nvPr>
        </p:nvSpPr>
        <p:spPr/>
        <p:txBody>
          <a:bodyPr/>
          <a:lstStyle/>
          <a:p>
            <a:pPr marL="0" indent="0">
              <a:buNone/>
            </a:pPr>
            <a:r>
              <a:rPr sz="1350" b="1">
                <a:solidFill>
                  <a:srgbClr val="007020"/>
                </a:solidFill>
                <a:latin typeface="Ubuntu Mono"/>
              </a:rPr>
              <a:t>par</a:t>
            </a:r>
            <a:r>
              <a:rPr sz="1350">
                <a:latin typeface="Ubuntu Mono"/>
              </a:rPr>
              <a:t>(</a:t>
            </a:r>
            <a:r>
              <a:rPr sz="1350">
                <a:solidFill>
                  <a:srgbClr val="902000"/>
                </a:solidFill>
                <a:latin typeface="Ubuntu Mono"/>
              </a:rPr>
              <a:t>mfrow=</a:t>
            </a:r>
            <a:r>
              <a:rPr sz="1350" b="1">
                <a:solidFill>
                  <a:srgbClr val="007020"/>
                </a:solidFill>
                <a:latin typeface="Ubuntu Mono"/>
              </a:rPr>
              <a:t>c</a:t>
            </a:r>
            <a:r>
              <a:rPr sz="1350">
                <a:latin typeface="Ubuntu Mono"/>
              </a:rPr>
              <a:t>(</a:t>
            </a:r>
            <a:r>
              <a:rPr sz="1350">
                <a:solidFill>
                  <a:srgbClr val="40A070"/>
                </a:solidFill>
                <a:latin typeface="Ubuntu Mono"/>
              </a:rPr>
              <a:t>1</a:t>
            </a:r>
            <a:r>
              <a:rPr sz="1350">
                <a:latin typeface="Ubuntu Mono"/>
              </a:rPr>
              <a:t>,</a:t>
            </a:r>
            <a:r>
              <a:rPr sz="1350">
                <a:solidFill>
                  <a:srgbClr val="40A070"/>
                </a:solidFill>
                <a:latin typeface="Ubuntu Mono"/>
              </a:rPr>
              <a:t>2</a:t>
            </a:r>
            <a:r>
              <a:rPr sz="1350">
                <a:latin typeface="Ubuntu Mono"/>
              </a:rPr>
              <a:t>))</a:t>
            </a:r>
            <a:r>
              <a:t/>
            </a:r>
            <a:br/>
            <a:r>
              <a:rPr sz="1350" b="1">
                <a:solidFill>
                  <a:srgbClr val="007020"/>
                </a:solidFill>
                <a:latin typeface="Ubuntu Mono"/>
              </a:rPr>
              <a:t>with</a:t>
            </a:r>
            <a:r>
              <a:rPr sz="1350">
                <a:latin typeface="Ubuntu Mono"/>
              </a:rPr>
              <a:t>(ames6, </a:t>
            </a:r>
            <a:r>
              <a:rPr sz="1350" b="1">
                <a:solidFill>
                  <a:srgbClr val="007020"/>
                </a:solidFill>
                <a:latin typeface="Ubuntu Mono"/>
              </a:rPr>
              <a:t>plot</a:t>
            </a:r>
            <a:r>
              <a:rPr sz="1350">
                <a:latin typeface="Ubuntu Mono"/>
              </a:rPr>
              <a:t>(</a:t>
            </a:r>
            <a:r>
              <a:rPr sz="1350">
                <a:solidFill>
                  <a:srgbClr val="902000"/>
                </a:solidFill>
                <a:latin typeface="Ubuntu Mono"/>
              </a:rPr>
              <a:t>x=</a:t>
            </a:r>
            <a:r>
              <a:rPr sz="1350">
                <a:latin typeface="Ubuntu Mono"/>
              </a:rPr>
              <a:t>Lot_Area, </a:t>
            </a:r>
            <a:r>
              <a:rPr sz="1350">
                <a:solidFill>
                  <a:srgbClr val="902000"/>
                </a:solidFill>
                <a:latin typeface="Ubuntu Mono"/>
              </a:rPr>
              <a:t>y=</a:t>
            </a:r>
            <a:r>
              <a:rPr sz="1350">
                <a:latin typeface="Ubuntu Mono"/>
              </a:rPr>
              <a:t>Sale_Price))</a:t>
            </a:r>
            <a:r>
              <a:t/>
            </a:r>
            <a:br/>
            <a:r>
              <a:rPr sz="1350" b="1">
                <a:solidFill>
                  <a:srgbClr val="007020"/>
                </a:solidFill>
                <a:latin typeface="Ubuntu Mono"/>
              </a:rPr>
              <a:t>with</a:t>
            </a:r>
            <a:r>
              <a:rPr sz="1350">
                <a:latin typeface="Ubuntu Mono"/>
              </a:rPr>
              <a:t>(ames6, </a:t>
            </a:r>
            <a:r>
              <a:rPr sz="1350" b="1">
                <a:solidFill>
                  <a:srgbClr val="007020"/>
                </a:solidFill>
                <a:latin typeface="Ubuntu Mono"/>
              </a:rPr>
              <a:t>plot</a:t>
            </a:r>
            <a:r>
              <a:rPr sz="1350">
                <a:latin typeface="Ubuntu Mono"/>
              </a:rPr>
              <a:t>(</a:t>
            </a:r>
            <a:r>
              <a:rPr sz="1350">
                <a:solidFill>
                  <a:srgbClr val="902000"/>
                </a:solidFill>
                <a:latin typeface="Ubuntu Mono"/>
              </a:rPr>
              <a:t>x=</a:t>
            </a:r>
            <a:r>
              <a:rPr sz="1350">
                <a:latin typeface="Ubuntu Mono"/>
              </a:rPr>
              <a:t>First_Flr_SF, </a:t>
            </a:r>
            <a:r>
              <a:rPr sz="1350">
                <a:solidFill>
                  <a:srgbClr val="902000"/>
                </a:solidFill>
                <a:latin typeface="Ubuntu Mono"/>
              </a:rPr>
              <a:t>y=</a:t>
            </a:r>
            <a:r>
              <a:rPr sz="1350">
                <a:latin typeface="Ubuntu Mono"/>
              </a:rPr>
              <a:t>Sale_Price))</a:t>
            </a:r>
          </a:p>
        </p:txBody>
      </p:sp>
      <p:pic>
        <p:nvPicPr>
          <p:cNvPr id="4" name="Picture 3" descr="Scatter plots of Sale_Price against Lot Area and First Floor Square Footage.&#10;"/>
          <p:cNvPicPr>
            <a:picLocks noGrp="1" noChangeAspect="1"/>
          </p:cNvPicPr>
          <p:nvPr/>
        </p:nvPicPr>
        <p:blipFill>
          <a:blip r:embed="rId2"/>
          <a:stretch>
            <a:fillRect/>
          </a:stretch>
        </p:blipFill>
        <p:spPr bwMode="auto">
          <a:xfrm>
            <a:off x="652462" y="1812626"/>
            <a:ext cx="5553075" cy="3237586"/>
          </a:xfrm>
          <a:prstGeom prst="rect">
            <a:avLst/>
          </a:prstGeom>
          <a:noFill/>
          <a:ln w="9525">
            <a:noFill/>
            <a:headEnd/>
            <a:tailEnd/>
          </a:ln>
        </p:spPr>
      </p:pic>
    </p:spTree>
    <p:extLst>
      <p:ext uri="{BB962C8B-B14F-4D97-AF65-F5344CB8AC3E}">
        <p14:creationId xmlns:p14="http://schemas.microsoft.com/office/powerpoint/2010/main" val="2074261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19 – Month appears to have little relation to Sale Price, but Building Type does appear to matter.</a:t>
            </a:r>
          </a:p>
        </p:txBody>
      </p:sp>
      <p:sp>
        <p:nvSpPr>
          <p:cNvPr id="3" name="Content Placeholder 2"/>
          <p:cNvSpPr>
            <a:spLocks noGrp="1"/>
          </p:cNvSpPr>
          <p:nvPr>
            <p:ph idx="1"/>
          </p:nvPr>
        </p:nvSpPr>
        <p:spPr/>
        <p:txBody>
          <a:bodyPr/>
          <a:lstStyle/>
          <a:p>
            <a:pPr marL="0" indent="0">
              <a:buNone/>
            </a:pPr>
            <a:r>
              <a:rPr sz="1350" b="1" dirty="0">
                <a:solidFill>
                  <a:srgbClr val="007020"/>
                </a:solidFill>
                <a:latin typeface="Ubuntu Mono"/>
              </a:rPr>
              <a:t>par</a:t>
            </a:r>
            <a:r>
              <a:rPr sz="1350" dirty="0">
                <a:latin typeface="Ubuntu Mono"/>
              </a:rPr>
              <a:t>(</a:t>
            </a:r>
            <a:r>
              <a:rPr sz="1350" dirty="0" err="1">
                <a:solidFill>
                  <a:srgbClr val="902000"/>
                </a:solidFill>
                <a:latin typeface="Ubuntu Mono"/>
              </a:rPr>
              <a:t>mfrow</a:t>
            </a:r>
            <a:r>
              <a:rPr sz="1350" dirty="0">
                <a:solidFill>
                  <a:srgbClr val="902000"/>
                </a:solidFill>
                <a:latin typeface="Ubuntu Mono"/>
              </a:rPr>
              <a:t>=</a:t>
            </a:r>
            <a:r>
              <a:rPr sz="1350" b="1" dirty="0">
                <a:solidFill>
                  <a:srgbClr val="007020"/>
                </a:solidFill>
                <a:latin typeface="Ubuntu Mono"/>
              </a:rPr>
              <a:t>c</a:t>
            </a:r>
            <a:r>
              <a:rPr sz="1350" dirty="0">
                <a:latin typeface="Ubuntu Mono"/>
              </a:rPr>
              <a:t>(</a:t>
            </a:r>
            <a:r>
              <a:rPr sz="1350" dirty="0">
                <a:solidFill>
                  <a:srgbClr val="40A070"/>
                </a:solidFill>
                <a:latin typeface="Ubuntu Mono"/>
              </a:rPr>
              <a:t>1</a:t>
            </a:r>
            <a:r>
              <a:rPr sz="1350" dirty="0">
                <a:latin typeface="Ubuntu Mono"/>
              </a:rPr>
              <a:t>,</a:t>
            </a:r>
            <a:r>
              <a:rPr sz="1350" dirty="0">
                <a:solidFill>
                  <a:srgbClr val="40A070"/>
                </a:solidFill>
                <a:latin typeface="Ubuntu Mono"/>
              </a:rPr>
              <a:t>2</a:t>
            </a:r>
            <a:r>
              <a:rPr sz="1350" dirty="0">
                <a:latin typeface="Ubuntu Mono"/>
              </a:rPr>
              <a:t>))</a:t>
            </a:r>
            <a:r>
              <a:rPr dirty="0"/>
              <a:t/>
            </a:r>
            <a:br>
              <a:rPr dirty="0"/>
            </a:br>
            <a:r>
              <a:rPr sz="1350" b="1" dirty="0">
                <a:solidFill>
                  <a:srgbClr val="007020"/>
                </a:solidFill>
                <a:latin typeface="Ubuntu Mono"/>
              </a:rPr>
              <a:t>with</a:t>
            </a:r>
            <a:r>
              <a:rPr sz="1350" dirty="0">
                <a:latin typeface="Ubuntu Mono"/>
              </a:rPr>
              <a:t>(ames6, </a:t>
            </a:r>
            <a:r>
              <a:rPr sz="1350" b="1" dirty="0">
                <a:solidFill>
                  <a:srgbClr val="007020"/>
                </a:solidFill>
                <a:latin typeface="Ubuntu Mono"/>
              </a:rPr>
              <a:t>plot</a:t>
            </a:r>
            <a:r>
              <a:rPr sz="1350" dirty="0">
                <a:latin typeface="Ubuntu Mono"/>
              </a:rPr>
              <a:t>(</a:t>
            </a:r>
            <a:r>
              <a:rPr sz="1350" dirty="0">
                <a:solidFill>
                  <a:srgbClr val="902000"/>
                </a:solidFill>
                <a:latin typeface="Ubuntu Mono"/>
              </a:rPr>
              <a:t>x=</a:t>
            </a:r>
            <a:r>
              <a:rPr sz="1350" dirty="0" err="1">
                <a:latin typeface="Ubuntu Mono"/>
              </a:rPr>
              <a:t>Mo_Sold</a:t>
            </a:r>
            <a:r>
              <a:rPr sz="1350" dirty="0">
                <a:latin typeface="Ubuntu Mono"/>
              </a:rPr>
              <a:t>, </a:t>
            </a:r>
            <a:r>
              <a:rPr sz="1350" dirty="0">
                <a:solidFill>
                  <a:srgbClr val="902000"/>
                </a:solidFill>
                <a:latin typeface="Ubuntu Mono"/>
              </a:rPr>
              <a:t>y=</a:t>
            </a:r>
            <a:r>
              <a:rPr sz="1350" dirty="0" err="1">
                <a:latin typeface="Ubuntu Mono"/>
              </a:rPr>
              <a:t>Sale_Price</a:t>
            </a:r>
            <a:r>
              <a:rPr sz="1350" dirty="0">
                <a:latin typeface="Ubuntu Mono"/>
              </a:rPr>
              <a:t>))</a:t>
            </a:r>
            <a:r>
              <a:rPr dirty="0"/>
              <a:t/>
            </a:r>
            <a:br>
              <a:rPr dirty="0"/>
            </a:br>
            <a:r>
              <a:rPr sz="1350" b="1" dirty="0">
                <a:solidFill>
                  <a:srgbClr val="007020"/>
                </a:solidFill>
                <a:latin typeface="Ubuntu Mono"/>
              </a:rPr>
              <a:t>with</a:t>
            </a:r>
            <a:r>
              <a:rPr sz="1350" dirty="0">
                <a:latin typeface="Ubuntu Mono"/>
              </a:rPr>
              <a:t>(ames6, </a:t>
            </a:r>
            <a:r>
              <a:rPr lang="en-US" sz="1350" dirty="0" smtClean="0">
                <a:latin typeface="Ubuntu Mono"/>
              </a:rPr>
              <a:t/>
            </a:r>
            <a:br>
              <a:rPr lang="en-US" sz="1350" dirty="0" smtClean="0">
                <a:latin typeface="Ubuntu Mono"/>
              </a:rPr>
            </a:br>
            <a:r>
              <a:rPr lang="en-US" sz="1350" dirty="0" smtClean="0">
                <a:latin typeface="Ubuntu Mono"/>
              </a:rPr>
              <a:t>  </a:t>
            </a:r>
            <a:r>
              <a:rPr sz="1350" b="1" dirty="0" smtClean="0">
                <a:solidFill>
                  <a:srgbClr val="007020"/>
                </a:solidFill>
                <a:latin typeface="Ubuntu Mono"/>
              </a:rPr>
              <a:t>plot</a:t>
            </a:r>
            <a:r>
              <a:rPr sz="1350" dirty="0" smtClean="0">
                <a:latin typeface="Ubuntu Mono"/>
              </a:rPr>
              <a:t>(</a:t>
            </a:r>
            <a:r>
              <a:rPr sz="1350" dirty="0" smtClean="0">
                <a:solidFill>
                  <a:srgbClr val="902000"/>
                </a:solidFill>
                <a:latin typeface="Ubuntu Mono"/>
              </a:rPr>
              <a:t>x=</a:t>
            </a:r>
            <a:r>
              <a:rPr sz="1350" dirty="0" err="1" smtClean="0">
                <a:latin typeface="Ubuntu Mono"/>
              </a:rPr>
              <a:t>Bldg_Type</a:t>
            </a:r>
            <a:r>
              <a:rPr sz="1350" dirty="0">
                <a:latin typeface="Ubuntu Mono"/>
              </a:rPr>
              <a:t>, </a:t>
            </a:r>
            <a:r>
              <a:rPr sz="1350" dirty="0">
                <a:solidFill>
                  <a:srgbClr val="902000"/>
                </a:solidFill>
                <a:latin typeface="Ubuntu Mono"/>
              </a:rPr>
              <a:t>y=</a:t>
            </a:r>
            <a:r>
              <a:rPr sz="1350" dirty="0" err="1">
                <a:latin typeface="Ubuntu Mono"/>
              </a:rPr>
              <a:t>Sale_Price</a:t>
            </a:r>
            <a:r>
              <a:rPr sz="1350" dirty="0">
                <a:latin typeface="Ubuntu Mono"/>
              </a:rPr>
              <a:t>, </a:t>
            </a:r>
            <a:r>
              <a:rPr sz="1350" dirty="0" err="1">
                <a:solidFill>
                  <a:srgbClr val="902000"/>
                </a:solidFill>
                <a:latin typeface="Ubuntu Mono"/>
              </a:rPr>
              <a:t>xlab</a:t>
            </a:r>
            <a:r>
              <a:rPr sz="1350" dirty="0">
                <a:solidFill>
                  <a:srgbClr val="902000"/>
                </a:solidFill>
                <a:latin typeface="Ubuntu Mono"/>
              </a:rPr>
              <a:t>=</a:t>
            </a:r>
            <a:r>
              <a:rPr sz="1350" dirty="0">
                <a:solidFill>
                  <a:srgbClr val="4070A0"/>
                </a:solidFill>
                <a:latin typeface="Ubuntu Mono"/>
              </a:rPr>
              <a:t>""</a:t>
            </a:r>
            <a:r>
              <a:rPr sz="1350" dirty="0">
                <a:latin typeface="Ubuntu Mono"/>
              </a:rPr>
              <a:t>, </a:t>
            </a:r>
            <a:r>
              <a:rPr sz="1350" dirty="0" err="1">
                <a:solidFill>
                  <a:srgbClr val="902000"/>
                </a:solidFill>
                <a:latin typeface="Ubuntu Mono"/>
              </a:rPr>
              <a:t>ylab</a:t>
            </a:r>
            <a:r>
              <a:rPr sz="1350" dirty="0">
                <a:solidFill>
                  <a:srgbClr val="902000"/>
                </a:solidFill>
                <a:latin typeface="Ubuntu Mono"/>
              </a:rPr>
              <a:t>=</a:t>
            </a:r>
            <a:r>
              <a:rPr sz="1350" dirty="0">
                <a:solidFill>
                  <a:srgbClr val="4070A0"/>
                </a:solidFill>
                <a:latin typeface="Ubuntu Mono"/>
              </a:rPr>
              <a:t>"</a:t>
            </a:r>
            <a:r>
              <a:rPr sz="1350" dirty="0" err="1">
                <a:solidFill>
                  <a:srgbClr val="4070A0"/>
                </a:solidFill>
                <a:latin typeface="Ubuntu Mono"/>
              </a:rPr>
              <a:t>Sale_Price</a:t>
            </a:r>
            <a:r>
              <a:rPr sz="1350" dirty="0" smtClean="0">
                <a:solidFill>
                  <a:srgbClr val="4070A0"/>
                </a:solidFill>
                <a:latin typeface="Ubuntu Mono"/>
              </a:rPr>
              <a:t>"</a:t>
            </a:r>
            <a:r>
              <a:rPr sz="1350" dirty="0" smtClean="0">
                <a:latin typeface="Ubuntu Mono"/>
              </a:rPr>
              <a:t>,</a:t>
            </a:r>
            <a:r>
              <a:rPr lang="en-US" sz="1350" dirty="0" smtClean="0">
                <a:latin typeface="Ubuntu Mono"/>
              </a:rPr>
              <a:t> </a:t>
            </a:r>
            <a:r>
              <a:rPr sz="1350" dirty="0" smtClean="0">
                <a:solidFill>
                  <a:srgbClr val="902000"/>
                </a:solidFill>
                <a:latin typeface="Ubuntu Mono"/>
              </a:rPr>
              <a:t>las=</a:t>
            </a:r>
            <a:r>
              <a:rPr sz="1350" dirty="0" smtClean="0">
                <a:solidFill>
                  <a:srgbClr val="40A070"/>
                </a:solidFill>
                <a:latin typeface="Ubuntu Mono"/>
              </a:rPr>
              <a:t>3</a:t>
            </a:r>
            <a:r>
              <a:rPr sz="1350" dirty="0">
                <a:latin typeface="Ubuntu Mono"/>
              </a:rPr>
              <a:t>))</a:t>
            </a:r>
          </a:p>
        </p:txBody>
      </p:sp>
      <p:pic>
        <p:nvPicPr>
          <p:cNvPr id="4" name="Picture 3" descr="Scatter plots of Sale_Price against Month Sold and Building Type.&#10;"/>
          <p:cNvPicPr>
            <a:picLocks noGrp="1" noChangeAspect="1"/>
          </p:cNvPicPr>
          <p:nvPr/>
        </p:nvPicPr>
        <p:blipFill>
          <a:blip r:embed="rId2"/>
          <a:stretch>
            <a:fillRect/>
          </a:stretch>
        </p:blipFill>
        <p:spPr bwMode="auto">
          <a:xfrm>
            <a:off x="770087" y="1985153"/>
            <a:ext cx="5311535" cy="3096762"/>
          </a:xfrm>
          <a:prstGeom prst="rect">
            <a:avLst/>
          </a:prstGeom>
          <a:noFill/>
          <a:ln w="9525">
            <a:noFill/>
            <a:headEnd/>
            <a:tailEnd/>
          </a:ln>
        </p:spPr>
      </p:pic>
    </p:spTree>
    <p:extLst>
      <p:ext uri="{BB962C8B-B14F-4D97-AF65-F5344CB8AC3E}">
        <p14:creationId xmlns:p14="http://schemas.microsoft.com/office/powerpoint/2010/main" val="1088202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20 – Creating Full Models for multiple regression with the </a:t>
            </a:r>
            <a:r>
              <a:rPr b="1" dirty="0">
                <a:latin typeface="Ubuntu Mono" panose="020B0509030602030204" pitchFamily="49" charset="0"/>
              </a:rPr>
              <a:t>lm() </a:t>
            </a:r>
            <a:r>
              <a:rPr dirty="0"/>
              <a:t>command.</a:t>
            </a:r>
          </a:p>
        </p:txBody>
      </p:sp>
      <p:sp>
        <p:nvSpPr>
          <p:cNvPr id="3" name="Content Placeholder 2"/>
          <p:cNvSpPr>
            <a:spLocks noGrp="1"/>
          </p:cNvSpPr>
          <p:nvPr>
            <p:ph idx="1"/>
          </p:nvPr>
        </p:nvSpPr>
        <p:spPr/>
        <p:txBody>
          <a:bodyPr>
            <a:normAutofit fontScale="77500" lnSpcReduction="20000"/>
          </a:bodyPr>
          <a:lstStyle/>
          <a:p>
            <a:pPr lvl="1">
              <a:lnSpc>
                <a:spcPct val="120000"/>
              </a:lnSpc>
            </a:pPr>
            <a:r>
              <a:rPr dirty="0"/>
              <a:t>We could list all of our </a:t>
            </a:r>
            <a:r>
              <a:rPr i="1" dirty="0"/>
              <a:t>x</a:t>
            </a:r>
            <a:r>
              <a:rPr dirty="0"/>
              <a:t> variables manually using the + symbol.</a:t>
            </a:r>
          </a:p>
          <a:p>
            <a:pPr lvl="1">
              <a:lnSpc>
                <a:spcPct val="120000"/>
              </a:lnSpc>
            </a:pPr>
            <a:r>
              <a:rPr dirty="0"/>
              <a:t>Instead, a period (just a dot </a:t>
            </a:r>
            <a:r>
              <a:rPr b="1" dirty="0">
                <a:latin typeface="Ubuntu Mono" panose="020B0509030602030204" pitchFamily="49" charset="0"/>
              </a:rPr>
              <a:t>.</a:t>
            </a:r>
            <a:r>
              <a:rPr dirty="0"/>
              <a:t>) means “everything else</a:t>
            </a:r>
            <a:r>
              <a:rPr dirty="0" smtClean="0"/>
              <a:t>.”</a:t>
            </a:r>
            <a:r>
              <a:rPr lang="en-US" dirty="0"/>
              <a:t/>
            </a:r>
            <a:br>
              <a:rPr lang="en-US" dirty="0"/>
            </a:br>
            <a:r>
              <a:rPr b="1" dirty="0" err="1" smtClean="0">
                <a:latin typeface="Ubuntu Mono"/>
              </a:rPr>
              <a:t>Sale_Price</a:t>
            </a:r>
            <a:r>
              <a:rPr b="1" dirty="0" smtClean="0">
                <a:latin typeface="Ubuntu Mono"/>
              </a:rPr>
              <a:t> </a:t>
            </a:r>
            <a:r>
              <a:rPr b="1" dirty="0">
                <a:latin typeface="Ubuntu Mono"/>
              </a:rPr>
              <a:t>~ .</a:t>
            </a:r>
            <a:r>
              <a:rPr dirty="0"/>
              <a:t> means “predict the </a:t>
            </a:r>
            <a:r>
              <a:rPr i="1" dirty="0"/>
              <a:t>y</a:t>
            </a:r>
            <a:r>
              <a:rPr dirty="0"/>
              <a:t> variable from all other variables.”</a:t>
            </a:r>
          </a:p>
          <a:p>
            <a:pPr lvl="1">
              <a:lnSpc>
                <a:spcPct val="120000"/>
              </a:lnSpc>
            </a:pPr>
            <a:r>
              <a:rPr dirty="0"/>
              <a:t>When we have many variables, this shorthand is very convenient. On the other hand, listing the variables explicitly may help us remember what was in the model.</a:t>
            </a:r>
          </a:p>
          <a:p>
            <a:pPr lvl="1">
              <a:lnSpc>
                <a:spcPct val="120000"/>
              </a:lnSpc>
            </a:pPr>
            <a:r>
              <a:rPr dirty="0"/>
              <a:t>For our data, these two commands both give the “full model</a:t>
            </a:r>
            <a:r>
              <a:rPr dirty="0" smtClean="0"/>
              <a:t>.”</a:t>
            </a:r>
            <a:r>
              <a:rPr lang="en-US" dirty="0" smtClean="0"/>
              <a:t/>
            </a:r>
            <a:br>
              <a:rPr lang="en-US" dirty="0" smtClean="0"/>
            </a:br>
            <a:endParaRPr dirty="0"/>
          </a:p>
          <a:p>
            <a:pPr marL="0" indent="0">
              <a:lnSpc>
                <a:spcPct val="100000"/>
              </a:lnSpc>
              <a:buNone/>
            </a:pPr>
            <a:r>
              <a:rPr dirty="0">
                <a:latin typeface="Ubuntu Mono"/>
              </a:rPr>
              <a:t>ames6.lm &lt;-</a:t>
            </a:r>
            <a:r>
              <a:rPr dirty="0">
                <a:solidFill>
                  <a:srgbClr val="4070A0"/>
                </a:solidFill>
                <a:latin typeface="Ubuntu Mono"/>
              </a:rPr>
              <a:t> </a:t>
            </a:r>
            <a:r>
              <a:rPr b="1" dirty="0">
                <a:solidFill>
                  <a:srgbClr val="007020"/>
                </a:solidFill>
                <a:latin typeface="Ubuntu Mono"/>
              </a:rPr>
              <a:t>lm</a:t>
            </a:r>
            <a:r>
              <a:rPr dirty="0">
                <a:latin typeface="Ubuntu Mono"/>
              </a:rPr>
              <a:t>(</a:t>
            </a:r>
            <a:r>
              <a:rPr dirty="0" err="1">
                <a:latin typeface="Ubuntu Mono"/>
              </a:rPr>
              <a:t>Sale_Price</a:t>
            </a:r>
            <a:r>
              <a:rPr dirty="0">
                <a:latin typeface="Ubuntu Mono"/>
              </a:rPr>
              <a:t> </a:t>
            </a:r>
            <a:r>
              <a:rPr dirty="0">
                <a:solidFill>
                  <a:srgbClr val="666666"/>
                </a:solidFill>
                <a:latin typeface="Ubuntu Mono"/>
              </a:rPr>
              <a:t>~</a:t>
            </a:r>
            <a:r>
              <a:rPr dirty="0">
                <a:solidFill>
                  <a:srgbClr val="4070A0"/>
                </a:solidFill>
                <a:latin typeface="Ubuntu Mono"/>
              </a:rPr>
              <a:t> </a:t>
            </a:r>
            <a:r>
              <a:rPr dirty="0">
                <a:latin typeface="Ubuntu Mono"/>
              </a:rPr>
              <a:t>Latitude </a:t>
            </a:r>
            <a:r>
              <a:rPr dirty="0">
                <a:solidFill>
                  <a:srgbClr val="666666"/>
                </a:solidFill>
                <a:latin typeface="Ubuntu Mono"/>
              </a:rPr>
              <a:t>+</a:t>
            </a:r>
            <a:r>
              <a:rPr dirty="0">
                <a:solidFill>
                  <a:srgbClr val="4070A0"/>
                </a:solidFill>
                <a:latin typeface="Ubuntu Mono"/>
              </a:rPr>
              <a:t> </a:t>
            </a:r>
            <a:r>
              <a:rPr dirty="0">
                <a:latin typeface="Ubuntu Mono"/>
              </a:rPr>
              <a:t>Longitude </a:t>
            </a:r>
            <a:r>
              <a:rPr dirty="0">
                <a:solidFill>
                  <a:srgbClr val="666666"/>
                </a:solidFill>
                <a:latin typeface="Ubuntu Mono"/>
              </a:rPr>
              <a:t>+</a:t>
            </a:r>
            <a:r>
              <a:rPr dirty="0">
                <a:solidFill>
                  <a:srgbClr val="4070A0"/>
                </a:solidFill>
                <a:latin typeface="Ubuntu Mono"/>
              </a:rPr>
              <a:t> </a:t>
            </a:r>
            <a:r>
              <a:rPr dirty="0" err="1">
                <a:latin typeface="Ubuntu Mono"/>
              </a:rPr>
              <a:t>Lot_Area</a:t>
            </a:r>
            <a:r>
              <a:rPr dirty="0">
                <a:latin typeface="Ubuntu Mono"/>
              </a:rPr>
              <a:t> </a:t>
            </a:r>
            <a:r>
              <a:rPr dirty="0">
                <a:solidFill>
                  <a:srgbClr val="666666"/>
                </a:solidFill>
                <a:latin typeface="Ubuntu Mono"/>
              </a:rPr>
              <a:t>+</a:t>
            </a:r>
            <a:r>
              <a:rPr dirty="0"/>
              <a:t/>
            </a:r>
            <a:br>
              <a:rPr dirty="0"/>
            </a:br>
            <a:r>
              <a:rPr dirty="0">
                <a:solidFill>
                  <a:srgbClr val="4070A0"/>
                </a:solidFill>
                <a:latin typeface="Ubuntu Mono"/>
              </a:rPr>
              <a:t>             </a:t>
            </a:r>
            <a:r>
              <a:rPr dirty="0" err="1">
                <a:latin typeface="Ubuntu Mono"/>
              </a:rPr>
              <a:t>First_Flr_SF</a:t>
            </a:r>
            <a:r>
              <a:rPr dirty="0">
                <a:latin typeface="Ubuntu Mono"/>
              </a:rPr>
              <a:t> </a:t>
            </a:r>
            <a:r>
              <a:rPr dirty="0">
                <a:solidFill>
                  <a:srgbClr val="666666"/>
                </a:solidFill>
                <a:latin typeface="Ubuntu Mono"/>
              </a:rPr>
              <a:t>+</a:t>
            </a:r>
            <a:r>
              <a:rPr dirty="0">
                <a:solidFill>
                  <a:srgbClr val="4070A0"/>
                </a:solidFill>
                <a:latin typeface="Ubuntu Mono"/>
              </a:rPr>
              <a:t> </a:t>
            </a:r>
            <a:r>
              <a:rPr dirty="0" err="1">
                <a:latin typeface="Ubuntu Mono"/>
              </a:rPr>
              <a:t>Mo_Sold</a:t>
            </a:r>
            <a:r>
              <a:rPr dirty="0">
                <a:latin typeface="Ubuntu Mono"/>
              </a:rPr>
              <a:t> </a:t>
            </a:r>
            <a:r>
              <a:rPr dirty="0">
                <a:solidFill>
                  <a:srgbClr val="666666"/>
                </a:solidFill>
                <a:latin typeface="Ubuntu Mono"/>
              </a:rPr>
              <a:t>+</a:t>
            </a:r>
            <a:r>
              <a:rPr dirty="0">
                <a:solidFill>
                  <a:srgbClr val="4070A0"/>
                </a:solidFill>
                <a:latin typeface="Ubuntu Mono"/>
              </a:rPr>
              <a:t> </a:t>
            </a:r>
            <a:r>
              <a:rPr dirty="0" err="1">
                <a:latin typeface="Ubuntu Mono"/>
              </a:rPr>
              <a:t>Bldg_Type</a:t>
            </a:r>
            <a:r>
              <a:rPr dirty="0">
                <a:latin typeface="Ubuntu Mono"/>
              </a:rPr>
              <a:t>, </a:t>
            </a:r>
            <a:r>
              <a:rPr dirty="0">
                <a:solidFill>
                  <a:srgbClr val="902000"/>
                </a:solidFill>
                <a:latin typeface="Ubuntu Mono"/>
              </a:rPr>
              <a:t>data=</a:t>
            </a:r>
            <a:r>
              <a:rPr dirty="0">
                <a:latin typeface="Ubuntu Mono"/>
              </a:rPr>
              <a:t>ames6)</a:t>
            </a:r>
            <a:r>
              <a:rPr dirty="0"/>
              <a:t/>
            </a:r>
            <a:br>
              <a:rPr dirty="0"/>
            </a:br>
            <a:r>
              <a:rPr dirty="0">
                <a:latin typeface="Ubuntu Mono"/>
              </a:rPr>
              <a:t>ames6.lm &lt;-</a:t>
            </a:r>
            <a:r>
              <a:rPr dirty="0">
                <a:solidFill>
                  <a:srgbClr val="4070A0"/>
                </a:solidFill>
                <a:latin typeface="Ubuntu Mono"/>
              </a:rPr>
              <a:t> </a:t>
            </a:r>
            <a:r>
              <a:rPr b="1" dirty="0">
                <a:solidFill>
                  <a:srgbClr val="007020"/>
                </a:solidFill>
                <a:latin typeface="Ubuntu Mono"/>
              </a:rPr>
              <a:t>lm</a:t>
            </a:r>
            <a:r>
              <a:rPr dirty="0">
                <a:latin typeface="Ubuntu Mono"/>
              </a:rPr>
              <a:t>(</a:t>
            </a:r>
            <a:r>
              <a:rPr dirty="0" err="1">
                <a:latin typeface="Ubuntu Mono"/>
              </a:rPr>
              <a:t>Sale_Price</a:t>
            </a:r>
            <a:r>
              <a:rPr dirty="0">
                <a:latin typeface="Ubuntu Mono"/>
              </a:rPr>
              <a:t> </a:t>
            </a:r>
            <a:r>
              <a:rPr dirty="0">
                <a:solidFill>
                  <a:srgbClr val="666666"/>
                </a:solidFill>
                <a:latin typeface="Ubuntu Mono"/>
              </a:rPr>
              <a:t>~</a:t>
            </a:r>
            <a:r>
              <a:rPr dirty="0">
                <a:solidFill>
                  <a:srgbClr val="4070A0"/>
                </a:solidFill>
                <a:latin typeface="Ubuntu Mono"/>
              </a:rPr>
              <a:t> </a:t>
            </a:r>
            <a:r>
              <a:rPr dirty="0">
                <a:latin typeface="Ubuntu Mono"/>
              </a:rPr>
              <a:t>., </a:t>
            </a:r>
            <a:r>
              <a:rPr dirty="0">
                <a:solidFill>
                  <a:srgbClr val="902000"/>
                </a:solidFill>
                <a:latin typeface="Ubuntu Mono"/>
              </a:rPr>
              <a:t>data=</a:t>
            </a:r>
            <a:r>
              <a:rPr dirty="0">
                <a:latin typeface="Ubuntu Mono"/>
              </a:rPr>
              <a:t>ames6</a:t>
            </a:r>
            <a:r>
              <a:rPr dirty="0" smtClean="0">
                <a:latin typeface="Ubuntu Mono"/>
              </a:rPr>
              <a:t>)</a:t>
            </a:r>
            <a:r>
              <a:rPr lang="en-US" dirty="0" smtClean="0">
                <a:latin typeface="Ubuntu Mono"/>
              </a:rPr>
              <a:t/>
            </a:r>
            <a:br>
              <a:rPr lang="en-US" dirty="0" smtClean="0">
                <a:latin typeface="Ubuntu Mono"/>
              </a:rPr>
            </a:br>
            <a:r>
              <a:rPr lang="en-US" dirty="0" smtClean="0">
                <a:latin typeface="Ubuntu Mono"/>
              </a:rPr>
              <a:t/>
            </a:r>
            <a:br>
              <a:rPr lang="en-US" dirty="0" smtClean="0">
                <a:latin typeface="Ubuntu Mono"/>
              </a:rPr>
            </a:br>
            <a:endParaRPr dirty="0">
              <a:latin typeface="Ubuntu Mono"/>
            </a:endParaRPr>
          </a:p>
        </p:txBody>
      </p:sp>
    </p:spTree>
    <p:extLst>
      <p:ext uri="{BB962C8B-B14F-4D97-AF65-F5344CB8AC3E}">
        <p14:creationId xmlns:p14="http://schemas.microsoft.com/office/powerpoint/2010/main" val="316160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21 – The R-squared value helps assess model quality.</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20000"/>
              </a:bodyPr>
              <a:lstStyle/>
              <a:p>
                <a:pPr lvl="1">
                  <a:lnSpc>
                    <a:spcPct val="110000"/>
                  </a:lnSpc>
                </a:pP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rPr dirty="0"/>
                  <a:t> calculates the percent of the variance of </a:t>
                </a:r>
                <a14:m>
                  <m:oMath xmlns:m="http://schemas.openxmlformats.org/officeDocument/2006/math">
                    <m:r>
                      <a:rPr>
                        <a:latin typeface="Cambria Math" panose="02040503050406030204" pitchFamily="18" charset="0"/>
                      </a:rPr>
                      <m:t>𝑌</m:t>
                    </m:r>
                  </m:oMath>
                </a14:m>
                <a:r>
                  <a:rPr dirty="0"/>
                  <a:t> explained by the regression model.</a:t>
                </a:r>
              </a:p>
              <a:p>
                <a:pPr lvl="1">
                  <a:lnSpc>
                    <a:spcPct val="110000"/>
                  </a:lnSpc>
                </a:pPr>
                <a:r>
                  <a:rPr dirty="0"/>
                  <a:t>Adjusted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rPr dirty="0"/>
                  <a:t> can be used to compare two models that predict the same response variable.</a:t>
                </a:r>
              </a:p>
              <a:p>
                <a:pPr lvl="1">
                  <a:lnSpc>
                    <a:spcPct val="110000"/>
                  </a:lnSpc>
                </a:pPr>
                <a:r>
                  <a:rPr dirty="0"/>
                  <a:t>In this case, we can say that 49% of the variance in sale prices can be explained by the full model.</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3"/>
                <a:stretch>
                  <a:fillRect/>
                </a:stretch>
              </a:blipFill>
            </p:spPr>
            <p:txBody>
              <a:bodyPr/>
              <a:lstStyle/>
              <a:p>
                <a:r>
                  <a:rPr lang="en-US">
                    <a:noFill/>
                  </a:rPr>
                  <a:t> </a:t>
                </a:r>
              </a:p>
            </p:txBody>
          </p:sp>
        </mc:Fallback>
      </mc:AlternateContent>
      <p:sp>
        <p:nvSpPr>
          <p:cNvPr id="4" name="Content Placeholder 3"/>
          <p:cNvSpPr>
            <a:spLocks noGrp="1"/>
          </p:cNvSpPr>
          <p:nvPr>
            <p:ph sz="half" idx="2"/>
          </p:nvPr>
        </p:nvSpPr>
        <p:spPr/>
        <p:txBody>
          <a:bodyPr>
            <a:normAutofit fontScale="92500" lnSpcReduction="20000"/>
          </a:bodyPr>
          <a:lstStyle/>
          <a:p>
            <a:pPr marL="0" indent="0">
              <a:buNone/>
            </a:pPr>
            <a:r>
              <a:rPr sz="1350" b="1">
                <a:solidFill>
                  <a:srgbClr val="007020"/>
                </a:solidFill>
                <a:latin typeface="Ubuntu Mono"/>
              </a:rPr>
              <a:t>summary</a:t>
            </a:r>
            <a:r>
              <a:rPr sz="1350">
                <a:latin typeface="Ubuntu Mono"/>
              </a:rPr>
              <a:t>(ames6.lm)</a:t>
            </a:r>
            <a:r>
              <a:rPr sz="1350">
                <a:solidFill>
                  <a:srgbClr val="666666"/>
                </a:solidFill>
                <a:latin typeface="Ubuntu Mono"/>
              </a:rPr>
              <a:t>$</a:t>
            </a:r>
            <a:r>
              <a:rPr sz="1350">
                <a:latin typeface="Ubuntu Mono"/>
              </a:rPr>
              <a:t>r.squared</a:t>
            </a:r>
          </a:p>
          <a:p>
            <a:pPr marL="0" indent="0">
              <a:buNone/>
            </a:pPr>
            <a:r>
              <a:rPr sz="1350">
                <a:latin typeface="Ubuntu Mono"/>
              </a:rPr>
              <a:t>[1] 0.49</a:t>
            </a:r>
          </a:p>
          <a:p>
            <a:pPr marL="0" indent="0">
              <a:buNone/>
            </a:pPr>
            <a:r>
              <a:rPr sz="1350" b="1">
                <a:solidFill>
                  <a:srgbClr val="007020"/>
                </a:solidFill>
                <a:latin typeface="Ubuntu Mono"/>
              </a:rPr>
              <a:t>summary</a:t>
            </a:r>
            <a:r>
              <a:rPr sz="1350">
                <a:latin typeface="Ubuntu Mono"/>
              </a:rPr>
              <a:t>(ames6.lm)</a:t>
            </a:r>
            <a:r>
              <a:rPr sz="1350">
                <a:solidFill>
                  <a:srgbClr val="666666"/>
                </a:solidFill>
                <a:latin typeface="Ubuntu Mono"/>
              </a:rPr>
              <a:t>$</a:t>
            </a:r>
            <a:r>
              <a:rPr sz="1350">
                <a:latin typeface="Ubuntu Mono"/>
              </a:rPr>
              <a:t>adj.r.squared</a:t>
            </a:r>
          </a:p>
          <a:p>
            <a:pPr marL="0" indent="0">
              <a:buNone/>
            </a:pPr>
            <a:r>
              <a:rPr sz="1350">
                <a:latin typeface="Ubuntu Mono"/>
              </a:rPr>
              <a:t>[1] 0.48843</a:t>
            </a:r>
          </a:p>
        </p:txBody>
      </p:sp>
    </p:spTree>
    <p:extLst>
      <p:ext uri="{BB962C8B-B14F-4D97-AF65-F5344CB8AC3E}">
        <p14:creationId xmlns:p14="http://schemas.microsoft.com/office/powerpoint/2010/main" val="823516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22 </a:t>
            </a:r>
            <a:r>
              <a:rPr dirty="0" smtClean="0"/>
              <a:t>–Coefficients</a:t>
            </a:r>
            <a:r>
              <a:rPr dirty="0"/>
              <a:t>: “All else held constant, if </a:t>
            </a:r>
            <a:r>
              <a:rPr i="1" dirty="0"/>
              <a:t>x</a:t>
            </a:r>
            <a:r>
              <a:rPr dirty="0"/>
              <a:t> changes by 1, we predict </a:t>
            </a:r>
            <a:r>
              <a:rPr i="1" dirty="0"/>
              <a:t>y</a:t>
            </a:r>
            <a:r>
              <a:rPr dirty="0"/>
              <a:t> will change by…”</a:t>
            </a:r>
          </a:p>
        </p:txBody>
      </p:sp>
      <p:sp>
        <p:nvSpPr>
          <p:cNvPr id="3" name="Content Placeholder 2"/>
          <p:cNvSpPr>
            <a:spLocks noGrp="1"/>
          </p:cNvSpPr>
          <p:nvPr>
            <p:ph sz="half" idx="1"/>
          </p:nvPr>
        </p:nvSpPr>
        <p:spPr/>
        <p:txBody>
          <a:bodyPr>
            <a:normAutofit fontScale="85000" lnSpcReduction="20000"/>
          </a:bodyPr>
          <a:lstStyle/>
          <a:p>
            <a:pPr lvl="1">
              <a:lnSpc>
                <a:spcPct val="120000"/>
              </a:lnSpc>
            </a:pPr>
            <a:r>
              <a:rPr dirty="0" err="1"/>
              <a:t>Numeic</a:t>
            </a:r>
            <a:r>
              <a:rPr dirty="0"/>
              <a:t>: “If other variables are held constant, for every one-square-foot change in first floor area, we expect a $113 change in sale price.”</a:t>
            </a:r>
          </a:p>
          <a:p>
            <a:pPr lvl="1">
              <a:lnSpc>
                <a:spcPct val="120000"/>
              </a:lnSpc>
            </a:pPr>
            <a:r>
              <a:rPr dirty="0"/>
              <a:t>Categorical: “If other variables are held constant, we expect a duplex to sell for about $55,247 less than a </a:t>
            </a:r>
            <a:r>
              <a:rPr dirty="0" err="1"/>
              <a:t>signle</a:t>
            </a:r>
            <a:r>
              <a:rPr dirty="0"/>
              <a:t>-family home.” (The omitted category is the baseline.)</a:t>
            </a:r>
          </a:p>
          <a:p>
            <a:pPr lvl="1">
              <a:lnSpc>
                <a:spcPct val="120000"/>
              </a:lnSpc>
            </a:pPr>
            <a:r>
              <a:rPr dirty="0"/>
              <a:t>What’s going on with Month Sold?!</a:t>
            </a:r>
          </a:p>
        </p:txBody>
      </p:sp>
      <p:sp>
        <p:nvSpPr>
          <p:cNvPr id="4" name="Content Placeholder 3"/>
          <p:cNvSpPr>
            <a:spLocks noGrp="1"/>
          </p:cNvSpPr>
          <p:nvPr>
            <p:ph sz="half" idx="2"/>
          </p:nvPr>
        </p:nvSpPr>
        <p:spPr/>
        <p:txBody>
          <a:bodyPr>
            <a:normAutofit fontScale="85000" lnSpcReduction="20000"/>
          </a:bodyPr>
          <a:lstStyle/>
          <a:p>
            <a:pPr marL="0" indent="0">
              <a:buNone/>
            </a:pPr>
            <a:r>
              <a:rPr sz="1350" b="1">
                <a:solidFill>
                  <a:srgbClr val="007020"/>
                </a:solidFill>
                <a:latin typeface="Ubuntu Mono"/>
              </a:rPr>
              <a:t>as.data.frame</a:t>
            </a:r>
            <a:r>
              <a:rPr sz="1350">
                <a:latin typeface="Ubuntu Mono"/>
              </a:rPr>
              <a:t>(</a:t>
            </a:r>
            <a:r>
              <a:rPr sz="1350" b="1">
                <a:solidFill>
                  <a:srgbClr val="007020"/>
                </a:solidFill>
                <a:latin typeface="Ubuntu Mono"/>
              </a:rPr>
              <a:t>coef</a:t>
            </a:r>
            <a:r>
              <a:rPr sz="1350">
                <a:latin typeface="Ubuntu Mono"/>
              </a:rPr>
              <a:t>(ames6.lm))</a:t>
            </a:r>
          </a:p>
          <a:p>
            <a:pPr marL="0" indent="0">
              <a:buNone/>
            </a:pPr>
            <a:r>
              <a:rPr sz="1350">
                <a:latin typeface="Ubuntu Mono"/>
              </a:rPr>
              <a:t>                  coef(ames6.lm)
(Intercept)          -8.7901e+07
Latitude              9.1603e+05
Longitude            -5.2792e+05
Lot_Area              8.2346e-01
First_Flr_SF          1.1338e+02
Mo_Sold               3.9663e+02
Bldg_TypeTwoFmCon    -3.2877e+04
Bldg_TypeDuplex      -5.5247e+04
Bldg_TypeTwnhs        8.7058e+03
Bldg_TypeTwnhsE       6.2435e+03</a:t>
            </a:r>
          </a:p>
        </p:txBody>
      </p:sp>
    </p:spTree>
    <p:extLst>
      <p:ext uri="{BB962C8B-B14F-4D97-AF65-F5344CB8AC3E}">
        <p14:creationId xmlns:p14="http://schemas.microsoft.com/office/powerpoint/2010/main" val="976159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23 – Month Sold is coded as an integer, but really categorical. Watch for these sorts of problems!</a:t>
            </a:r>
          </a:p>
        </p:txBody>
      </p:sp>
      <p:sp>
        <p:nvSpPr>
          <p:cNvPr id="3" name="Content Placeholder 2"/>
          <p:cNvSpPr>
            <a:spLocks noGrp="1"/>
          </p:cNvSpPr>
          <p:nvPr>
            <p:ph idx="1"/>
          </p:nvPr>
        </p:nvSpPr>
        <p:spPr/>
        <p:txBody>
          <a:bodyPr>
            <a:normAutofit lnSpcReduction="10000"/>
          </a:bodyPr>
          <a:lstStyle/>
          <a:p>
            <a:pPr marL="0" indent="0">
              <a:buNone/>
            </a:pPr>
            <a:r>
              <a:rPr/>
              <a:t>We’ll redo the analysis…</a:t>
            </a:r>
          </a:p>
          <a:p>
            <a:pPr marL="0" indent="0">
              <a:buNone/>
            </a:pPr>
            <a:r>
              <a:rPr sz="1350">
                <a:latin typeface="Ubuntu Mono"/>
              </a:rPr>
              <a:t>ames6</a:t>
            </a:r>
            <a:r>
              <a:rPr sz="1350">
                <a:solidFill>
                  <a:srgbClr val="666666"/>
                </a:solidFill>
                <a:latin typeface="Ubuntu Mono"/>
              </a:rPr>
              <a:t>$</a:t>
            </a:r>
            <a:r>
              <a:rPr sz="1350">
                <a:latin typeface="Ubuntu Mono"/>
              </a:rPr>
              <a:t>Mo_Sold &lt;-</a:t>
            </a:r>
            <a:r>
              <a:rPr sz="1350">
                <a:solidFill>
                  <a:srgbClr val="4070A0"/>
                </a:solidFill>
                <a:latin typeface="Ubuntu Mono"/>
              </a:rPr>
              <a:t> </a:t>
            </a:r>
            <a:r>
              <a:rPr sz="1350" b="1">
                <a:solidFill>
                  <a:srgbClr val="007020"/>
                </a:solidFill>
                <a:latin typeface="Ubuntu Mono"/>
              </a:rPr>
              <a:t>as.factor</a:t>
            </a:r>
            <a:r>
              <a:rPr sz="1350">
                <a:latin typeface="Ubuntu Mono"/>
              </a:rPr>
              <a:t>(ames6</a:t>
            </a:r>
            <a:r>
              <a:rPr sz="1350">
                <a:solidFill>
                  <a:srgbClr val="666666"/>
                </a:solidFill>
                <a:latin typeface="Ubuntu Mono"/>
              </a:rPr>
              <a:t>$</a:t>
            </a:r>
            <a:r>
              <a:rPr sz="1350">
                <a:latin typeface="Ubuntu Mono"/>
              </a:rPr>
              <a:t>Mo_Sold)</a:t>
            </a:r>
            <a:r>
              <a:t/>
            </a:r>
            <a:br/>
            <a:r>
              <a:rPr sz="1350">
                <a:latin typeface="Ubuntu Mono"/>
              </a:rPr>
              <a:t>ames6.lm &lt;-</a:t>
            </a:r>
            <a:r>
              <a:rPr sz="1350">
                <a:solidFill>
                  <a:srgbClr val="4070A0"/>
                </a:solidFill>
                <a:latin typeface="Ubuntu Mono"/>
              </a:rPr>
              <a:t> </a:t>
            </a:r>
            <a:r>
              <a:rPr sz="1350" b="1">
                <a:solidFill>
                  <a:srgbClr val="007020"/>
                </a:solidFill>
                <a:latin typeface="Ubuntu Mono"/>
              </a:rPr>
              <a:t>lm</a:t>
            </a:r>
            <a:r>
              <a:rPr sz="1350">
                <a:latin typeface="Ubuntu Mono"/>
              </a:rPr>
              <a:t>(Sale_Price </a:t>
            </a:r>
            <a:r>
              <a:rPr sz="1350">
                <a:solidFill>
                  <a:srgbClr val="666666"/>
                </a:solidFill>
                <a:latin typeface="Ubuntu Mono"/>
              </a:rPr>
              <a:t>~</a:t>
            </a:r>
            <a:r>
              <a:rPr sz="1350">
                <a:solidFill>
                  <a:srgbClr val="4070A0"/>
                </a:solidFill>
                <a:latin typeface="Ubuntu Mono"/>
              </a:rPr>
              <a:t> </a:t>
            </a:r>
            <a:r>
              <a:rPr sz="1350">
                <a:latin typeface="Ubuntu Mono"/>
              </a:rPr>
              <a:t>., </a:t>
            </a:r>
            <a:r>
              <a:rPr sz="1350">
                <a:solidFill>
                  <a:srgbClr val="902000"/>
                </a:solidFill>
                <a:latin typeface="Ubuntu Mono"/>
              </a:rPr>
              <a:t>data=</a:t>
            </a:r>
            <a:r>
              <a:rPr sz="1350">
                <a:latin typeface="Ubuntu Mono"/>
              </a:rPr>
              <a:t>ames6)</a:t>
            </a:r>
            <a:r>
              <a:t/>
            </a:r>
            <a:br/>
            <a:r>
              <a:rPr sz="1350" b="1">
                <a:solidFill>
                  <a:srgbClr val="007020"/>
                </a:solidFill>
                <a:latin typeface="Ubuntu Mono"/>
              </a:rPr>
              <a:t>coef</a:t>
            </a:r>
            <a:r>
              <a:rPr sz="1350">
                <a:latin typeface="Ubuntu Mono"/>
              </a:rPr>
              <a:t>(ames6.lm)</a:t>
            </a:r>
          </a:p>
          <a:p>
            <a:pPr marL="0" indent="0">
              <a:buNone/>
            </a:pPr>
            <a:r>
              <a:rPr sz="1350">
                <a:latin typeface="Ubuntu Mono"/>
              </a:rPr>
              <a:t>      (Intercept)          Latitude         Longitude          Lot_Area 
      -8.7554e+07        9.1285e+05       -5.2568e+05        8.1393e-01 
     First_Flr_SF          Mo_Sold2          Mo_Sold3          Mo_Sold4 
       1.1359e+02        9.8690e+02       -4.9521e+03       -5.9742e+03 
         Mo_Sold5          Mo_Sold6          Mo_Sold7          Mo_Sold8 
      -3.2596e+03       -4.4893e+02        5.8698e+03       -1.4444e+03 
         Mo_Sold9         Mo_Sold10         Mo_Sold11         Mo_Sold12 
       4.1656e+03       -8.2599e+03        1.0757e+03        2.3989e+03 
Bldg_TypeTwoFmCon   Bldg_TypeDuplex    Bldg_TypeTwnhs   Bldg_TypeTwnhsE 
      -3.2622e+04       -5.5118e+04        8.5375e+03        6.8389e+03 </a:t>
            </a:r>
          </a:p>
        </p:txBody>
      </p:sp>
    </p:spTree>
    <p:extLst>
      <p:ext uri="{BB962C8B-B14F-4D97-AF65-F5344CB8AC3E}">
        <p14:creationId xmlns:p14="http://schemas.microsoft.com/office/powerpoint/2010/main" val="2848368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24 – Model selection in linear regression relates to choosing which variables to include in the model.</a:t>
            </a:r>
          </a:p>
        </p:txBody>
      </p:sp>
      <p:sp>
        <p:nvSpPr>
          <p:cNvPr id="3" name="Content Placeholder 2"/>
          <p:cNvSpPr>
            <a:spLocks noGrp="1"/>
          </p:cNvSpPr>
          <p:nvPr>
            <p:ph idx="1"/>
          </p:nvPr>
        </p:nvSpPr>
        <p:spPr/>
        <p:txBody>
          <a:bodyPr/>
          <a:lstStyle/>
          <a:p>
            <a:pPr lvl="1">
              <a:lnSpc>
                <a:spcPct val="100000"/>
              </a:lnSpc>
            </a:pPr>
            <a:r>
              <a:rPr dirty="0"/>
              <a:t>The full model can often </a:t>
            </a:r>
            <a:r>
              <a:rPr i="1" dirty="0"/>
              <a:t>over-fit</a:t>
            </a:r>
            <a:r>
              <a:rPr dirty="0"/>
              <a:t> the existing data, leading to worse results if we want to create new predictions.</a:t>
            </a:r>
          </a:p>
          <a:p>
            <a:pPr lvl="1">
              <a:lnSpc>
                <a:spcPct val="100000"/>
              </a:lnSpc>
            </a:pPr>
            <a:r>
              <a:rPr dirty="0"/>
              <a:t>We’d like a </a:t>
            </a:r>
            <a:r>
              <a:rPr i="1" dirty="0"/>
              <a:t>parsimonious</a:t>
            </a:r>
            <a:r>
              <a:rPr dirty="0"/>
              <a:t> model that gives good predictions, but doesn’t include unnecessary variables.</a:t>
            </a:r>
          </a:p>
          <a:p>
            <a:pPr lvl="1">
              <a:lnSpc>
                <a:spcPct val="100000"/>
              </a:lnSpc>
            </a:pPr>
            <a:r>
              <a:rPr dirty="0"/>
              <a:t>Related to that idea, we’d like to know which variables have a </a:t>
            </a:r>
            <a:r>
              <a:rPr i="1" dirty="0"/>
              <a:t>statistically significant</a:t>
            </a:r>
            <a:r>
              <a:rPr dirty="0"/>
              <a:t> linear relationship to the response variable.</a:t>
            </a:r>
          </a:p>
        </p:txBody>
      </p:sp>
    </p:spTree>
    <p:extLst>
      <p:ext uri="{BB962C8B-B14F-4D97-AF65-F5344CB8AC3E}">
        <p14:creationId xmlns:p14="http://schemas.microsoft.com/office/powerpoint/2010/main" val="3574329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25 – To do inference with our regression model, we check these four assumptions are satisfied.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lnSpc>
                    <a:spcPct val="100000"/>
                  </a:lnSpc>
                </a:pPr>
                <a:r>
                  <a:rPr b="1" dirty="0"/>
                  <a:t>Linearity:</a:t>
                </a:r>
                <a:r>
                  <a:rPr dirty="0"/>
                  <a:t> The relationship between </a:t>
                </a:r>
                <a:r>
                  <a:rPr i="1" dirty="0"/>
                  <a:t>X</a:t>
                </a:r>
                <a:r>
                  <a:rPr dirty="0"/>
                  <a:t>’s and the mean of </a:t>
                </a:r>
                <a:r>
                  <a:rPr i="1" dirty="0"/>
                  <a:t>Y</a:t>
                </a:r>
                <a:r>
                  <a:rPr dirty="0"/>
                  <a:t> is linear.</a:t>
                </a:r>
              </a:p>
              <a:p>
                <a:pPr lvl="1">
                  <a:lnSpc>
                    <a:spcPct val="100000"/>
                  </a:lnSpc>
                </a:pPr>
                <a:r>
                  <a:rPr b="1" dirty="0" err="1"/>
                  <a:t>Homoskedasticity</a:t>
                </a:r>
                <a:r>
                  <a:rPr b="1" dirty="0"/>
                  <a:t>:</a:t>
                </a:r>
                <a:r>
                  <a:rPr dirty="0"/>
                  <a:t> The variance of residual is the same for any value of </a:t>
                </a:r>
                <a:r>
                  <a:rPr i="1" dirty="0"/>
                  <a:t>X</a:t>
                </a:r>
                <a:r>
                  <a:rPr dirty="0"/>
                  <a:t>’s.</a:t>
                </a:r>
              </a:p>
              <a:p>
                <a:pPr lvl="1">
                  <a:lnSpc>
                    <a:spcPct val="100000"/>
                  </a:lnSpc>
                </a:pPr>
                <a:r>
                  <a:rPr b="1" dirty="0"/>
                  <a:t>Normality:</a:t>
                </a:r>
                <a:r>
                  <a:rPr dirty="0"/>
                  <a:t> For any fixed value of </a:t>
                </a:r>
                <a:r>
                  <a:rPr i="1" dirty="0"/>
                  <a:t>X</a:t>
                </a:r>
                <a:r>
                  <a:rPr dirty="0"/>
                  <a:t>, </a:t>
                </a:r>
                <a:r>
                  <a:rPr i="1" dirty="0"/>
                  <a:t>Y</a:t>
                </a:r>
                <a:r>
                  <a:rPr dirty="0"/>
                  <a:t> is normally distributed. [Note: For large enough sample size, say </a:t>
                </a:r>
                <a14:m>
                  <m:oMath xmlns:m="http://schemas.openxmlformats.org/officeDocument/2006/math">
                    <m:r>
                      <a:rPr>
                        <a:latin typeface="Cambria Math" panose="02040503050406030204" pitchFamily="18" charset="0"/>
                      </a:rPr>
                      <m:t>𝑛</m:t>
                    </m:r>
                    <m:r>
                      <a:rPr>
                        <a:latin typeface="Cambria Math" panose="02040503050406030204" pitchFamily="18" charset="0"/>
                      </a:rPr>
                      <m:t>≥</m:t>
                    </m:r>
                    <m:r>
                      <a:rPr>
                        <a:latin typeface="Cambria Math" panose="02040503050406030204" pitchFamily="18" charset="0"/>
                      </a:rPr>
                      <m:t>30</m:t>
                    </m:r>
                    <m:r>
                      <a:rPr>
                        <a:latin typeface="Cambria Math" panose="02040503050406030204" pitchFamily="18" charset="0"/>
                      </a:rPr>
                      <m:t>+</m:t>
                    </m:r>
                    <m:r>
                      <a:rPr>
                        <a:latin typeface="Cambria Math" panose="02040503050406030204" pitchFamily="18" charset="0"/>
                      </a:rPr>
                      <m:t>20</m:t>
                    </m:r>
                    <m:r>
                      <a:rPr>
                        <a:latin typeface="Cambria Math" panose="02040503050406030204" pitchFamily="18" charset="0"/>
                      </a:rPr>
                      <m:t>𝑘</m:t>
                    </m:r>
                  </m:oMath>
                </a14:m>
                <a:r>
                  <a:rPr dirty="0"/>
                  <a:t>, this is less important.]</a:t>
                </a:r>
              </a:p>
              <a:p>
                <a:pPr lvl="1">
                  <a:lnSpc>
                    <a:spcPct val="100000"/>
                  </a:lnSpc>
                </a:pPr>
                <a:r>
                  <a:rPr b="1" dirty="0"/>
                  <a:t>Independence:</a:t>
                </a:r>
                <a:r>
                  <a:rPr dirty="0"/>
                  <a:t> Observations are independent of each other.</a:t>
                </a:r>
              </a:p>
              <a:p>
                <a:pPr lvl="1">
                  <a:lnSpc>
                    <a:spcPct val="100000"/>
                  </a:lnSpc>
                </a:pPr>
                <a:r>
                  <a:rPr dirty="0"/>
                  <a:t>Regression diagnostic plots help us validate the assumptions of multiple linear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2361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26 – The “residuals versus fitted” plot checks linearity and homoskedasticity.</a:t>
            </a:r>
          </a:p>
        </p:txBody>
      </p:sp>
      <p:sp>
        <p:nvSpPr>
          <p:cNvPr id="3" name="Content Placeholder 2"/>
          <p:cNvSpPr>
            <a:spLocks noGrp="1"/>
          </p:cNvSpPr>
          <p:nvPr>
            <p:ph sz="half" idx="1"/>
          </p:nvPr>
        </p:nvSpPr>
        <p:spPr/>
        <p:txBody>
          <a:bodyPr>
            <a:normAutofit fontScale="85000" lnSpcReduction="10000"/>
          </a:bodyPr>
          <a:lstStyle/>
          <a:p>
            <a:pPr lvl="1">
              <a:lnSpc>
                <a:spcPct val="110000"/>
              </a:lnSpc>
            </a:pPr>
            <a:r>
              <a:rPr dirty="0"/>
              <a:t>To check linearity, we want to see residuals spread symmetrically above and below the zero line.</a:t>
            </a:r>
          </a:p>
          <a:p>
            <a:pPr lvl="1">
              <a:lnSpc>
                <a:spcPct val="110000"/>
              </a:lnSpc>
            </a:pPr>
            <a:r>
              <a:rPr dirty="0"/>
              <a:t>To check for constant variance, we’d like to see no pattern of increasing or decreasing distance from the zero line.</a:t>
            </a:r>
          </a:p>
          <a:p>
            <a:pPr lvl="1">
              <a:lnSpc>
                <a:spcPct val="110000"/>
              </a:lnSpc>
            </a:pPr>
            <a:r>
              <a:rPr dirty="0"/>
              <a:t>This graph shows a mild amount of non-linearity and perhaps moderate degree of </a:t>
            </a:r>
            <a:r>
              <a:rPr dirty="0" err="1"/>
              <a:t>heteroskedasticity</a:t>
            </a:r>
            <a:r>
              <a:rPr dirty="0"/>
              <a:t>.</a:t>
            </a:r>
          </a:p>
        </p:txBody>
      </p:sp>
      <p:sp>
        <p:nvSpPr>
          <p:cNvPr id="4" name="Content Placeholder 3"/>
          <p:cNvSpPr>
            <a:spLocks noGrp="1"/>
          </p:cNvSpPr>
          <p:nvPr>
            <p:ph sz="half" idx="2"/>
          </p:nvPr>
        </p:nvSpPr>
        <p:spPr/>
        <p:txBody>
          <a:bodyPr>
            <a:normAutofit fontScale="85000" lnSpcReduction="10000"/>
          </a:bodyPr>
          <a:lstStyle/>
          <a:p>
            <a:pPr marL="0" indent="0">
              <a:buNone/>
            </a:pPr>
            <a:r>
              <a:rPr sz="1350" b="1" dirty="0">
                <a:solidFill>
                  <a:srgbClr val="007020"/>
                </a:solidFill>
                <a:latin typeface="Ubuntu Mono"/>
              </a:rPr>
              <a:t>plot</a:t>
            </a:r>
            <a:r>
              <a:rPr sz="1350" dirty="0">
                <a:latin typeface="Ubuntu Mono"/>
              </a:rPr>
              <a:t>(ames6.lm, </a:t>
            </a:r>
            <a:r>
              <a:rPr sz="1350" dirty="0">
                <a:solidFill>
                  <a:srgbClr val="902000"/>
                </a:solidFill>
                <a:latin typeface="Ubuntu Mono"/>
              </a:rPr>
              <a:t>which=</a:t>
            </a:r>
            <a:r>
              <a:rPr sz="1350" dirty="0">
                <a:solidFill>
                  <a:srgbClr val="40A070"/>
                </a:solidFill>
                <a:latin typeface="Ubuntu Mono"/>
              </a:rPr>
              <a:t>1</a:t>
            </a:r>
            <a:r>
              <a:rPr sz="1350" dirty="0">
                <a:latin typeface="Ubuntu Mono"/>
              </a:rPr>
              <a:t>)</a:t>
            </a:r>
          </a:p>
        </p:txBody>
      </p:sp>
      <p:pic>
        <p:nvPicPr>
          <p:cNvPr id="5" name="Picture 4" descr="Residuals vs fit for the full mod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411756"/>
            <a:ext cx="3429000" cy="3283756"/>
          </a:xfrm>
          <a:prstGeom prst="rect">
            <a:avLst/>
          </a:prstGeom>
        </p:spPr>
      </p:pic>
    </p:spTree>
    <p:extLst>
      <p:ext uri="{BB962C8B-B14F-4D97-AF65-F5344CB8AC3E}">
        <p14:creationId xmlns:p14="http://schemas.microsoft.com/office/powerpoint/2010/main" val="3322296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01 – Supervised Learning</a:t>
            </a:r>
          </a:p>
        </p:txBody>
      </p:sp>
      <p:sp>
        <p:nvSpPr>
          <p:cNvPr id="3" name="Content Placeholder 2"/>
          <p:cNvSpPr>
            <a:spLocks noGrp="1"/>
          </p:cNvSpPr>
          <p:nvPr>
            <p:ph idx="1"/>
          </p:nvPr>
        </p:nvSpPr>
        <p:spPr/>
        <p:txBody>
          <a:bodyPr>
            <a:normAutofit lnSpcReduction="10000"/>
          </a:bodyPr>
          <a:lstStyle/>
          <a:p>
            <a:pPr lvl="1"/>
            <a:r>
              <a:rPr b="1" dirty="0"/>
              <a:t>Supervised Learning:</a:t>
            </a:r>
            <a:r>
              <a:rPr dirty="0"/>
              <a:t> Uses training data to infer model for future predictions on test data (true output observations are available</a:t>
            </a:r>
            <a:r>
              <a:rPr dirty="0" smtClean="0"/>
              <a:t>).</a:t>
            </a:r>
            <a:r>
              <a:rPr lang="en-US" dirty="0" smtClean="0"/>
              <a:t/>
            </a:r>
            <a:br>
              <a:rPr lang="en-US" dirty="0" smtClean="0"/>
            </a:br>
            <a:endParaRPr dirty="0"/>
          </a:p>
          <a:p>
            <a:pPr lvl="1"/>
            <a:r>
              <a:rPr b="1" dirty="0"/>
              <a:t>Regression:</a:t>
            </a:r>
            <a:r>
              <a:rPr dirty="0"/>
              <a:t> Predicts continuous response variables from input </a:t>
            </a:r>
            <a:r>
              <a:rPr dirty="0" smtClean="0"/>
              <a:t>predictors.</a:t>
            </a:r>
            <a:r>
              <a:rPr lang="en-US" dirty="0" smtClean="0"/>
              <a:t/>
            </a:r>
            <a:br>
              <a:rPr lang="en-US" dirty="0" smtClean="0"/>
            </a:br>
            <a:r>
              <a:rPr lang="en-US" dirty="0" smtClean="0"/>
              <a:t/>
            </a:r>
            <a:br>
              <a:rPr lang="en-US" dirty="0" smtClean="0"/>
            </a:br>
            <a:r>
              <a:rPr dirty="0" smtClean="0"/>
              <a:t>Example</a:t>
            </a:r>
            <a:r>
              <a:rPr dirty="0"/>
              <a:t>: Predicting height given weight, modeling credit scores</a:t>
            </a:r>
            <a:r>
              <a:rPr dirty="0" smtClean="0"/>
              <a:t>.</a:t>
            </a:r>
            <a:r>
              <a:rPr lang="en-US" dirty="0" smtClean="0"/>
              <a:t/>
            </a:r>
            <a:br>
              <a:rPr lang="en-US" dirty="0" smtClean="0"/>
            </a:br>
            <a:endParaRPr dirty="0"/>
          </a:p>
          <a:p>
            <a:pPr lvl="1"/>
            <a:r>
              <a:rPr b="1" dirty="0"/>
              <a:t>Classification:</a:t>
            </a:r>
            <a:r>
              <a:rPr dirty="0"/>
              <a:t> Predicts category of a new </a:t>
            </a:r>
            <a:r>
              <a:rPr dirty="0" smtClean="0"/>
              <a:t>observation.</a:t>
            </a:r>
            <a:r>
              <a:rPr lang="en-US" dirty="0" smtClean="0"/>
              <a:t/>
            </a:r>
            <a:br>
              <a:rPr lang="en-US" dirty="0" smtClean="0"/>
            </a:br>
            <a:r>
              <a:rPr lang="en-US" dirty="0" smtClean="0"/>
              <a:t/>
            </a:r>
            <a:br>
              <a:rPr lang="en-US" dirty="0" smtClean="0"/>
            </a:br>
            <a:r>
              <a:rPr dirty="0" smtClean="0"/>
              <a:t>Examples</a:t>
            </a:r>
            <a:r>
              <a:rPr dirty="0"/>
              <a:t>: image classification, identifying spam among real e-mails.</a:t>
            </a:r>
          </a:p>
        </p:txBody>
      </p:sp>
    </p:spTree>
    <p:extLst>
      <p:ext uri="{BB962C8B-B14F-4D97-AF65-F5344CB8AC3E}">
        <p14:creationId xmlns:p14="http://schemas.microsoft.com/office/powerpoint/2010/main" val="21745235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27 – The Normal Q-Q plot compares the residuals to “ideal” normal observations.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a:bodyPr>
              <a:lstStyle/>
              <a:p>
                <a:pPr lvl="1">
                  <a:lnSpc>
                    <a:spcPct val="100000"/>
                  </a:lnSpc>
                </a:pPr>
                <a:r>
                  <a:rPr dirty="0"/>
                  <a:t>Deviations from a linear pattern show evidence of non-normal residuals.</a:t>
                </a:r>
              </a:p>
              <a:p>
                <a:pPr lvl="1">
                  <a:lnSpc>
                    <a:spcPct val="100000"/>
                  </a:lnSpc>
                </a:pPr>
                <a:r>
                  <a:rPr dirty="0"/>
                  <a:t>In this case, there is certainly evidence of non-normal residuals, but the large sample size makes this less of an issue</a:t>
                </a:r>
                <a:r>
                  <a:rPr dirty="0" smtClean="0"/>
                  <a:t>.</a:t>
                </a:r>
                <a:r>
                  <a:rPr lang="en-US" dirty="0" smtClean="0"/>
                  <a:t/>
                </a:r>
                <a:br>
                  <a:rPr lang="en-US" dirty="0" smtClean="0"/>
                </a:br>
                <a:endParaRPr lang="en-US" dirty="0" smtClean="0"/>
              </a:p>
              <a:p>
                <a:pPr marL="342900" lvl="1" indent="0">
                  <a:lnSpc>
                    <a:spcPct val="100000"/>
                  </a:lnSpc>
                  <a:buNone/>
                </a:pPr>
                <a:r>
                  <a:rPr dirty="0" smtClean="0"/>
                  <a:t>(</a:t>
                </a:r>
                <a14:m>
                  <m:oMath xmlns:m="http://schemas.openxmlformats.org/officeDocument/2006/math">
                    <m:r>
                      <a:rPr>
                        <a:latin typeface="Cambria Math" panose="02040503050406030204" pitchFamily="18" charset="0"/>
                      </a:rPr>
                      <m:t>𝑛</m:t>
                    </m:r>
                    <m:r>
                      <a:rPr>
                        <a:latin typeface="Cambria Math" panose="02040503050406030204" pitchFamily="18" charset="0"/>
                      </a:rPr>
                      <m:t>=</m:t>
                    </m:r>
                    <m:r>
                      <a:rPr>
                        <a:latin typeface="Cambria Math" panose="02040503050406030204" pitchFamily="18" charset="0"/>
                      </a:rPr>
                      <m:t>2930</m:t>
                    </m:r>
                    <m:r>
                      <a:rPr>
                        <a:latin typeface="Cambria Math" panose="02040503050406030204" pitchFamily="18" charset="0"/>
                      </a:rPr>
                      <m:t>≥</m:t>
                    </m:r>
                    <m:r>
                      <a:rPr>
                        <a:latin typeface="Cambria Math" panose="02040503050406030204" pitchFamily="18" charset="0"/>
                      </a:rPr>
                      <m:t>30</m:t>
                    </m:r>
                    <m:r>
                      <a:rPr>
                        <a:latin typeface="Cambria Math" panose="02040503050406030204" pitchFamily="18" charset="0"/>
                      </a:rPr>
                      <m:t>+</m:t>
                    </m:r>
                    <m:r>
                      <a:rPr>
                        <a:latin typeface="Cambria Math" panose="02040503050406030204" pitchFamily="18" charset="0"/>
                      </a:rPr>
                      <m:t>20</m:t>
                    </m:r>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oMath>
                </a14:m>
                <a:r>
                  <a:rPr dirty="0"/>
                  <a:t>)</a:t>
                </a:r>
                <a:r>
                  <a:rPr lang="en-US" dirty="0" smtClean="0"/>
                  <a:t/>
                </a:r>
                <a:br>
                  <a:rPr lang="en-US" dirty="0" smtClean="0"/>
                </a:br>
                <a:endParaRPr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US">
                    <a:noFill/>
                  </a:rPr>
                  <a:t> </a:t>
                </a:r>
              </a:p>
            </p:txBody>
          </p:sp>
        </mc:Fallback>
      </mc:AlternateContent>
      <p:sp>
        <p:nvSpPr>
          <p:cNvPr id="4" name="Content Placeholder 3"/>
          <p:cNvSpPr>
            <a:spLocks noGrp="1"/>
          </p:cNvSpPr>
          <p:nvPr>
            <p:ph sz="half" idx="2"/>
          </p:nvPr>
        </p:nvSpPr>
        <p:spPr/>
        <p:txBody>
          <a:bodyPr>
            <a:normAutofit fontScale="92500"/>
          </a:bodyPr>
          <a:lstStyle/>
          <a:p>
            <a:pPr marL="0" indent="0">
              <a:buNone/>
            </a:pPr>
            <a:r>
              <a:rPr sz="1350" b="1" dirty="0">
                <a:solidFill>
                  <a:srgbClr val="007020"/>
                </a:solidFill>
                <a:latin typeface="Ubuntu Mono"/>
              </a:rPr>
              <a:t>plot</a:t>
            </a:r>
            <a:r>
              <a:rPr sz="1350" dirty="0">
                <a:latin typeface="Ubuntu Mono"/>
              </a:rPr>
              <a:t>(ames6.lm, </a:t>
            </a:r>
            <a:r>
              <a:rPr sz="1350" dirty="0">
                <a:solidFill>
                  <a:srgbClr val="902000"/>
                </a:solidFill>
                <a:latin typeface="Ubuntu Mono"/>
              </a:rPr>
              <a:t>which=</a:t>
            </a:r>
            <a:r>
              <a:rPr sz="1350" dirty="0">
                <a:solidFill>
                  <a:srgbClr val="40A070"/>
                </a:solidFill>
                <a:latin typeface="Ubuntu Mono"/>
              </a:rPr>
              <a:t>2</a:t>
            </a:r>
            <a:r>
              <a:rPr sz="1350" dirty="0">
                <a:latin typeface="Ubuntu Mono"/>
              </a:rPr>
              <a:t>)</a:t>
            </a:r>
          </a:p>
        </p:txBody>
      </p:sp>
      <p:pic>
        <p:nvPicPr>
          <p:cNvPr id="5" name="Picture 4" descr="Normal Q-Q plot for the full mode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760" y="1472141"/>
            <a:ext cx="3380240" cy="3237062"/>
          </a:xfrm>
          <a:prstGeom prst="rect">
            <a:avLst/>
          </a:prstGeom>
        </p:spPr>
      </p:pic>
    </p:spTree>
    <p:extLst>
      <p:ext uri="{BB962C8B-B14F-4D97-AF65-F5344CB8AC3E}">
        <p14:creationId xmlns:p14="http://schemas.microsoft.com/office/powerpoint/2010/main" val="2969103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28 – The scale-location plot is useful for checking the assumption of homoskedasticity.</a:t>
            </a:r>
          </a:p>
        </p:txBody>
      </p:sp>
      <p:sp>
        <p:nvSpPr>
          <p:cNvPr id="3" name="Content Placeholder 2"/>
          <p:cNvSpPr>
            <a:spLocks noGrp="1"/>
          </p:cNvSpPr>
          <p:nvPr>
            <p:ph sz="half" idx="1"/>
          </p:nvPr>
        </p:nvSpPr>
        <p:spPr/>
        <p:txBody>
          <a:bodyPr/>
          <a:lstStyle/>
          <a:p>
            <a:pPr lvl="1">
              <a:lnSpc>
                <a:spcPct val="100000"/>
              </a:lnSpc>
            </a:pPr>
            <a:r>
              <a:rPr dirty="0"/>
              <a:t>Is there a pattern of changing distance from the zero line?</a:t>
            </a:r>
          </a:p>
          <a:p>
            <a:pPr lvl="1">
              <a:lnSpc>
                <a:spcPct val="100000"/>
              </a:lnSpc>
            </a:pPr>
            <a:r>
              <a:rPr dirty="0"/>
              <a:t>In this case, we see a pattern of increasing distances from the zero line as fitted value increases.</a:t>
            </a:r>
          </a:p>
        </p:txBody>
      </p:sp>
      <p:sp>
        <p:nvSpPr>
          <p:cNvPr id="4" name="Content Placeholder 3"/>
          <p:cNvSpPr>
            <a:spLocks noGrp="1"/>
          </p:cNvSpPr>
          <p:nvPr>
            <p:ph sz="half" idx="2"/>
          </p:nvPr>
        </p:nvSpPr>
        <p:spPr/>
        <p:txBody>
          <a:bodyPr/>
          <a:lstStyle/>
          <a:p>
            <a:pPr marL="0" indent="0">
              <a:buNone/>
            </a:pPr>
            <a:r>
              <a:rPr sz="1350" b="1">
                <a:solidFill>
                  <a:srgbClr val="007020"/>
                </a:solidFill>
                <a:latin typeface="Ubuntu Mono"/>
              </a:rPr>
              <a:t>plot</a:t>
            </a:r>
            <a:r>
              <a:rPr sz="1350">
                <a:latin typeface="Ubuntu Mono"/>
              </a:rPr>
              <a:t>(ames6.lm, </a:t>
            </a:r>
            <a:r>
              <a:rPr sz="1350">
                <a:solidFill>
                  <a:srgbClr val="902000"/>
                </a:solidFill>
                <a:latin typeface="Ubuntu Mono"/>
              </a:rPr>
              <a:t>which=</a:t>
            </a:r>
            <a:r>
              <a:rPr sz="1350">
                <a:solidFill>
                  <a:srgbClr val="40A070"/>
                </a:solidFill>
                <a:latin typeface="Ubuntu Mono"/>
              </a:rPr>
              <a:t>3</a:t>
            </a:r>
            <a:r>
              <a:rPr sz="1350">
                <a:latin typeface="Ubuntu Mono"/>
              </a:rPr>
              <a:t>)</a:t>
            </a:r>
          </a:p>
        </p:txBody>
      </p:sp>
      <p:pic>
        <p:nvPicPr>
          <p:cNvPr id="5" name="Picture 4" descr="Scale-location plot for the full mod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466490"/>
            <a:ext cx="3429000" cy="3283757"/>
          </a:xfrm>
          <a:prstGeom prst="rect">
            <a:avLst/>
          </a:prstGeom>
        </p:spPr>
      </p:pic>
    </p:spTree>
    <p:extLst>
      <p:ext uri="{BB962C8B-B14F-4D97-AF65-F5344CB8AC3E}">
        <p14:creationId xmlns:p14="http://schemas.microsoft.com/office/powerpoint/2010/main" val="192527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29 – “Cook’s distance” is a measure of the influence of each observation on the coefficients.</a:t>
            </a:r>
          </a:p>
        </p:txBody>
      </p:sp>
      <p:sp>
        <p:nvSpPr>
          <p:cNvPr id="3" name="Content Placeholder 2"/>
          <p:cNvSpPr>
            <a:spLocks noGrp="1"/>
          </p:cNvSpPr>
          <p:nvPr>
            <p:ph sz="half" idx="1"/>
          </p:nvPr>
        </p:nvSpPr>
        <p:spPr/>
        <p:txBody>
          <a:bodyPr>
            <a:normAutofit fontScale="92500" lnSpcReduction="20000"/>
          </a:bodyPr>
          <a:lstStyle/>
          <a:p>
            <a:pPr lvl="1">
              <a:lnSpc>
                <a:spcPct val="110000"/>
              </a:lnSpc>
            </a:pPr>
            <a:r>
              <a:rPr dirty="0"/>
              <a:t>Any observation with a Cook’s distance &gt; 1, or any that are substantially larger than other Cook’s distances are called “highly influential data points,” and require further investigation.</a:t>
            </a:r>
          </a:p>
          <a:p>
            <a:pPr lvl="1">
              <a:lnSpc>
                <a:spcPct val="110000"/>
              </a:lnSpc>
            </a:pPr>
            <a:r>
              <a:rPr dirty="0"/>
              <a:t>There are at least 2 data points we might want to look at more closely: 1499 and 2181.</a:t>
            </a:r>
          </a:p>
        </p:txBody>
      </p:sp>
      <p:sp>
        <p:nvSpPr>
          <p:cNvPr id="4" name="Content Placeholder 3"/>
          <p:cNvSpPr>
            <a:spLocks noGrp="1"/>
          </p:cNvSpPr>
          <p:nvPr>
            <p:ph sz="half" idx="2"/>
          </p:nvPr>
        </p:nvSpPr>
        <p:spPr/>
        <p:txBody>
          <a:bodyPr>
            <a:normAutofit fontScale="92500" lnSpcReduction="20000"/>
          </a:bodyPr>
          <a:lstStyle/>
          <a:p>
            <a:pPr marL="0" indent="0">
              <a:buNone/>
            </a:pPr>
            <a:r>
              <a:rPr sz="1350" b="1">
                <a:solidFill>
                  <a:srgbClr val="007020"/>
                </a:solidFill>
                <a:latin typeface="Ubuntu Mono"/>
              </a:rPr>
              <a:t>plot</a:t>
            </a:r>
            <a:r>
              <a:rPr sz="1350">
                <a:latin typeface="Ubuntu Mono"/>
              </a:rPr>
              <a:t>(ames6.lm, </a:t>
            </a:r>
            <a:r>
              <a:rPr sz="1350">
                <a:solidFill>
                  <a:srgbClr val="902000"/>
                </a:solidFill>
                <a:latin typeface="Ubuntu Mono"/>
              </a:rPr>
              <a:t>which=</a:t>
            </a:r>
            <a:r>
              <a:rPr sz="1350">
                <a:solidFill>
                  <a:srgbClr val="40A070"/>
                </a:solidFill>
                <a:latin typeface="Ubuntu Mono"/>
              </a:rPr>
              <a:t>4</a:t>
            </a:r>
            <a:r>
              <a:rPr sz="1350">
                <a:latin typeface="Ubuntu Mono"/>
              </a:rPr>
              <a:t>)</a:t>
            </a:r>
          </a:p>
        </p:txBody>
      </p:sp>
      <p:pic>
        <p:nvPicPr>
          <p:cNvPr id="5" name="Picture 4" descr="Cook's Distance plot for the full mod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492368"/>
            <a:ext cx="3429000" cy="3283757"/>
          </a:xfrm>
          <a:prstGeom prst="rect">
            <a:avLst/>
          </a:prstGeom>
        </p:spPr>
      </p:pic>
    </p:spTree>
    <p:extLst>
      <p:ext uri="{BB962C8B-B14F-4D97-AF65-F5344CB8AC3E}">
        <p14:creationId xmlns:p14="http://schemas.microsoft.com/office/powerpoint/2010/main" val="3376222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30 – Understanding outliers/influential points is important.</a:t>
            </a:r>
          </a:p>
        </p:txBody>
      </p:sp>
      <p:sp>
        <p:nvSpPr>
          <p:cNvPr id="3" name="Content Placeholder 2"/>
          <p:cNvSpPr>
            <a:spLocks noGrp="1"/>
          </p:cNvSpPr>
          <p:nvPr>
            <p:ph idx="1"/>
          </p:nvPr>
        </p:nvSpPr>
        <p:spPr/>
        <p:txBody>
          <a:bodyPr>
            <a:normAutofit fontScale="62500" lnSpcReduction="20000"/>
          </a:bodyPr>
          <a:lstStyle/>
          <a:p>
            <a:pPr marL="0" indent="0">
              <a:lnSpc>
                <a:spcPct val="120000"/>
              </a:lnSpc>
              <a:buNone/>
            </a:pPr>
            <a:r>
              <a:rPr dirty="0">
                <a:latin typeface="Ubuntu Mono"/>
              </a:rPr>
              <a:t>ames6[</a:t>
            </a:r>
            <a:r>
              <a:rPr b="1" dirty="0">
                <a:solidFill>
                  <a:srgbClr val="007020"/>
                </a:solidFill>
                <a:latin typeface="Ubuntu Mono"/>
              </a:rPr>
              <a:t>c</a:t>
            </a:r>
            <a:r>
              <a:rPr dirty="0">
                <a:latin typeface="Ubuntu Mono"/>
              </a:rPr>
              <a:t>(</a:t>
            </a:r>
            <a:r>
              <a:rPr dirty="0">
                <a:solidFill>
                  <a:srgbClr val="40A070"/>
                </a:solidFill>
                <a:latin typeface="Ubuntu Mono"/>
              </a:rPr>
              <a:t>1499</a:t>
            </a:r>
            <a:r>
              <a:rPr dirty="0">
                <a:latin typeface="Ubuntu Mono"/>
              </a:rPr>
              <a:t>, </a:t>
            </a:r>
            <a:r>
              <a:rPr dirty="0">
                <a:solidFill>
                  <a:srgbClr val="40A070"/>
                </a:solidFill>
                <a:latin typeface="Ubuntu Mono"/>
              </a:rPr>
              <a:t>2181</a:t>
            </a:r>
            <a:r>
              <a:rPr dirty="0">
                <a:latin typeface="Ubuntu Mono"/>
              </a:rPr>
              <a:t>),]</a:t>
            </a:r>
          </a:p>
          <a:p>
            <a:pPr marL="0" indent="0">
              <a:lnSpc>
                <a:spcPct val="120000"/>
              </a:lnSpc>
              <a:buNone/>
            </a:pPr>
            <a:r>
              <a:rPr dirty="0">
                <a:latin typeface="Ubuntu Mono"/>
              </a:rPr>
              <a:t># A </a:t>
            </a:r>
            <a:r>
              <a:rPr dirty="0" err="1">
                <a:latin typeface="Ubuntu Mono"/>
              </a:rPr>
              <a:t>tibble</a:t>
            </a:r>
            <a:r>
              <a:rPr dirty="0">
                <a:latin typeface="Ubuntu Mono"/>
              </a:rPr>
              <a:t>: 2 x 7
  Latitude Longitude </a:t>
            </a:r>
            <a:r>
              <a:rPr dirty="0" err="1">
                <a:latin typeface="Ubuntu Mono"/>
              </a:rPr>
              <a:t>Lot_Area</a:t>
            </a:r>
            <a:r>
              <a:rPr dirty="0">
                <a:latin typeface="Ubuntu Mono"/>
              </a:rPr>
              <a:t> </a:t>
            </a:r>
            <a:r>
              <a:rPr dirty="0" err="1">
                <a:latin typeface="Ubuntu Mono"/>
              </a:rPr>
              <a:t>First_Flr_SF</a:t>
            </a:r>
            <a:r>
              <a:rPr dirty="0">
                <a:latin typeface="Ubuntu Mono"/>
              </a:rPr>
              <a:t> </a:t>
            </a:r>
            <a:r>
              <a:rPr dirty="0" err="1">
                <a:latin typeface="Ubuntu Mono"/>
              </a:rPr>
              <a:t>Mo_Sold</a:t>
            </a:r>
            <a:r>
              <a:rPr dirty="0">
                <a:latin typeface="Ubuntu Mono"/>
              </a:rPr>
              <a:t> </a:t>
            </a:r>
            <a:r>
              <a:rPr dirty="0" err="1">
                <a:latin typeface="Ubuntu Mono"/>
              </a:rPr>
              <a:t>Bldg_Type</a:t>
            </a:r>
            <a:r>
              <a:rPr dirty="0">
                <a:latin typeface="Ubuntu Mono"/>
              </a:rPr>
              <a:t> </a:t>
            </a:r>
            <a:r>
              <a:rPr dirty="0" err="1">
                <a:latin typeface="Ubuntu Mono"/>
              </a:rPr>
              <a:t>Sale_Price</a:t>
            </a:r>
            <a:r>
              <a:rPr dirty="0">
                <a:latin typeface="Ubuntu Mono"/>
              </a:rPr>
              <a:t>
     &lt;</a:t>
            </a:r>
            <a:r>
              <a:rPr dirty="0" err="1">
                <a:latin typeface="Ubuntu Mono"/>
              </a:rPr>
              <a:t>dbl</a:t>
            </a:r>
            <a:r>
              <a:rPr dirty="0">
                <a:latin typeface="Ubuntu Mono"/>
              </a:rPr>
              <a:t>&gt;     &lt;</a:t>
            </a:r>
            <a:r>
              <a:rPr dirty="0" err="1">
                <a:latin typeface="Ubuntu Mono"/>
              </a:rPr>
              <a:t>dbl</a:t>
            </a:r>
            <a:r>
              <a:rPr dirty="0">
                <a:latin typeface="Ubuntu Mono"/>
              </a:rPr>
              <a:t>&gt;    &lt;</a:t>
            </a:r>
            <a:r>
              <a:rPr dirty="0" err="1">
                <a:latin typeface="Ubuntu Mono"/>
              </a:rPr>
              <a:t>int</a:t>
            </a:r>
            <a:r>
              <a:rPr dirty="0">
                <a:latin typeface="Ubuntu Mono"/>
              </a:rPr>
              <a:t>&gt;        &lt;</a:t>
            </a:r>
            <a:r>
              <a:rPr dirty="0" err="1">
                <a:latin typeface="Ubuntu Mono"/>
              </a:rPr>
              <a:t>int</a:t>
            </a:r>
            <a:r>
              <a:rPr dirty="0">
                <a:latin typeface="Ubuntu Mono"/>
              </a:rPr>
              <a:t>&gt; &lt;</a:t>
            </a:r>
            <a:r>
              <a:rPr dirty="0" err="1">
                <a:latin typeface="Ubuntu Mono"/>
              </a:rPr>
              <a:t>fct</a:t>
            </a:r>
            <a:r>
              <a:rPr dirty="0">
                <a:latin typeface="Ubuntu Mono"/>
              </a:rPr>
              <a:t>&gt;   &lt;</a:t>
            </a:r>
            <a:r>
              <a:rPr dirty="0" err="1">
                <a:latin typeface="Ubuntu Mono"/>
              </a:rPr>
              <a:t>fct</a:t>
            </a:r>
            <a:r>
              <a:rPr dirty="0">
                <a:latin typeface="Ubuntu Mono"/>
              </a:rPr>
              <a:t>&gt;          &lt;</a:t>
            </a:r>
            <a:r>
              <a:rPr dirty="0" err="1">
                <a:latin typeface="Ubuntu Mono"/>
              </a:rPr>
              <a:t>int</a:t>
            </a:r>
            <a:r>
              <a:rPr dirty="0">
                <a:latin typeface="Ubuntu Mono"/>
              </a:rPr>
              <a:t>&gt;
1     42.0     -93.7    63887         4692 1       </a:t>
            </a:r>
            <a:r>
              <a:rPr dirty="0" err="1">
                <a:latin typeface="Ubuntu Mono"/>
              </a:rPr>
              <a:t>OneFam</a:t>
            </a:r>
            <a:r>
              <a:rPr dirty="0">
                <a:latin typeface="Ubuntu Mono"/>
              </a:rPr>
              <a:t>        160000
2     42.0     -93.7    39290         5095 10      </a:t>
            </a:r>
            <a:r>
              <a:rPr dirty="0" err="1">
                <a:latin typeface="Ubuntu Mono"/>
              </a:rPr>
              <a:t>OneFam</a:t>
            </a:r>
            <a:r>
              <a:rPr dirty="0">
                <a:latin typeface="Ubuntu Mono"/>
              </a:rPr>
              <a:t>        </a:t>
            </a:r>
            <a:r>
              <a:rPr dirty="0" smtClean="0">
                <a:latin typeface="Ubuntu Mono"/>
              </a:rPr>
              <a:t>183850</a:t>
            </a:r>
            <a:r>
              <a:rPr lang="en-US" dirty="0" smtClean="0">
                <a:latin typeface="Ubuntu Mono"/>
              </a:rPr>
              <a:t/>
            </a:r>
            <a:br>
              <a:rPr lang="en-US" dirty="0" smtClean="0">
                <a:latin typeface="Ubuntu Mono"/>
              </a:rPr>
            </a:br>
            <a:endParaRPr dirty="0">
              <a:latin typeface="Ubuntu Mono"/>
            </a:endParaRPr>
          </a:p>
          <a:p>
            <a:pPr lvl="1">
              <a:lnSpc>
                <a:spcPct val="120000"/>
              </a:lnSpc>
            </a:pPr>
            <a:r>
              <a:rPr dirty="0"/>
              <a:t>These homes had a large first-floor area and relatively low price.</a:t>
            </a:r>
          </a:p>
          <a:p>
            <a:pPr lvl="1">
              <a:lnSpc>
                <a:spcPct val="120000"/>
              </a:lnSpc>
            </a:pPr>
            <a:r>
              <a:rPr dirty="0"/>
              <a:t>We can’t simply throw out outliers/influential points because they’re annoying.</a:t>
            </a:r>
          </a:p>
          <a:p>
            <a:pPr lvl="1">
              <a:lnSpc>
                <a:spcPct val="120000"/>
              </a:lnSpc>
            </a:pPr>
            <a:r>
              <a:rPr dirty="0"/>
              <a:t>If we investigate outliers and find they’re genuinely not part of the population of interest, we might remove them (e.g., measurement error, or farmhouse vs. in-city house.)</a:t>
            </a:r>
          </a:p>
          <a:p>
            <a:pPr lvl="1">
              <a:lnSpc>
                <a:spcPct val="120000"/>
              </a:lnSpc>
            </a:pPr>
            <a:r>
              <a:rPr dirty="0"/>
              <a:t>Understanding (and including outliers) might be an important part of creating a better </a:t>
            </a:r>
            <a:r>
              <a:rPr dirty="0" err="1"/>
              <a:t>preditive</a:t>
            </a:r>
            <a:r>
              <a:rPr dirty="0"/>
              <a:t> model. (e.g., part of a separate group–need a new grouping variable?)</a:t>
            </a:r>
          </a:p>
        </p:txBody>
      </p:sp>
    </p:spTree>
    <p:extLst>
      <p:ext uri="{BB962C8B-B14F-4D97-AF65-F5344CB8AC3E}">
        <p14:creationId xmlns:p14="http://schemas.microsoft.com/office/powerpoint/2010/main" val="1919993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31 – Inference on the regression coefficients is meaningful if regression assumptions are satisfied.</a:t>
            </a:r>
          </a:p>
        </p:txBody>
      </p:sp>
      <p:sp>
        <p:nvSpPr>
          <p:cNvPr id="3" name="Content Placeholder 2"/>
          <p:cNvSpPr>
            <a:spLocks noGrp="1"/>
          </p:cNvSpPr>
          <p:nvPr>
            <p:ph idx="1"/>
          </p:nvPr>
        </p:nvSpPr>
        <p:spPr/>
        <p:txBody>
          <a:bodyPr/>
          <a:lstStyle/>
          <a:p>
            <a:pPr lvl="1">
              <a:lnSpc>
                <a:spcPct val="100000"/>
              </a:lnSpc>
            </a:pPr>
            <a:r>
              <a:rPr dirty="0"/>
              <a:t>If a coefficient has a small </a:t>
            </a:r>
            <a:r>
              <a:rPr i="1" dirty="0"/>
              <a:t>p</a:t>
            </a:r>
            <a:r>
              <a:rPr dirty="0"/>
              <a:t>-value, we can conclude that there is a statistically significant linear relationship between that variable and the response, </a:t>
            </a:r>
            <a:r>
              <a:rPr i="1" dirty="0"/>
              <a:t>after the effects of all other variables have been taken into consideration</a:t>
            </a:r>
            <a:r>
              <a:rPr dirty="0"/>
              <a:t>.</a:t>
            </a:r>
          </a:p>
          <a:p>
            <a:pPr lvl="1">
              <a:lnSpc>
                <a:spcPct val="100000"/>
              </a:lnSpc>
            </a:pPr>
            <a:r>
              <a:rPr dirty="0"/>
              <a:t>You might consider removing a non-significant variable from the model.</a:t>
            </a:r>
          </a:p>
          <a:p>
            <a:pPr lvl="1">
              <a:lnSpc>
                <a:spcPct val="100000"/>
              </a:lnSpc>
            </a:pPr>
            <a:r>
              <a:rPr dirty="0"/>
              <a:t>If you remove one non-significant variable from the model, the </a:t>
            </a:r>
            <a:r>
              <a:rPr i="1" dirty="0"/>
              <a:t>p</a:t>
            </a:r>
            <a:r>
              <a:rPr dirty="0"/>
              <a:t>-values of the other coefficients could change. Therefore, only remove one variable at a time!</a:t>
            </a:r>
          </a:p>
        </p:txBody>
      </p:sp>
    </p:spTree>
    <p:extLst>
      <p:ext uri="{BB962C8B-B14F-4D97-AF65-F5344CB8AC3E}">
        <p14:creationId xmlns:p14="http://schemas.microsoft.com/office/powerpoint/2010/main" val="2151347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32 </a:t>
            </a:r>
            <a:r>
              <a:rPr lang="en-US" dirty="0" smtClean="0"/>
              <a:t>–</a:t>
            </a:r>
            <a:r>
              <a:rPr dirty="0" smtClean="0"/>
              <a:t> </a:t>
            </a:r>
            <a:r>
              <a:rPr lang="en-US" dirty="0" smtClean="0"/>
              <a:t>It seems </a:t>
            </a:r>
            <a:r>
              <a:rPr dirty="0" smtClean="0"/>
              <a:t>Latitude</a:t>
            </a:r>
            <a:r>
              <a:rPr dirty="0"/>
              <a:t>, Longitude, Lot Area, First Floor Sq. </a:t>
            </a:r>
            <a:r>
              <a:rPr dirty="0" smtClean="0"/>
              <a:t>Ft</a:t>
            </a:r>
            <a:r>
              <a:rPr lang="en-US" dirty="0" smtClean="0"/>
              <a:t>.</a:t>
            </a:r>
            <a:r>
              <a:rPr dirty="0" smtClean="0"/>
              <a:t>, </a:t>
            </a:r>
            <a:r>
              <a:rPr dirty="0"/>
              <a:t>and Building Type are significant.</a:t>
            </a:r>
          </a:p>
        </p:txBody>
      </p:sp>
      <p:sp>
        <p:nvSpPr>
          <p:cNvPr id="3" name="Content Placeholder 2"/>
          <p:cNvSpPr>
            <a:spLocks noGrp="1"/>
          </p:cNvSpPr>
          <p:nvPr>
            <p:ph idx="1"/>
          </p:nvPr>
        </p:nvSpPr>
        <p:spPr/>
        <p:txBody>
          <a:bodyPr/>
          <a:lstStyle/>
          <a:p>
            <a:pPr marL="0" indent="0">
              <a:buNone/>
            </a:pPr>
            <a:r>
              <a:rPr sz="1350" b="1" dirty="0">
                <a:solidFill>
                  <a:srgbClr val="007020"/>
                </a:solidFill>
                <a:latin typeface="Ubuntu Mono"/>
              </a:rPr>
              <a:t>summary</a:t>
            </a:r>
            <a:r>
              <a:rPr sz="1350" dirty="0">
                <a:latin typeface="Ubuntu Mono"/>
              </a:rPr>
              <a:t>(ames6.lm)</a:t>
            </a:r>
            <a:r>
              <a:rPr sz="1350" dirty="0">
                <a:solidFill>
                  <a:srgbClr val="666666"/>
                </a:solidFill>
                <a:latin typeface="Ubuntu Mono"/>
              </a:rPr>
              <a:t>$</a:t>
            </a:r>
            <a:r>
              <a:rPr sz="1350" dirty="0">
                <a:latin typeface="Ubuntu Mono"/>
              </a:rPr>
              <a:t>coefficients[</a:t>
            </a:r>
            <a:r>
              <a:rPr sz="1350" b="1" dirty="0">
                <a:solidFill>
                  <a:srgbClr val="007020"/>
                </a:solidFill>
                <a:latin typeface="Ubuntu Mono"/>
              </a:rPr>
              <a:t>c</a:t>
            </a:r>
            <a:r>
              <a:rPr sz="1350" dirty="0">
                <a:latin typeface="Ubuntu Mono"/>
              </a:rPr>
              <a:t>(</a:t>
            </a:r>
            <a:r>
              <a:rPr sz="1350" dirty="0">
                <a:solidFill>
                  <a:srgbClr val="40A070"/>
                </a:solidFill>
                <a:latin typeface="Ubuntu Mono"/>
              </a:rPr>
              <a:t>1</a:t>
            </a:r>
            <a:r>
              <a:rPr sz="1350" dirty="0">
                <a:solidFill>
                  <a:srgbClr val="666666"/>
                </a:solidFill>
                <a:latin typeface="Ubuntu Mono"/>
              </a:rPr>
              <a:t>:</a:t>
            </a:r>
            <a:r>
              <a:rPr sz="1350" dirty="0">
                <a:solidFill>
                  <a:srgbClr val="40A070"/>
                </a:solidFill>
                <a:latin typeface="Ubuntu Mono"/>
              </a:rPr>
              <a:t>5</a:t>
            </a:r>
            <a:r>
              <a:rPr sz="1350" dirty="0">
                <a:latin typeface="Ubuntu Mono"/>
              </a:rPr>
              <a:t>, </a:t>
            </a:r>
            <a:r>
              <a:rPr sz="1350" dirty="0">
                <a:solidFill>
                  <a:srgbClr val="40A070"/>
                </a:solidFill>
                <a:latin typeface="Ubuntu Mono"/>
              </a:rPr>
              <a:t>17</a:t>
            </a:r>
            <a:r>
              <a:rPr sz="1350" dirty="0">
                <a:solidFill>
                  <a:srgbClr val="666666"/>
                </a:solidFill>
                <a:latin typeface="Ubuntu Mono"/>
              </a:rPr>
              <a:t>:</a:t>
            </a:r>
            <a:r>
              <a:rPr sz="1350" dirty="0">
                <a:solidFill>
                  <a:srgbClr val="40A070"/>
                </a:solidFill>
                <a:latin typeface="Ubuntu Mono"/>
              </a:rPr>
              <a:t>20</a:t>
            </a:r>
            <a:r>
              <a:rPr sz="1350" dirty="0">
                <a:latin typeface="Ubuntu Mono"/>
              </a:rPr>
              <a:t>), ]</a:t>
            </a:r>
          </a:p>
          <a:p>
            <a:pPr marL="0" indent="0">
              <a:buNone/>
            </a:pPr>
            <a:r>
              <a:rPr sz="1350" dirty="0">
                <a:latin typeface="Ubuntu Mono"/>
              </a:rPr>
              <a:t>                     Estimate Std. Error  t value    </a:t>
            </a:r>
            <a:r>
              <a:rPr sz="1350" dirty="0" err="1">
                <a:latin typeface="Ubuntu Mono"/>
              </a:rPr>
              <a:t>Pr</a:t>
            </a:r>
            <a:r>
              <a:rPr sz="1350" dirty="0">
                <a:latin typeface="Ubuntu Mono"/>
              </a:rPr>
              <a:t>(&gt;|t|)
(Intercept)       -8.7554e+07 4.7252e+06 -18.5291  1.5290e-72
Latitude           9.1285e+05 5.8752e+04  15.5374  2.3189e-52
Longitude         -5.2568e+05 4.1785e+04 -12.5807  2.2103e-35
</a:t>
            </a:r>
            <a:r>
              <a:rPr sz="1350" dirty="0" err="1">
                <a:latin typeface="Ubuntu Mono"/>
              </a:rPr>
              <a:t>Lot_Area</a:t>
            </a:r>
            <a:r>
              <a:rPr sz="1350" dirty="0">
                <a:latin typeface="Ubuntu Mono"/>
              </a:rPr>
              <a:t>           8.1393e-01 1.4865e-01   5.4756  4.7313e-08
</a:t>
            </a:r>
            <a:r>
              <a:rPr sz="1350" dirty="0" err="1">
                <a:latin typeface="Ubuntu Mono"/>
              </a:rPr>
              <a:t>First_Flr_SF</a:t>
            </a:r>
            <a:r>
              <a:rPr sz="1350" dirty="0">
                <a:latin typeface="Ubuntu Mono"/>
              </a:rPr>
              <a:t>       1.1359e+02 2.9760e+00  38.1700 8.1868e-259
</a:t>
            </a:r>
            <a:r>
              <a:rPr sz="1350" dirty="0" err="1">
                <a:latin typeface="Ubuntu Mono"/>
              </a:rPr>
              <a:t>Bldg_TypeTwoFmCon</a:t>
            </a:r>
            <a:r>
              <a:rPr sz="1350" dirty="0">
                <a:latin typeface="Ubuntu Mono"/>
              </a:rPr>
              <a:t> -3.2622e+04 7.3996e+03  -4.4086  1.0779e-05
</a:t>
            </a:r>
            <a:r>
              <a:rPr sz="1350" dirty="0" err="1">
                <a:latin typeface="Ubuntu Mono"/>
              </a:rPr>
              <a:t>Bldg_TypeDuplex</a:t>
            </a:r>
            <a:r>
              <a:rPr sz="1350" dirty="0">
                <a:latin typeface="Ubuntu Mono"/>
              </a:rPr>
              <a:t>   -5.5118e+04 5.6624e+03  -9.7341  4.6643e-22
</a:t>
            </a:r>
            <a:r>
              <a:rPr sz="1350" dirty="0" err="1">
                <a:latin typeface="Ubuntu Mono"/>
              </a:rPr>
              <a:t>Bldg_TypeTwnhs</a:t>
            </a:r>
            <a:r>
              <a:rPr sz="1350" dirty="0">
                <a:latin typeface="Ubuntu Mono"/>
              </a:rPr>
              <a:t>     8.5375e+03 5.9880e+03   1.4258  1.5404e-01
</a:t>
            </a:r>
            <a:r>
              <a:rPr sz="1350" dirty="0" err="1">
                <a:latin typeface="Ubuntu Mono"/>
              </a:rPr>
              <a:t>Bldg_TypeTwnhsE</a:t>
            </a:r>
            <a:r>
              <a:rPr sz="1350" dirty="0">
                <a:latin typeface="Ubuntu Mono"/>
              </a:rPr>
              <a:t>    6.8389e+03 4.0382e+03   1.6935  9.0459e-02</a:t>
            </a:r>
          </a:p>
        </p:txBody>
      </p:sp>
    </p:spTree>
    <p:extLst>
      <p:ext uri="{BB962C8B-B14F-4D97-AF65-F5344CB8AC3E}">
        <p14:creationId xmlns:p14="http://schemas.microsoft.com/office/powerpoint/2010/main" val="1977912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33 - After considering </a:t>
            </a:r>
            <a:r>
              <a:rPr dirty="0" smtClean="0"/>
              <a:t>other variable</a:t>
            </a:r>
            <a:r>
              <a:rPr lang="en-US" dirty="0" smtClean="0"/>
              <a:t>s’ effects</a:t>
            </a:r>
            <a:r>
              <a:rPr dirty="0" smtClean="0"/>
              <a:t>, </a:t>
            </a:r>
            <a:r>
              <a:rPr dirty="0"/>
              <a:t>it appears that Month Sold is not </a:t>
            </a:r>
            <a:r>
              <a:rPr dirty="0" smtClean="0"/>
              <a:t>statistically</a:t>
            </a:r>
            <a:r>
              <a:rPr lang="en-US" dirty="0" smtClean="0"/>
              <a:t>.</a:t>
            </a:r>
            <a:endParaRPr dirty="0"/>
          </a:p>
        </p:txBody>
      </p:sp>
      <p:sp>
        <p:nvSpPr>
          <p:cNvPr id="3" name="Content Placeholder 2"/>
          <p:cNvSpPr>
            <a:spLocks noGrp="1"/>
          </p:cNvSpPr>
          <p:nvPr>
            <p:ph idx="1"/>
          </p:nvPr>
        </p:nvSpPr>
        <p:spPr/>
        <p:txBody>
          <a:bodyPr/>
          <a:lstStyle/>
          <a:p>
            <a:pPr marL="0" indent="0">
              <a:buNone/>
            </a:pPr>
            <a:r>
              <a:rPr sz="1350" b="1">
                <a:solidFill>
                  <a:srgbClr val="007020"/>
                </a:solidFill>
                <a:latin typeface="Ubuntu Mono"/>
              </a:rPr>
              <a:t>summary</a:t>
            </a:r>
            <a:r>
              <a:rPr sz="1350">
                <a:latin typeface="Ubuntu Mono"/>
              </a:rPr>
              <a:t>(ames6.lm)</a:t>
            </a:r>
            <a:r>
              <a:rPr sz="1350">
                <a:solidFill>
                  <a:srgbClr val="666666"/>
                </a:solidFill>
                <a:latin typeface="Ubuntu Mono"/>
              </a:rPr>
              <a:t>$</a:t>
            </a:r>
            <a:r>
              <a:rPr sz="1350">
                <a:latin typeface="Ubuntu Mono"/>
              </a:rPr>
              <a:t>coefficients[</a:t>
            </a:r>
            <a:r>
              <a:rPr sz="1350">
                <a:solidFill>
                  <a:srgbClr val="40A070"/>
                </a:solidFill>
                <a:latin typeface="Ubuntu Mono"/>
              </a:rPr>
              <a:t>6</a:t>
            </a:r>
            <a:r>
              <a:rPr sz="1350">
                <a:solidFill>
                  <a:srgbClr val="666666"/>
                </a:solidFill>
                <a:latin typeface="Ubuntu Mono"/>
              </a:rPr>
              <a:t>:</a:t>
            </a:r>
            <a:r>
              <a:rPr sz="1350">
                <a:solidFill>
                  <a:srgbClr val="40A070"/>
                </a:solidFill>
                <a:latin typeface="Ubuntu Mono"/>
              </a:rPr>
              <a:t>16</a:t>
            </a:r>
            <a:r>
              <a:rPr sz="1350">
                <a:latin typeface="Ubuntu Mono"/>
              </a:rPr>
              <a:t>, ]</a:t>
            </a:r>
          </a:p>
          <a:p>
            <a:pPr marL="0" indent="0">
              <a:buNone/>
            </a:pPr>
            <a:r>
              <a:rPr sz="1350">
                <a:latin typeface="Ubuntu Mono"/>
              </a:rPr>
              <a:t>          Estimate Std. Error   t value Pr(&gt;|t|)
Mo_Sold2    986.90     7157.8  0.137878  0.89035
Mo_Sold3  -4952.12     6380.2 -0.776172  0.43771
Mo_Sold4  -5974.20     6200.2 -0.963547  0.33535
Mo_Sold5  -3259.63     5914.8 -0.551100  0.58161
Mo_Sold6   -448.93     5755.7 -0.077997  0.93784
Mo_Sold7   5869.77     5829.5  1.006910  0.31406
Mo_Sold8  -1444.37     6379.9 -0.226394  0.82091
Mo_Sold9   4165.58     6845.5  0.608512  0.54290
Mo_Sold10 -8259.92     6748.1 -1.224044  0.22103
Mo_Sold11  1075.65     7036.4  0.152870  0.87851
Mo_Sold12  2398.92     7630.6  0.314381  0.75325</a:t>
            </a:r>
          </a:p>
        </p:txBody>
      </p:sp>
    </p:spTree>
    <p:extLst>
      <p:ext uri="{BB962C8B-B14F-4D97-AF65-F5344CB8AC3E}">
        <p14:creationId xmlns:p14="http://schemas.microsoft.com/office/powerpoint/2010/main" val="2566844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34 – To test a </a:t>
            </a:r>
            <a:r>
              <a:rPr dirty="0" smtClean="0"/>
              <a:t>categorical </a:t>
            </a:r>
            <a:r>
              <a:rPr dirty="0"/>
              <a:t>variable as a whole, </a:t>
            </a:r>
            <a:r>
              <a:rPr dirty="0" smtClean="0"/>
              <a:t>compare </a:t>
            </a:r>
            <a:r>
              <a:rPr lang="en-US" dirty="0" smtClean="0"/>
              <a:t>two models with the </a:t>
            </a:r>
            <a:r>
              <a:rPr b="1" dirty="0" err="1" smtClean="0">
                <a:latin typeface="Ubuntu Mono" panose="020B0509030602030204" pitchFamily="49" charset="0"/>
              </a:rPr>
              <a:t>anova</a:t>
            </a:r>
            <a:r>
              <a:rPr lang="en-US" dirty="0" smtClean="0"/>
              <a:t> command</a:t>
            </a:r>
            <a:r>
              <a:rPr dirty="0" smtClean="0"/>
              <a:t>.</a:t>
            </a:r>
            <a:endParaRPr dirty="0"/>
          </a:p>
        </p:txBody>
      </p:sp>
      <p:sp>
        <p:nvSpPr>
          <p:cNvPr id="3" name="Content Placeholder 2"/>
          <p:cNvSpPr>
            <a:spLocks noGrp="1"/>
          </p:cNvSpPr>
          <p:nvPr>
            <p:ph idx="1"/>
          </p:nvPr>
        </p:nvSpPr>
        <p:spPr/>
        <p:txBody>
          <a:bodyPr/>
          <a:lstStyle/>
          <a:p>
            <a:pPr marL="0" indent="0">
              <a:buNone/>
            </a:pPr>
            <a:r>
              <a:rPr sz="1350">
                <a:latin typeface="Ubuntu Mono"/>
              </a:rPr>
              <a:t>ames6.lm &lt;-</a:t>
            </a:r>
            <a:r>
              <a:rPr sz="1350">
                <a:solidFill>
                  <a:srgbClr val="4070A0"/>
                </a:solidFill>
                <a:latin typeface="Ubuntu Mono"/>
              </a:rPr>
              <a:t> </a:t>
            </a:r>
            <a:r>
              <a:rPr sz="1350" b="1">
                <a:solidFill>
                  <a:srgbClr val="007020"/>
                </a:solidFill>
                <a:latin typeface="Ubuntu Mono"/>
              </a:rPr>
              <a:t>lm</a:t>
            </a:r>
            <a:r>
              <a:rPr sz="1350">
                <a:latin typeface="Ubuntu Mono"/>
              </a:rPr>
              <a:t>(Sale_Price </a:t>
            </a:r>
            <a:r>
              <a:rPr sz="1350">
                <a:solidFill>
                  <a:srgbClr val="666666"/>
                </a:solidFill>
                <a:latin typeface="Ubuntu Mono"/>
              </a:rPr>
              <a:t>~</a:t>
            </a:r>
            <a:r>
              <a:rPr sz="1350">
                <a:solidFill>
                  <a:srgbClr val="4070A0"/>
                </a:solidFill>
                <a:latin typeface="Ubuntu Mono"/>
              </a:rPr>
              <a:t> </a:t>
            </a:r>
            <a:r>
              <a:rPr sz="1350">
                <a:latin typeface="Ubuntu Mono"/>
              </a:rPr>
              <a:t>., </a:t>
            </a:r>
            <a:r>
              <a:rPr sz="1350">
                <a:solidFill>
                  <a:srgbClr val="902000"/>
                </a:solidFill>
                <a:latin typeface="Ubuntu Mono"/>
              </a:rPr>
              <a:t>data=</a:t>
            </a:r>
            <a:r>
              <a:rPr sz="1350">
                <a:latin typeface="Ubuntu Mono"/>
              </a:rPr>
              <a:t>ames6)</a:t>
            </a:r>
            <a:r>
              <a:t/>
            </a:r>
            <a:br/>
            <a:r>
              <a:rPr sz="1350">
                <a:latin typeface="Ubuntu Mono"/>
              </a:rPr>
              <a:t>ames5 &lt;-</a:t>
            </a:r>
            <a:r>
              <a:rPr sz="1350">
                <a:solidFill>
                  <a:srgbClr val="4070A0"/>
                </a:solidFill>
                <a:latin typeface="Ubuntu Mono"/>
              </a:rPr>
              <a:t> </a:t>
            </a:r>
            <a:r>
              <a:rPr sz="1350">
                <a:latin typeface="Ubuntu Mono"/>
              </a:rPr>
              <a:t>ames6 </a:t>
            </a:r>
            <a:r>
              <a:rPr sz="1350">
                <a:solidFill>
                  <a:srgbClr val="666666"/>
                </a:solidFill>
                <a:latin typeface="Ubuntu Mono"/>
              </a:rPr>
              <a:t>%&gt;%</a:t>
            </a:r>
            <a:r>
              <a:rPr sz="1350">
                <a:solidFill>
                  <a:srgbClr val="4070A0"/>
                </a:solidFill>
                <a:latin typeface="Ubuntu Mono"/>
              </a:rPr>
              <a:t> </a:t>
            </a:r>
            <a:r>
              <a:rPr sz="1350" b="1">
                <a:solidFill>
                  <a:srgbClr val="007020"/>
                </a:solidFill>
                <a:latin typeface="Ubuntu Mono"/>
              </a:rPr>
              <a:t>select</a:t>
            </a:r>
            <a:r>
              <a:rPr sz="1350">
                <a:latin typeface="Ubuntu Mono"/>
              </a:rPr>
              <a:t>(</a:t>
            </a:r>
            <a:r>
              <a:rPr sz="1350">
                <a:solidFill>
                  <a:srgbClr val="666666"/>
                </a:solidFill>
                <a:latin typeface="Ubuntu Mono"/>
              </a:rPr>
              <a:t>-</a:t>
            </a:r>
            <a:r>
              <a:rPr sz="1350">
                <a:latin typeface="Ubuntu Mono"/>
              </a:rPr>
              <a:t>Mo_Sold)</a:t>
            </a:r>
            <a:r>
              <a:t/>
            </a:r>
            <a:br/>
            <a:r>
              <a:rPr sz="1350">
                <a:latin typeface="Ubuntu Mono"/>
              </a:rPr>
              <a:t>ames5.lm &lt;-</a:t>
            </a:r>
            <a:r>
              <a:rPr sz="1350">
                <a:solidFill>
                  <a:srgbClr val="4070A0"/>
                </a:solidFill>
                <a:latin typeface="Ubuntu Mono"/>
              </a:rPr>
              <a:t> </a:t>
            </a:r>
            <a:r>
              <a:rPr sz="1350" b="1">
                <a:solidFill>
                  <a:srgbClr val="007020"/>
                </a:solidFill>
                <a:latin typeface="Ubuntu Mono"/>
              </a:rPr>
              <a:t>lm</a:t>
            </a:r>
            <a:r>
              <a:rPr sz="1350">
                <a:latin typeface="Ubuntu Mono"/>
              </a:rPr>
              <a:t>(Sale_Price </a:t>
            </a:r>
            <a:r>
              <a:rPr sz="1350">
                <a:solidFill>
                  <a:srgbClr val="666666"/>
                </a:solidFill>
                <a:latin typeface="Ubuntu Mono"/>
              </a:rPr>
              <a:t>~</a:t>
            </a:r>
            <a:r>
              <a:rPr sz="1350">
                <a:solidFill>
                  <a:srgbClr val="4070A0"/>
                </a:solidFill>
                <a:latin typeface="Ubuntu Mono"/>
              </a:rPr>
              <a:t> </a:t>
            </a:r>
            <a:r>
              <a:rPr sz="1350">
                <a:latin typeface="Ubuntu Mono"/>
              </a:rPr>
              <a:t>., </a:t>
            </a:r>
            <a:r>
              <a:rPr sz="1350">
                <a:solidFill>
                  <a:srgbClr val="902000"/>
                </a:solidFill>
                <a:latin typeface="Ubuntu Mono"/>
              </a:rPr>
              <a:t>data=</a:t>
            </a:r>
            <a:r>
              <a:rPr sz="1350">
                <a:latin typeface="Ubuntu Mono"/>
              </a:rPr>
              <a:t>ames5)</a:t>
            </a:r>
            <a:r>
              <a:t/>
            </a:r>
            <a:br/>
            <a:r>
              <a:rPr sz="1350" b="1">
                <a:solidFill>
                  <a:srgbClr val="007020"/>
                </a:solidFill>
                <a:latin typeface="Ubuntu Mono"/>
              </a:rPr>
              <a:t>anova</a:t>
            </a:r>
            <a:r>
              <a:rPr sz="1350">
                <a:latin typeface="Ubuntu Mono"/>
              </a:rPr>
              <a:t>(ames5.lm, ames6.lm)</a:t>
            </a:r>
          </a:p>
          <a:p>
            <a:pPr marL="0" indent="0">
              <a:buNone/>
            </a:pPr>
            <a:r>
              <a:rPr sz="1350">
                <a:latin typeface="Ubuntu Mono"/>
              </a:rPr>
              <a:t>Analysis of Variance Table
Model 1: Sale_Price ~ Latitude + Longitude + Lot_Area + First_Flr_SF + 
    Bldg_Type
Model 2: Sale_Price ~ Latitude + Longitude + Lot_Area + First_Flr_SF + 
    Mo_Sold + Bldg_Type
  Res.Df      RSS Df Sum of Sq    F Pr(&gt;F)
1   2921 9.54e+12                         
2   2910 9.49e+12 11  4.95e+10 1.38   0.18</a:t>
            </a:r>
          </a:p>
        </p:txBody>
      </p:sp>
    </p:spTree>
    <p:extLst>
      <p:ext uri="{BB962C8B-B14F-4D97-AF65-F5344CB8AC3E}">
        <p14:creationId xmlns:p14="http://schemas.microsoft.com/office/powerpoint/2010/main" val="511839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 Which of the following are assumptions of the simple linear regression model?</a:t>
            </a:r>
          </a:p>
        </p:txBody>
      </p:sp>
      <p:sp>
        <p:nvSpPr>
          <p:cNvPr id="3" name="Content Placeholder 2"/>
          <p:cNvSpPr>
            <a:spLocks noGrp="1"/>
          </p:cNvSpPr>
          <p:nvPr>
            <p:ph idx="1"/>
          </p:nvPr>
        </p:nvSpPr>
        <p:spPr/>
        <p:txBody>
          <a:bodyPr/>
          <a:lstStyle/>
          <a:p>
            <a:r>
              <a:rPr lang="en-US" dirty="0"/>
              <a:t>Linearity: The relationship between X and the mean of Y is linear.</a:t>
            </a:r>
          </a:p>
          <a:p>
            <a:r>
              <a:rPr lang="en-US" dirty="0" err="1" smtClean="0"/>
              <a:t>Homoskedasticity</a:t>
            </a:r>
            <a:r>
              <a:rPr lang="en-US" dirty="0"/>
              <a:t>: The variance of residual is the same for any value of X.</a:t>
            </a:r>
          </a:p>
          <a:p>
            <a:r>
              <a:rPr lang="en-US" dirty="0"/>
              <a:t>Independence: Observations are independent of each other.</a:t>
            </a:r>
          </a:p>
          <a:p>
            <a:r>
              <a:rPr lang="en-US" dirty="0"/>
              <a:t>Normality: For any fixed value of X, Y is normally distributed.</a:t>
            </a:r>
          </a:p>
          <a:p>
            <a:endParaRPr lang="en-US" dirty="0"/>
          </a:p>
        </p:txBody>
      </p:sp>
    </p:spTree>
    <p:extLst>
      <p:ext uri="{BB962C8B-B14F-4D97-AF65-F5344CB8AC3E}">
        <p14:creationId xmlns:p14="http://schemas.microsoft.com/office/powerpoint/2010/main" val="2758292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36 – </a:t>
            </a:r>
            <a:r>
              <a:rPr lang="en-US" i="1" dirty="0"/>
              <a:t>P</a:t>
            </a:r>
            <a:r>
              <a:rPr lang="en-US" dirty="0"/>
              <a:t>-values Aren’t Everything in Data Science, Especially in R</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lnSpc>
                <a:spcPct val="120000"/>
              </a:lnSpc>
              <a:buNone/>
            </a:pPr>
            <a:r>
              <a:rPr lang="en-US" dirty="0"/>
              <a:t>In traditional statistics, </a:t>
            </a:r>
            <a:r>
              <a:rPr lang="en-US" i="1" dirty="0"/>
              <a:t>p</a:t>
            </a:r>
            <a:r>
              <a:rPr lang="en-US" dirty="0"/>
              <a:t>-values are used as our main measure of statistical significance, but with big data (or even “pretty big data”), </a:t>
            </a:r>
            <a:r>
              <a:rPr lang="en-US" i="1" dirty="0"/>
              <a:t>p</a:t>
            </a:r>
            <a:r>
              <a:rPr lang="en-US" dirty="0"/>
              <a:t>-values are typically not preferred, if only because very large data sets make nearly all </a:t>
            </a:r>
            <a:r>
              <a:rPr lang="en-US" i="1" dirty="0"/>
              <a:t>p</a:t>
            </a:r>
            <a:r>
              <a:rPr lang="en-US" dirty="0"/>
              <a:t>-values very small. Read the article below, which addresses why </a:t>
            </a:r>
            <a:r>
              <a:rPr lang="en-US" i="1" dirty="0"/>
              <a:t>p</a:t>
            </a:r>
            <a:r>
              <a:rPr lang="en-US" dirty="0"/>
              <a:t>-values are being reconsidered, even in traditional statistics.</a:t>
            </a:r>
          </a:p>
          <a:p>
            <a:pPr marL="0" indent="0">
              <a:lnSpc>
                <a:spcPct val="120000"/>
              </a:lnSpc>
              <a:buNone/>
            </a:pPr>
            <a:r>
              <a:rPr lang="en-US" u="sng" dirty="0">
                <a:hlinkClick r:id="rId2"/>
              </a:rPr>
              <a:t>Statisticians Found One Thing They Can Agree On: It’s Time To Stop Misusing P-Values (fivethirtyeight.com)</a:t>
            </a:r>
            <a:endParaRPr lang="en-US" u="sng" dirty="0"/>
          </a:p>
          <a:p>
            <a:pPr marL="0" indent="0">
              <a:lnSpc>
                <a:spcPct val="120000"/>
              </a:lnSpc>
              <a:buNone/>
            </a:pPr>
            <a:r>
              <a:rPr lang="en-US" dirty="0"/>
              <a:t>What problems with </a:t>
            </a:r>
            <a:r>
              <a:rPr lang="en-US" i="1" dirty="0"/>
              <a:t>p</a:t>
            </a:r>
            <a:r>
              <a:rPr lang="en-US" dirty="0"/>
              <a:t>-values were identified in the article? Select all that </a:t>
            </a:r>
            <a:r>
              <a:rPr lang="en-US" dirty="0" smtClean="0"/>
              <a:t>apply.</a:t>
            </a:r>
          </a:p>
          <a:p>
            <a:pPr>
              <a:lnSpc>
                <a:spcPct val="120000"/>
              </a:lnSpc>
            </a:pPr>
            <a:r>
              <a:rPr lang="en-US" dirty="0"/>
              <a:t>The particular value 0.05 is not a magic solution.</a:t>
            </a:r>
          </a:p>
          <a:p>
            <a:pPr>
              <a:lnSpc>
                <a:spcPct val="120000"/>
              </a:lnSpc>
            </a:pPr>
            <a:r>
              <a:rPr lang="en-US" dirty="0"/>
              <a:t>P-values don’t tell you about effect size.</a:t>
            </a:r>
          </a:p>
          <a:p>
            <a:pPr>
              <a:lnSpc>
                <a:spcPct val="120000"/>
              </a:lnSpc>
            </a:pPr>
            <a:r>
              <a:rPr lang="en-US" dirty="0"/>
              <a:t>They are often interpreted incorrectly.</a:t>
            </a:r>
          </a:p>
          <a:p>
            <a:pPr>
              <a:lnSpc>
                <a:spcPct val="120000"/>
              </a:lnSpc>
            </a:pPr>
            <a:r>
              <a:rPr lang="en-US" dirty="0"/>
              <a:t>Researchers are tempted to “game” the system to achieve p-values that fall below 0.05.</a:t>
            </a:r>
          </a:p>
          <a:p>
            <a:endParaRPr lang="en-US" dirty="0"/>
          </a:p>
          <a:p>
            <a:pPr marL="0" indent="0">
              <a:buNone/>
            </a:pPr>
            <a:endParaRPr lang="en-US" dirty="0"/>
          </a:p>
        </p:txBody>
      </p:sp>
    </p:spTree>
    <p:extLst>
      <p:ext uri="{BB962C8B-B14F-4D97-AF65-F5344CB8AC3E}">
        <p14:creationId xmlns:p14="http://schemas.microsoft.com/office/powerpoint/2010/main" val="350876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02 – Supervised vs. Unsupervised Learning</a:t>
            </a:r>
          </a:p>
        </p:txBody>
      </p:sp>
      <p:sp>
        <p:nvSpPr>
          <p:cNvPr id="3" name="Content Placeholder 2"/>
          <p:cNvSpPr>
            <a:spLocks noGrp="1"/>
          </p:cNvSpPr>
          <p:nvPr>
            <p:ph idx="1"/>
          </p:nvPr>
        </p:nvSpPr>
        <p:spPr/>
        <p:txBody>
          <a:bodyPr>
            <a:normAutofit fontScale="92500" lnSpcReduction="20000"/>
          </a:bodyPr>
          <a:lstStyle/>
          <a:p>
            <a:pPr marL="0" indent="0">
              <a:buNone/>
            </a:pPr>
            <a:r>
              <a:rPr dirty="0"/>
              <a:t>Unsupervised Learning: Does not use training data, and model inference is purely based on test data (i.e., labeled observations are unavailable).</a:t>
            </a:r>
          </a:p>
          <a:p>
            <a:pPr marL="0" indent="0">
              <a:buNone/>
            </a:pPr>
            <a:r>
              <a:rPr dirty="0"/>
              <a:t>Example: Clustering, Dimensionality </a:t>
            </a:r>
            <a:r>
              <a:rPr dirty="0" smtClean="0"/>
              <a:t>Reduction</a:t>
            </a:r>
            <a:r>
              <a:rPr lang="en-US" dirty="0" smtClean="0"/>
              <a:t/>
            </a:r>
            <a:br>
              <a:rPr lang="en-US" dirty="0" smtClean="0"/>
            </a:br>
            <a:endParaRPr dirty="0"/>
          </a:p>
          <a:p>
            <a:pPr lvl="1"/>
            <a:r>
              <a:rPr b="1" dirty="0"/>
              <a:t>Clustering:</a:t>
            </a:r>
            <a:r>
              <a:rPr dirty="0"/>
              <a:t> Group similar objects in clusters, while clusters are </a:t>
            </a:r>
            <a:r>
              <a:rPr dirty="0" smtClean="0"/>
              <a:t>dissimilar.</a:t>
            </a:r>
            <a:r>
              <a:rPr lang="en-US" dirty="0" smtClean="0"/>
              <a:t/>
            </a:r>
            <a:br>
              <a:rPr lang="en-US" dirty="0" smtClean="0"/>
            </a:br>
            <a:r>
              <a:rPr lang="en-US" dirty="0" smtClean="0"/>
              <a:t/>
            </a:r>
            <a:br>
              <a:rPr lang="en-US" dirty="0" smtClean="0"/>
            </a:br>
            <a:r>
              <a:rPr dirty="0" smtClean="0"/>
              <a:t>Example</a:t>
            </a:r>
            <a:r>
              <a:rPr dirty="0"/>
              <a:t>: group similar pictures together</a:t>
            </a:r>
            <a:r>
              <a:rPr dirty="0" smtClean="0"/>
              <a:t>.</a:t>
            </a:r>
            <a:r>
              <a:rPr lang="en-US" dirty="0" smtClean="0"/>
              <a:t/>
            </a:r>
            <a:br>
              <a:rPr lang="en-US" dirty="0" smtClean="0"/>
            </a:br>
            <a:endParaRPr dirty="0"/>
          </a:p>
          <a:p>
            <a:pPr lvl="1"/>
            <a:r>
              <a:rPr b="1" dirty="0"/>
              <a:t>Dimensionality Reduction:</a:t>
            </a:r>
            <a:r>
              <a:rPr dirty="0"/>
              <a:t> Derives a set of new artificial features that is smaller than the original feature set, while retaining most of the variance of the original </a:t>
            </a:r>
            <a:r>
              <a:rPr dirty="0" smtClean="0"/>
              <a:t>data.</a:t>
            </a:r>
            <a:r>
              <a:rPr lang="en-US" dirty="0" smtClean="0"/>
              <a:t/>
            </a:r>
            <a:br>
              <a:rPr lang="en-US" dirty="0" smtClean="0"/>
            </a:br>
            <a:r>
              <a:rPr lang="en-US" dirty="0" smtClean="0"/>
              <a:t/>
            </a:r>
            <a:br>
              <a:rPr lang="en-US" dirty="0" smtClean="0"/>
            </a:br>
            <a:r>
              <a:rPr dirty="0" smtClean="0"/>
              <a:t>Examples</a:t>
            </a:r>
            <a:r>
              <a:rPr dirty="0"/>
              <a:t>: health data dimensionality reduction, genetic data.</a:t>
            </a:r>
          </a:p>
        </p:txBody>
      </p:sp>
    </p:spTree>
    <p:extLst>
      <p:ext uri="{BB962C8B-B14F-4D97-AF65-F5344CB8AC3E}">
        <p14:creationId xmlns:p14="http://schemas.microsoft.com/office/powerpoint/2010/main" val="3726648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3</a:t>
            </a:r>
            <a:r>
              <a:rPr lang="en-US" dirty="0" smtClean="0"/>
              <a:t>7</a:t>
            </a:r>
            <a:r>
              <a:rPr dirty="0" smtClean="0"/>
              <a:t> </a:t>
            </a:r>
            <a:r>
              <a:rPr dirty="0"/>
              <a:t>– Stepwise (backwards) selection can be used to create a more parsimonious model.</a:t>
            </a:r>
          </a:p>
        </p:txBody>
      </p:sp>
      <p:sp>
        <p:nvSpPr>
          <p:cNvPr id="3" name="Content Placeholder 2"/>
          <p:cNvSpPr>
            <a:spLocks noGrp="1"/>
          </p:cNvSpPr>
          <p:nvPr>
            <p:ph idx="1"/>
          </p:nvPr>
        </p:nvSpPr>
        <p:spPr/>
        <p:txBody>
          <a:bodyPr>
            <a:normAutofit fontScale="92500" lnSpcReduction="20000"/>
          </a:bodyPr>
          <a:lstStyle/>
          <a:p>
            <a:pPr lvl="1">
              <a:lnSpc>
                <a:spcPct val="110000"/>
              </a:lnSpc>
            </a:pPr>
            <a:r>
              <a:rPr dirty="0"/>
              <a:t>One approach uses the </a:t>
            </a:r>
            <a:r>
              <a:rPr i="1" dirty="0" err="1"/>
              <a:t>Akaike</a:t>
            </a:r>
            <a:r>
              <a:rPr i="1" dirty="0"/>
              <a:t> Information Criterion</a:t>
            </a:r>
            <a:r>
              <a:rPr dirty="0"/>
              <a:t> (AIC) of a model.</a:t>
            </a:r>
          </a:p>
          <a:p>
            <a:pPr lvl="2">
              <a:lnSpc>
                <a:spcPct val="110000"/>
              </a:lnSpc>
            </a:pPr>
            <a:r>
              <a:rPr dirty="0"/>
              <a:t>AIC rewards model fit and penalizes using too many variables (related to the models’ information content).</a:t>
            </a:r>
          </a:p>
          <a:p>
            <a:pPr lvl="2">
              <a:lnSpc>
                <a:spcPct val="110000"/>
              </a:lnSpc>
            </a:pPr>
            <a:r>
              <a:rPr dirty="0"/>
              <a:t>Lower AIC means a more preferred model.</a:t>
            </a:r>
          </a:p>
          <a:p>
            <a:pPr lvl="1">
              <a:lnSpc>
                <a:spcPct val="110000"/>
              </a:lnSpc>
            </a:pPr>
            <a:r>
              <a:rPr dirty="0"/>
              <a:t>Backwards selection:</a:t>
            </a:r>
          </a:p>
          <a:p>
            <a:pPr lvl="2">
              <a:lnSpc>
                <a:spcPct val="110000"/>
              </a:lnSpc>
            </a:pPr>
            <a:r>
              <a:rPr dirty="0"/>
              <a:t>Start with the full model.</a:t>
            </a:r>
          </a:p>
          <a:p>
            <a:pPr lvl="2">
              <a:lnSpc>
                <a:spcPct val="110000"/>
              </a:lnSpc>
            </a:pPr>
            <a:r>
              <a:rPr dirty="0"/>
              <a:t>Calculate AIC for the current model and AIC for all the reduced models that omit a single variable.</a:t>
            </a:r>
          </a:p>
          <a:p>
            <a:pPr lvl="2">
              <a:lnSpc>
                <a:spcPct val="110000"/>
              </a:lnSpc>
            </a:pPr>
            <a:r>
              <a:rPr dirty="0"/>
              <a:t>Choose the model with lowest AIC.</a:t>
            </a:r>
          </a:p>
          <a:p>
            <a:pPr lvl="2">
              <a:lnSpc>
                <a:spcPct val="110000"/>
              </a:lnSpc>
            </a:pPr>
            <a:r>
              <a:rPr dirty="0"/>
              <a:t>Stop if all reduced models have higher AIC than the current model.</a:t>
            </a:r>
          </a:p>
        </p:txBody>
      </p:sp>
    </p:spTree>
    <p:extLst>
      <p:ext uri="{BB962C8B-B14F-4D97-AF65-F5344CB8AC3E}">
        <p14:creationId xmlns:p14="http://schemas.microsoft.com/office/powerpoint/2010/main" val="2790683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3</a:t>
            </a:r>
            <a:r>
              <a:rPr lang="en-US" dirty="0" smtClean="0"/>
              <a:t>8</a:t>
            </a:r>
            <a:r>
              <a:rPr dirty="0" smtClean="0"/>
              <a:t> </a:t>
            </a:r>
            <a:r>
              <a:rPr dirty="0"/>
              <a:t>– R implements stepwise regression using the </a:t>
            </a:r>
            <a:r>
              <a:rPr b="1" dirty="0">
                <a:latin typeface="Ubuntu Mono" panose="020B0509030602030204" pitchFamily="49" charset="0"/>
              </a:rPr>
              <a:t>step</a:t>
            </a:r>
            <a:r>
              <a:rPr dirty="0"/>
              <a:t> command.</a:t>
            </a:r>
          </a:p>
        </p:txBody>
      </p:sp>
      <p:sp>
        <p:nvSpPr>
          <p:cNvPr id="3" name="Content Placeholder 2"/>
          <p:cNvSpPr>
            <a:spLocks noGrp="1"/>
          </p:cNvSpPr>
          <p:nvPr>
            <p:ph idx="1"/>
          </p:nvPr>
        </p:nvSpPr>
        <p:spPr/>
        <p:txBody>
          <a:bodyPr>
            <a:normAutofit fontScale="47500" lnSpcReduction="20000"/>
          </a:bodyPr>
          <a:lstStyle/>
          <a:p>
            <a:pPr marL="0" indent="0">
              <a:lnSpc>
                <a:spcPct val="120000"/>
              </a:lnSpc>
              <a:spcBef>
                <a:spcPts val="0"/>
              </a:spcBef>
              <a:buNone/>
            </a:pPr>
            <a:r>
              <a:rPr dirty="0">
                <a:latin typeface="Ubuntu Mono"/>
              </a:rPr>
              <a:t>ames6.step &lt;-</a:t>
            </a:r>
            <a:r>
              <a:rPr dirty="0">
                <a:solidFill>
                  <a:srgbClr val="4070A0"/>
                </a:solidFill>
                <a:latin typeface="Ubuntu Mono"/>
              </a:rPr>
              <a:t> </a:t>
            </a:r>
            <a:r>
              <a:rPr b="1" dirty="0">
                <a:solidFill>
                  <a:srgbClr val="007020"/>
                </a:solidFill>
                <a:latin typeface="Ubuntu Mono"/>
              </a:rPr>
              <a:t>step</a:t>
            </a:r>
            <a:r>
              <a:rPr dirty="0">
                <a:latin typeface="Ubuntu Mono"/>
              </a:rPr>
              <a:t>(ames6.lm)  </a:t>
            </a:r>
            <a:r>
              <a:rPr i="1" dirty="0">
                <a:solidFill>
                  <a:srgbClr val="60A0B0"/>
                </a:solidFill>
                <a:latin typeface="Ubuntu Mono"/>
              </a:rPr>
              <a:t># Plug full model into `step`.</a:t>
            </a:r>
          </a:p>
          <a:p>
            <a:pPr marL="0" indent="0">
              <a:lnSpc>
                <a:spcPct val="120000"/>
              </a:lnSpc>
              <a:spcBef>
                <a:spcPts val="0"/>
              </a:spcBef>
              <a:buNone/>
            </a:pPr>
            <a:r>
              <a:rPr dirty="0">
                <a:latin typeface="Ubuntu Mono"/>
              </a:rPr>
              <a:t>Start:  AIC=64202
</a:t>
            </a:r>
            <a:r>
              <a:rPr dirty="0" err="1">
                <a:latin typeface="Ubuntu Mono"/>
              </a:rPr>
              <a:t>Sale_Price</a:t>
            </a:r>
            <a:r>
              <a:rPr dirty="0">
                <a:latin typeface="Ubuntu Mono"/>
              </a:rPr>
              <a:t> ~ Latitude + Longitude + </a:t>
            </a:r>
            <a:r>
              <a:rPr dirty="0" err="1">
                <a:latin typeface="Ubuntu Mono"/>
              </a:rPr>
              <a:t>Lot_Area</a:t>
            </a:r>
            <a:r>
              <a:rPr dirty="0">
                <a:latin typeface="Ubuntu Mono"/>
              </a:rPr>
              <a:t> + </a:t>
            </a:r>
            <a:r>
              <a:rPr dirty="0" err="1">
                <a:latin typeface="Ubuntu Mono"/>
              </a:rPr>
              <a:t>First_Flr_SF</a:t>
            </a:r>
            <a:r>
              <a:rPr dirty="0">
                <a:latin typeface="Ubuntu Mono"/>
              </a:rPr>
              <a:t> + </a:t>
            </a:r>
            <a:r>
              <a:rPr dirty="0" err="1" smtClean="0">
                <a:latin typeface="Ubuntu Mono"/>
              </a:rPr>
              <a:t>Mo_Sold</a:t>
            </a:r>
            <a:r>
              <a:rPr dirty="0" smtClean="0">
                <a:latin typeface="Ubuntu Mono"/>
              </a:rPr>
              <a:t> </a:t>
            </a:r>
            <a:r>
              <a:rPr dirty="0">
                <a:latin typeface="Ubuntu Mono"/>
              </a:rPr>
              <a:t>+ </a:t>
            </a:r>
            <a:r>
              <a:rPr dirty="0" err="1">
                <a:latin typeface="Ubuntu Mono"/>
              </a:rPr>
              <a:t>Bldg_Type</a:t>
            </a:r>
            <a:r>
              <a:rPr dirty="0">
                <a:latin typeface="Ubuntu Mono"/>
              </a:rPr>
              <a:t>
               </a:t>
            </a:r>
            <a:r>
              <a:rPr dirty="0" err="1">
                <a:latin typeface="Ubuntu Mono"/>
              </a:rPr>
              <a:t>Df</a:t>
            </a:r>
            <a:r>
              <a:rPr dirty="0">
                <a:latin typeface="Ubuntu Mono"/>
              </a:rPr>
              <a:t> Sum of </a:t>
            </a:r>
            <a:r>
              <a:rPr dirty="0" err="1">
                <a:latin typeface="Ubuntu Mono"/>
              </a:rPr>
              <a:t>Sq</a:t>
            </a:r>
            <a:r>
              <a:rPr dirty="0">
                <a:latin typeface="Ubuntu Mono"/>
              </a:rPr>
              <a:t>      RSS   AIC
- </a:t>
            </a:r>
            <a:r>
              <a:rPr dirty="0" err="1">
                <a:latin typeface="Ubuntu Mono"/>
              </a:rPr>
              <a:t>Mo_Sold</a:t>
            </a:r>
            <a:r>
              <a:rPr dirty="0">
                <a:latin typeface="Ubuntu Mono"/>
              </a:rPr>
              <a:t>      11  4.95e+10 9.54e+12 64195
&lt;none&gt;                      9.49e+12 64202
- </a:t>
            </a:r>
            <a:r>
              <a:rPr dirty="0" err="1">
                <a:latin typeface="Ubuntu Mono"/>
              </a:rPr>
              <a:t>Lot_Area</a:t>
            </a:r>
            <a:r>
              <a:rPr dirty="0">
                <a:latin typeface="Ubuntu Mono"/>
              </a:rPr>
              <a:t>      1  9.77e+10 9.58e+12 64230
- </a:t>
            </a:r>
            <a:r>
              <a:rPr dirty="0" err="1">
                <a:latin typeface="Ubuntu Mono"/>
              </a:rPr>
              <a:t>Bldg_Type</a:t>
            </a:r>
            <a:r>
              <a:rPr dirty="0">
                <a:latin typeface="Ubuntu Mono"/>
              </a:rPr>
              <a:t>     4  3.94e+11 9.88e+12 64313
- Longitude     1  5.16e+11 1.00e+13 64355
- Latitude      1  7.87e+11 1.03e+13 64433
- </a:t>
            </a:r>
            <a:r>
              <a:rPr dirty="0" err="1">
                <a:latin typeface="Ubuntu Mono"/>
              </a:rPr>
              <a:t>First_Flr_SF</a:t>
            </a:r>
            <a:r>
              <a:rPr dirty="0">
                <a:latin typeface="Ubuntu Mono"/>
              </a:rPr>
              <a:t>  1  4.75e+12 1.42e+13 65389
Step:  AIC=64195
</a:t>
            </a:r>
            <a:r>
              <a:rPr dirty="0" err="1">
                <a:latin typeface="Ubuntu Mono"/>
              </a:rPr>
              <a:t>Sale_Price</a:t>
            </a:r>
            <a:r>
              <a:rPr dirty="0">
                <a:latin typeface="Ubuntu Mono"/>
              </a:rPr>
              <a:t> ~ Latitude + Longitude + </a:t>
            </a:r>
            <a:r>
              <a:rPr dirty="0" err="1">
                <a:latin typeface="Ubuntu Mono"/>
              </a:rPr>
              <a:t>Lot_Area</a:t>
            </a:r>
            <a:r>
              <a:rPr dirty="0">
                <a:latin typeface="Ubuntu Mono"/>
              </a:rPr>
              <a:t> + </a:t>
            </a:r>
            <a:r>
              <a:rPr dirty="0" err="1">
                <a:latin typeface="Ubuntu Mono"/>
              </a:rPr>
              <a:t>First_Flr_SF</a:t>
            </a:r>
            <a:r>
              <a:rPr dirty="0">
                <a:latin typeface="Ubuntu Mono"/>
              </a:rPr>
              <a:t> + </a:t>
            </a:r>
            <a:r>
              <a:rPr dirty="0" err="1" smtClean="0">
                <a:latin typeface="Ubuntu Mono"/>
              </a:rPr>
              <a:t>Bldg_Type</a:t>
            </a:r>
            <a:r>
              <a:rPr dirty="0">
                <a:latin typeface="Ubuntu Mono"/>
              </a:rPr>
              <a:t>
               </a:t>
            </a:r>
            <a:r>
              <a:rPr dirty="0" err="1">
                <a:latin typeface="Ubuntu Mono"/>
              </a:rPr>
              <a:t>Df</a:t>
            </a:r>
            <a:r>
              <a:rPr dirty="0">
                <a:latin typeface="Ubuntu Mono"/>
              </a:rPr>
              <a:t> Sum of </a:t>
            </a:r>
            <a:r>
              <a:rPr dirty="0" err="1">
                <a:latin typeface="Ubuntu Mono"/>
              </a:rPr>
              <a:t>Sq</a:t>
            </a:r>
            <a:r>
              <a:rPr dirty="0">
                <a:latin typeface="Ubuntu Mono"/>
              </a:rPr>
              <a:t>      RSS   AIC
&lt;none&gt;                      9.54e+12 64195
- </a:t>
            </a:r>
            <a:r>
              <a:rPr dirty="0" err="1">
                <a:latin typeface="Ubuntu Mono"/>
              </a:rPr>
              <a:t>Lot_Area</a:t>
            </a:r>
            <a:r>
              <a:rPr dirty="0">
                <a:latin typeface="Ubuntu Mono"/>
              </a:rPr>
              <a:t>      1  1.01e+11 9.64e+12 64224
- </a:t>
            </a:r>
            <a:r>
              <a:rPr dirty="0" err="1">
                <a:latin typeface="Ubuntu Mono"/>
              </a:rPr>
              <a:t>Bldg_Type</a:t>
            </a:r>
            <a:r>
              <a:rPr dirty="0">
                <a:latin typeface="Ubuntu Mono"/>
              </a:rPr>
              <a:t>     4  3.94e+11 9.93e+12 64306
- Longitude     1  5.19e+11 1.01e+13 64348
- Latitude      1  8.03e+11 1.03e+13 64430
- </a:t>
            </a:r>
            <a:r>
              <a:rPr dirty="0" err="1">
                <a:latin typeface="Ubuntu Mono"/>
              </a:rPr>
              <a:t>First_Flr_SF</a:t>
            </a:r>
            <a:r>
              <a:rPr dirty="0">
                <a:latin typeface="Ubuntu Mono"/>
              </a:rPr>
              <a:t>  1  4.77e+12 1.43e+13 65382</a:t>
            </a:r>
          </a:p>
        </p:txBody>
      </p:sp>
    </p:spTree>
    <p:extLst>
      <p:ext uri="{BB962C8B-B14F-4D97-AF65-F5344CB8AC3E}">
        <p14:creationId xmlns:p14="http://schemas.microsoft.com/office/powerpoint/2010/main" val="4107336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3</a:t>
            </a:r>
            <a:r>
              <a:rPr lang="en-US" dirty="0" smtClean="0"/>
              <a:t>9</a:t>
            </a:r>
            <a:r>
              <a:rPr dirty="0" smtClean="0"/>
              <a:t> </a:t>
            </a:r>
            <a:r>
              <a:rPr dirty="0"/>
              <a:t>– Comparison of the full and reduced model.</a:t>
            </a:r>
          </a:p>
        </p:txBody>
      </p:sp>
      <p:sp>
        <p:nvSpPr>
          <p:cNvPr id="3" name="Content Placeholder 2"/>
          <p:cNvSpPr>
            <a:spLocks noGrp="1"/>
          </p:cNvSpPr>
          <p:nvPr>
            <p:ph idx="1"/>
          </p:nvPr>
        </p:nvSpPr>
        <p:spPr/>
        <p:txBody>
          <a:bodyPr>
            <a:normAutofit fontScale="92500" lnSpcReduction="10000"/>
          </a:bodyPr>
          <a:lstStyle/>
          <a:p>
            <a:pPr marL="0" indent="0">
              <a:buNone/>
            </a:pPr>
            <a:r>
              <a:rPr/>
              <a:t>Both models explain nearly the same amount of variation in Sale Price, and all variables are significant in the reduced model.</a:t>
            </a:r>
          </a:p>
          <a:p>
            <a:pPr marL="0" indent="0">
              <a:buNone/>
            </a:pPr>
            <a:r>
              <a:rPr sz="1350" b="1">
                <a:solidFill>
                  <a:srgbClr val="007020"/>
                </a:solidFill>
                <a:latin typeface="Ubuntu Mono"/>
              </a:rPr>
              <a:t>summary</a:t>
            </a:r>
            <a:r>
              <a:rPr sz="1350">
                <a:latin typeface="Ubuntu Mono"/>
              </a:rPr>
              <a:t>(ames6.step)</a:t>
            </a:r>
            <a:r>
              <a:rPr sz="1350">
                <a:solidFill>
                  <a:srgbClr val="666666"/>
                </a:solidFill>
                <a:latin typeface="Ubuntu Mono"/>
              </a:rPr>
              <a:t>$</a:t>
            </a:r>
            <a:r>
              <a:rPr sz="1350">
                <a:latin typeface="Ubuntu Mono"/>
              </a:rPr>
              <a:t>r.squared</a:t>
            </a:r>
          </a:p>
          <a:p>
            <a:pPr marL="0" indent="0">
              <a:buNone/>
            </a:pPr>
            <a:r>
              <a:rPr sz="1350">
                <a:latin typeface="Ubuntu Mono"/>
              </a:rPr>
              <a:t>[1] 0.48982</a:t>
            </a:r>
          </a:p>
          <a:p>
            <a:pPr marL="0" indent="0">
              <a:buNone/>
            </a:pPr>
            <a:r>
              <a:rPr sz="1350" b="1">
                <a:solidFill>
                  <a:srgbClr val="007020"/>
                </a:solidFill>
                <a:latin typeface="Ubuntu Mono"/>
              </a:rPr>
              <a:t>summary</a:t>
            </a:r>
            <a:r>
              <a:rPr sz="1350">
                <a:latin typeface="Ubuntu Mono"/>
              </a:rPr>
              <a:t>(ames6.step)</a:t>
            </a:r>
            <a:r>
              <a:rPr sz="1350">
                <a:solidFill>
                  <a:srgbClr val="666666"/>
                </a:solidFill>
                <a:latin typeface="Ubuntu Mono"/>
              </a:rPr>
              <a:t>$</a:t>
            </a:r>
            <a:r>
              <a:rPr sz="1350">
                <a:latin typeface="Ubuntu Mono"/>
              </a:rPr>
              <a:t>coefficients</a:t>
            </a:r>
          </a:p>
          <a:p>
            <a:pPr marL="0" indent="0">
              <a:buNone/>
            </a:pPr>
            <a:r>
              <a:rPr sz="1350">
                <a:latin typeface="Ubuntu Mono"/>
              </a:rPr>
              <a:t>                     Estimate Std. Error  t value    Pr(&gt;|t|)
(Intercept)       -8.7824e+07 4.7186e+06 -18.6125  3.6874e-73
Latitude           9.1836e+05 5.8568e+04  15.6802  2.8911e-53
Longitude         -5.2608e+05 4.1731e+04 -12.6065  1.6074e-35
Lot_Area           8.2338e-01 1.4832e-01   5.5514  3.0886e-08
First_Flr_SF       1.1348e+02 2.9676e+00  38.2384 9.6383e-260
Bldg_TypeTwoFmCon -3.3192e+04 7.3936e+03  -4.4893  7.4226e-06
Bldg_TypeDuplex   -5.4993e+04 5.6555e+03  -9.7238  5.1275e-22
Bldg_TypeTwnhs     8.7578e+03 5.9827e+03   1.4639  1.4334e-01
Bldg_TypeTwnhsE    6.1926e+03 4.0349e+03   1.5348  1.2495e-01</a:t>
            </a:r>
          </a:p>
        </p:txBody>
      </p:sp>
    </p:spTree>
    <p:extLst>
      <p:ext uri="{BB962C8B-B14F-4D97-AF65-F5344CB8AC3E}">
        <p14:creationId xmlns:p14="http://schemas.microsoft.com/office/powerpoint/2010/main" val="176337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40</a:t>
            </a:r>
            <a:r>
              <a:rPr dirty="0" smtClean="0"/>
              <a:t> </a:t>
            </a:r>
            <a:r>
              <a:rPr dirty="0"/>
              <a:t>– In data science, we’re often interested in a measure of a model’s predictive power.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lvl="1">
                  <a:lnSpc>
                    <a:spcPct val="100000"/>
                  </a:lnSpc>
                </a:pPr>
                <a:r>
                  <a:rPr dirty="0"/>
                  <a:t>Coefficients and </a:t>
                </a:r>
                <a:r>
                  <a:rPr i="1" dirty="0"/>
                  <a:t>p</a:t>
                </a:r>
                <a:r>
                  <a:rPr dirty="0"/>
                  <a:t>-values help us understand </a:t>
                </a:r>
                <a:r>
                  <a:rPr i="1" dirty="0"/>
                  <a:t>how</a:t>
                </a:r>
                <a:r>
                  <a:rPr dirty="0"/>
                  <a:t> variables contribute to predicting the response.</a:t>
                </a:r>
              </a:p>
              <a:p>
                <a:pPr lvl="1">
                  <a:lnSpc>
                    <a:spcPct val="100000"/>
                  </a:lnSpc>
                </a:pPr>
                <a:r>
                  <a:rPr dirty="0"/>
                  <a:t>But how good is the prediction?</a:t>
                </a:r>
              </a:p>
              <a:p>
                <a:pPr lvl="1">
                  <a:lnSpc>
                    <a:spcPct val="100000"/>
                  </a:lnSpc>
                </a:pPr>
                <a:r>
                  <a:rPr dirty="0"/>
                  <a:t>For numeric variables, we might measure </a:t>
                </a:r>
                <a:r>
                  <a:rPr i="1" dirty="0"/>
                  <a:t>root mean squared error</a:t>
                </a:r>
                <a:r>
                  <a:rPr dirty="0"/>
                  <a:t>.</a:t>
                </a:r>
              </a:p>
              <a:p>
                <a:pPr lvl="1">
                  <a:lnSpc>
                    <a:spcPct val="100000"/>
                  </a:lnSpc>
                  <a:buNone/>
                </a:pPr>
                <a14:m>
                  <m:oMathPara xmlns:m="http://schemas.openxmlformats.org/officeDocument/2006/math">
                    <m:oMathParaPr>
                      <m:jc m:val="center"/>
                    </m:oMathParaPr>
                    <m:oMath xmlns:m="http://schemas.openxmlformats.org/officeDocument/2006/math">
                      <m:r>
                        <m:rPr>
                          <m:nor/>
                        </m:rPr>
                        <a:rPr/>
                        <m:t>RMSE</m:t>
                      </m:r>
                      <m:r>
                        <a:rPr>
                          <a:latin typeface="Cambria Math" panose="02040503050406030204" pitchFamily="18" charset="0"/>
                        </a:rPr>
                        <m:t>=</m:t>
                      </m:r>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r>
                                <a:rPr>
                                  <a:latin typeface="Cambria Math" panose="02040503050406030204" pitchFamily="18" charset="0"/>
                                </a:rPr>
                                <m:t>(</m:t>
                              </m:r>
                            </m:e>
                          </m:nary>
                          <m:r>
                            <a:rPr>
                              <a:latin typeface="Cambria Math" panose="02040503050406030204" pitchFamily="18" charset="0"/>
                            </a:rPr>
                            <m:t>𝑦</m:t>
                          </m:r>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𝑦</m:t>
                              </m:r>
                            </m:e>
                          </m:acc>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e>
                      </m:rad>
                      <m:r>
                        <a:rPr>
                          <a:latin typeface="Cambria Math" panose="02040503050406030204" pitchFamily="18" charset="0"/>
                        </a:rPr>
                        <m:t>.</m:t>
                      </m:r>
                    </m:oMath>
                  </m:oMathPara>
                </a14:m>
                <a:endParaRPr dirty="0"/>
              </a:p>
              <a:p>
                <a:pPr lvl="1">
                  <a:lnSpc>
                    <a:spcPct val="100000"/>
                  </a:lnSpc>
                </a:pPr>
                <a:r>
                  <a:rPr dirty="0"/>
                  <a:t>If all predicted response values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𝑦</m:t>
                        </m:r>
                      </m:e>
                    </m:acc>
                  </m:oMath>
                </a14:m>
                <a:r>
                  <a:rPr dirty="0"/>
                  <a:t>) are close to actual data values (</a:t>
                </a:r>
                <a14:m>
                  <m:oMath xmlns:m="http://schemas.openxmlformats.org/officeDocument/2006/math">
                    <m:r>
                      <a:rPr>
                        <a:latin typeface="Cambria Math" panose="02040503050406030204" pitchFamily="18" charset="0"/>
                      </a:rPr>
                      <m:t>𝑦</m:t>
                    </m:r>
                  </m:oMath>
                </a14:m>
                <a:r>
                  <a:rPr dirty="0"/>
                  <a:t>), then RMSE is close to zero.</a:t>
                </a:r>
              </a:p>
              <a:p>
                <a:pPr lvl="1">
                  <a:lnSpc>
                    <a:spcPct val="100000"/>
                  </a:lnSpc>
                </a:pPr>
                <a:r>
                  <a:rPr dirty="0"/>
                  <a:t>Note that RMSE has the same units as the original response variable.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612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a:t>
            </a:r>
            <a:r>
              <a:rPr dirty="0" smtClean="0"/>
              <a:t> </a:t>
            </a:r>
            <a:r>
              <a:rPr dirty="0"/>
              <a:t>– To avoid </a:t>
            </a:r>
            <a:r>
              <a:rPr dirty="0" smtClean="0"/>
              <a:t>overfitting</a:t>
            </a:r>
            <a:r>
              <a:rPr dirty="0"/>
              <a:t>, never measure a model’s predictive ability on the data used to create it.</a:t>
            </a:r>
          </a:p>
        </p:txBody>
      </p:sp>
      <p:sp>
        <p:nvSpPr>
          <p:cNvPr id="3" name="Content Placeholder 2"/>
          <p:cNvSpPr>
            <a:spLocks noGrp="1"/>
          </p:cNvSpPr>
          <p:nvPr>
            <p:ph idx="1"/>
          </p:nvPr>
        </p:nvSpPr>
        <p:spPr/>
        <p:txBody>
          <a:bodyPr>
            <a:normAutofit lnSpcReduction="10000"/>
          </a:bodyPr>
          <a:lstStyle/>
          <a:p>
            <a:pPr lvl="1">
              <a:lnSpc>
                <a:spcPct val="100000"/>
              </a:lnSpc>
            </a:pPr>
            <a:r>
              <a:rPr dirty="0"/>
              <a:t>We want a model to reflect true patterns in the </a:t>
            </a:r>
            <a:r>
              <a:rPr i="1" dirty="0"/>
              <a:t>population</a:t>
            </a:r>
            <a:r>
              <a:rPr dirty="0"/>
              <a:t>.</a:t>
            </a:r>
          </a:p>
          <a:p>
            <a:pPr lvl="1">
              <a:lnSpc>
                <a:spcPct val="100000"/>
              </a:lnSpc>
            </a:pPr>
            <a:r>
              <a:rPr dirty="0"/>
              <a:t>There’s always a danger that it will instead reflect quirks in the </a:t>
            </a:r>
            <a:r>
              <a:rPr i="1" dirty="0"/>
              <a:t>sample</a:t>
            </a:r>
            <a:r>
              <a:rPr dirty="0"/>
              <a:t> used to create it (overfitting).</a:t>
            </a:r>
          </a:p>
          <a:p>
            <a:pPr lvl="1">
              <a:lnSpc>
                <a:spcPct val="100000"/>
              </a:lnSpc>
            </a:pPr>
            <a:r>
              <a:rPr dirty="0"/>
              <a:t>One way to get an honest measure of a model’s predictive power is to separate your data into a </a:t>
            </a:r>
            <a:r>
              <a:rPr i="1" dirty="0"/>
              <a:t>training</a:t>
            </a:r>
            <a:r>
              <a:rPr dirty="0"/>
              <a:t> and a </a:t>
            </a:r>
            <a:r>
              <a:rPr i="1" dirty="0"/>
              <a:t>test</a:t>
            </a:r>
            <a:r>
              <a:rPr dirty="0"/>
              <a:t> set.</a:t>
            </a:r>
          </a:p>
          <a:p>
            <a:pPr lvl="2">
              <a:lnSpc>
                <a:spcPct val="100000"/>
              </a:lnSpc>
            </a:pPr>
            <a:r>
              <a:rPr dirty="0"/>
              <a:t>Create the model using the training set.</a:t>
            </a:r>
          </a:p>
          <a:p>
            <a:pPr lvl="2">
              <a:lnSpc>
                <a:spcPct val="100000"/>
              </a:lnSpc>
            </a:pPr>
            <a:r>
              <a:rPr dirty="0"/>
              <a:t>Test the model by measuring its performance on the test set.</a:t>
            </a:r>
          </a:p>
          <a:p>
            <a:pPr lvl="2">
              <a:lnSpc>
                <a:spcPct val="100000"/>
              </a:lnSpc>
            </a:pPr>
            <a:r>
              <a:rPr dirty="0"/>
              <a:t>A 70/30 split between training and testing sets is reasonable.</a:t>
            </a:r>
          </a:p>
        </p:txBody>
      </p:sp>
    </p:spTree>
    <p:extLst>
      <p:ext uri="{BB962C8B-B14F-4D97-AF65-F5344CB8AC3E}">
        <p14:creationId xmlns:p14="http://schemas.microsoft.com/office/powerpoint/2010/main" val="1413397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4</a:t>
            </a:r>
            <a:r>
              <a:rPr lang="en-US" dirty="0" smtClean="0"/>
              <a:t>2</a:t>
            </a:r>
            <a:r>
              <a:rPr dirty="0" smtClean="0"/>
              <a:t> </a:t>
            </a:r>
            <a:r>
              <a:rPr dirty="0"/>
              <a:t>– Train/test split using base R commands.</a:t>
            </a:r>
          </a:p>
        </p:txBody>
      </p:sp>
      <p:sp>
        <p:nvSpPr>
          <p:cNvPr id="3" name="Content Placeholder 2"/>
          <p:cNvSpPr>
            <a:spLocks noGrp="1"/>
          </p:cNvSpPr>
          <p:nvPr>
            <p:ph idx="1"/>
          </p:nvPr>
        </p:nvSpPr>
        <p:spPr/>
        <p:txBody>
          <a:bodyPr/>
          <a:lstStyle/>
          <a:p>
            <a:pPr marL="0" indent="0">
              <a:buNone/>
            </a:pPr>
            <a:r>
              <a:rPr/>
              <a:t>There are many packages that offer ways to split your data. Here’s one way with base R.</a:t>
            </a:r>
          </a:p>
          <a:p>
            <a:pPr marL="0" indent="0">
              <a:buNone/>
            </a:pPr>
            <a:r>
              <a:rPr sz="1350" i="1">
                <a:solidFill>
                  <a:srgbClr val="60A0B0"/>
                </a:solidFill>
                <a:latin typeface="Ubuntu Mono"/>
              </a:rPr>
              <a:t># For reproducibility</a:t>
            </a:r>
            <a:r>
              <a:t/>
            </a:r>
            <a:br/>
            <a:r>
              <a:rPr sz="1350" b="1">
                <a:solidFill>
                  <a:srgbClr val="007020"/>
                </a:solidFill>
                <a:latin typeface="Ubuntu Mono"/>
              </a:rPr>
              <a:t>set.seed</a:t>
            </a:r>
            <a:r>
              <a:rPr sz="1350">
                <a:latin typeface="Ubuntu Mono"/>
              </a:rPr>
              <a:t>(</a:t>
            </a:r>
            <a:r>
              <a:rPr sz="1350">
                <a:solidFill>
                  <a:srgbClr val="40A070"/>
                </a:solidFill>
                <a:latin typeface="Ubuntu Mono"/>
              </a:rPr>
              <a:t>32986</a:t>
            </a:r>
            <a:r>
              <a:rPr sz="1350">
                <a:latin typeface="Ubuntu Mono"/>
              </a:rPr>
              <a:t>)  </a:t>
            </a:r>
            <a:r>
              <a:t/>
            </a:r>
            <a:br/>
            <a:r>
              <a:rPr sz="1350" i="1">
                <a:solidFill>
                  <a:srgbClr val="60A0B0"/>
                </a:solidFill>
                <a:latin typeface="Ubuntu Mono"/>
              </a:rPr>
              <a:t># Indices of a random sample (70% of original data).</a:t>
            </a:r>
            <a:r>
              <a:t/>
            </a:r>
            <a:br/>
            <a:r>
              <a:rPr sz="1350">
                <a:latin typeface="Ubuntu Mono"/>
              </a:rPr>
              <a:t>ind &lt;-</a:t>
            </a:r>
            <a:r>
              <a:rPr sz="1350">
                <a:solidFill>
                  <a:srgbClr val="4070A0"/>
                </a:solidFill>
                <a:latin typeface="Ubuntu Mono"/>
              </a:rPr>
              <a:t> </a:t>
            </a:r>
            <a:r>
              <a:rPr sz="1350" b="1">
                <a:solidFill>
                  <a:srgbClr val="007020"/>
                </a:solidFill>
                <a:latin typeface="Ubuntu Mono"/>
              </a:rPr>
              <a:t>sample</a:t>
            </a:r>
            <a:r>
              <a:rPr sz="1350">
                <a:latin typeface="Ubuntu Mono"/>
              </a:rPr>
              <a:t>(</a:t>
            </a:r>
            <a:r>
              <a:rPr sz="1350">
                <a:solidFill>
                  <a:srgbClr val="40A070"/>
                </a:solidFill>
                <a:latin typeface="Ubuntu Mono"/>
              </a:rPr>
              <a:t>1</a:t>
            </a:r>
            <a:r>
              <a:rPr sz="1350">
                <a:solidFill>
                  <a:srgbClr val="666666"/>
                </a:solidFill>
                <a:latin typeface="Ubuntu Mono"/>
              </a:rPr>
              <a:t>:</a:t>
            </a:r>
            <a:r>
              <a:rPr sz="1350" b="1">
                <a:solidFill>
                  <a:srgbClr val="007020"/>
                </a:solidFill>
                <a:latin typeface="Ubuntu Mono"/>
              </a:rPr>
              <a:t>nrow</a:t>
            </a:r>
            <a:r>
              <a:rPr sz="1350">
                <a:latin typeface="Ubuntu Mono"/>
              </a:rPr>
              <a:t>(ames6), </a:t>
            </a:r>
            <a:r>
              <a:rPr sz="1350" b="1">
                <a:solidFill>
                  <a:srgbClr val="007020"/>
                </a:solidFill>
                <a:latin typeface="Ubuntu Mono"/>
              </a:rPr>
              <a:t>floor</a:t>
            </a:r>
            <a:r>
              <a:rPr sz="1350">
                <a:latin typeface="Ubuntu Mono"/>
              </a:rPr>
              <a:t>(</a:t>
            </a:r>
            <a:r>
              <a:rPr sz="1350">
                <a:solidFill>
                  <a:srgbClr val="40A070"/>
                </a:solidFill>
                <a:latin typeface="Ubuntu Mono"/>
              </a:rPr>
              <a:t>0.70</a:t>
            </a:r>
            <a:r>
              <a:rPr sz="1350">
                <a:solidFill>
                  <a:srgbClr val="666666"/>
                </a:solidFill>
                <a:latin typeface="Ubuntu Mono"/>
              </a:rPr>
              <a:t>*</a:t>
            </a:r>
            <a:r>
              <a:rPr sz="1350" b="1">
                <a:solidFill>
                  <a:srgbClr val="007020"/>
                </a:solidFill>
                <a:latin typeface="Ubuntu Mono"/>
              </a:rPr>
              <a:t>nrow</a:t>
            </a:r>
            <a:r>
              <a:rPr sz="1350">
                <a:latin typeface="Ubuntu Mono"/>
              </a:rPr>
              <a:t>(ames6)))</a:t>
            </a:r>
            <a:r>
              <a:t/>
            </a:r>
            <a:br/>
            <a:r>
              <a:rPr sz="1350" i="1">
                <a:solidFill>
                  <a:srgbClr val="60A0B0"/>
                </a:solidFill>
                <a:latin typeface="Ubuntu Mono"/>
              </a:rPr>
              <a:t># Split the original data.</a:t>
            </a:r>
            <a:r>
              <a:t/>
            </a:r>
            <a:br/>
            <a:r>
              <a:rPr sz="1350">
                <a:latin typeface="Ubuntu Mono"/>
              </a:rPr>
              <a:t>ames6.train &lt;-</a:t>
            </a:r>
            <a:r>
              <a:rPr sz="1350">
                <a:solidFill>
                  <a:srgbClr val="4070A0"/>
                </a:solidFill>
                <a:latin typeface="Ubuntu Mono"/>
              </a:rPr>
              <a:t> </a:t>
            </a:r>
            <a:r>
              <a:rPr sz="1350">
                <a:latin typeface="Ubuntu Mono"/>
              </a:rPr>
              <a:t>ames6[ind, ]</a:t>
            </a:r>
            <a:r>
              <a:t/>
            </a:r>
            <a:br/>
            <a:r>
              <a:rPr sz="1350">
                <a:latin typeface="Ubuntu Mono"/>
              </a:rPr>
              <a:t>ames6.test &lt;-</a:t>
            </a:r>
            <a:r>
              <a:rPr sz="1350">
                <a:solidFill>
                  <a:srgbClr val="4070A0"/>
                </a:solidFill>
                <a:latin typeface="Ubuntu Mono"/>
              </a:rPr>
              <a:t> </a:t>
            </a:r>
            <a:r>
              <a:rPr sz="1350">
                <a:latin typeface="Ubuntu Mono"/>
              </a:rPr>
              <a:t>ames6[</a:t>
            </a:r>
            <a:r>
              <a:rPr sz="1350">
                <a:solidFill>
                  <a:srgbClr val="666666"/>
                </a:solidFill>
                <a:latin typeface="Ubuntu Mono"/>
              </a:rPr>
              <a:t>-</a:t>
            </a:r>
            <a:r>
              <a:rPr sz="1350">
                <a:latin typeface="Ubuntu Mono"/>
              </a:rPr>
              <a:t>ind, ]</a:t>
            </a:r>
          </a:p>
        </p:txBody>
      </p:sp>
    </p:spTree>
    <p:extLst>
      <p:ext uri="{BB962C8B-B14F-4D97-AF65-F5344CB8AC3E}">
        <p14:creationId xmlns:p14="http://schemas.microsoft.com/office/powerpoint/2010/main" val="4059274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4</a:t>
            </a:r>
            <a:r>
              <a:rPr lang="en-US" dirty="0" smtClean="0"/>
              <a:t>3</a:t>
            </a:r>
            <a:r>
              <a:rPr dirty="0" smtClean="0"/>
              <a:t> </a:t>
            </a:r>
            <a:r>
              <a:rPr dirty="0"/>
              <a:t>– RMSE gives a </a:t>
            </a:r>
            <a:r>
              <a:rPr lang="en-US" dirty="0" smtClean="0"/>
              <a:t>more</a:t>
            </a:r>
            <a:r>
              <a:rPr dirty="0" smtClean="0"/>
              <a:t> </a:t>
            </a:r>
            <a:r>
              <a:rPr dirty="0"/>
              <a:t>“optimistic” value </a:t>
            </a:r>
            <a:r>
              <a:rPr dirty="0" smtClean="0"/>
              <a:t>on </a:t>
            </a:r>
            <a:r>
              <a:rPr dirty="0"/>
              <a:t>the same data used to create the model.</a:t>
            </a:r>
          </a:p>
        </p:txBody>
      </p:sp>
      <p:sp>
        <p:nvSpPr>
          <p:cNvPr id="3" name="Content Placeholder 2"/>
          <p:cNvSpPr>
            <a:spLocks noGrp="1"/>
          </p:cNvSpPr>
          <p:nvPr>
            <p:ph idx="1"/>
          </p:nvPr>
        </p:nvSpPr>
        <p:spPr/>
        <p:txBody>
          <a:bodyPr/>
          <a:lstStyle/>
          <a:p>
            <a:pPr marL="0" indent="0">
              <a:buNone/>
            </a:pPr>
            <a:r>
              <a:rPr sz="1350" b="1">
                <a:solidFill>
                  <a:srgbClr val="007020"/>
                </a:solidFill>
                <a:latin typeface="Ubuntu Mono"/>
              </a:rPr>
              <a:t>library</a:t>
            </a:r>
            <a:r>
              <a:rPr sz="1350">
                <a:latin typeface="Ubuntu Mono"/>
              </a:rPr>
              <a:t>(caret)   </a:t>
            </a:r>
            <a:r>
              <a:rPr sz="1350" i="1">
                <a:solidFill>
                  <a:srgbClr val="60A0B0"/>
                </a:solidFill>
                <a:latin typeface="Ubuntu Mono"/>
              </a:rPr>
              <a:t># For the RMSE command.</a:t>
            </a:r>
            <a:r>
              <a:t/>
            </a:r>
            <a:br/>
            <a:r>
              <a:rPr sz="1350" i="1">
                <a:solidFill>
                  <a:srgbClr val="60A0B0"/>
                </a:solidFill>
                <a:latin typeface="Ubuntu Mono"/>
              </a:rPr>
              <a:t># Redo the linear model using the training set only.</a:t>
            </a:r>
            <a:r>
              <a:t/>
            </a:r>
            <a:br/>
            <a:r>
              <a:rPr sz="1350">
                <a:latin typeface="Ubuntu Mono"/>
              </a:rPr>
              <a:t>ames6.lm &lt;-</a:t>
            </a:r>
            <a:r>
              <a:rPr sz="1350">
                <a:solidFill>
                  <a:srgbClr val="4070A0"/>
                </a:solidFill>
                <a:latin typeface="Ubuntu Mono"/>
              </a:rPr>
              <a:t> </a:t>
            </a:r>
            <a:r>
              <a:rPr sz="1350" b="1">
                <a:solidFill>
                  <a:srgbClr val="007020"/>
                </a:solidFill>
                <a:latin typeface="Ubuntu Mono"/>
              </a:rPr>
              <a:t>lm</a:t>
            </a:r>
            <a:r>
              <a:rPr sz="1350">
                <a:latin typeface="Ubuntu Mono"/>
              </a:rPr>
              <a:t>(Sale_Price </a:t>
            </a:r>
            <a:r>
              <a:rPr sz="1350">
                <a:solidFill>
                  <a:srgbClr val="666666"/>
                </a:solidFill>
                <a:latin typeface="Ubuntu Mono"/>
              </a:rPr>
              <a:t>~</a:t>
            </a:r>
            <a:r>
              <a:rPr sz="1350">
                <a:solidFill>
                  <a:srgbClr val="4070A0"/>
                </a:solidFill>
                <a:latin typeface="Ubuntu Mono"/>
              </a:rPr>
              <a:t> </a:t>
            </a:r>
            <a:r>
              <a:rPr sz="1350">
                <a:latin typeface="Ubuntu Mono"/>
              </a:rPr>
              <a:t>., </a:t>
            </a:r>
            <a:r>
              <a:rPr sz="1350">
                <a:solidFill>
                  <a:srgbClr val="902000"/>
                </a:solidFill>
                <a:latin typeface="Ubuntu Mono"/>
              </a:rPr>
              <a:t>data=</a:t>
            </a:r>
            <a:r>
              <a:rPr sz="1350">
                <a:latin typeface="Ubuntu Mono"/>
              </a:rPr>
              <a:t>ames6.train)</a:t>
            </a:r>
            <a:r>
              <a:t/>
            </a:r>
            <a:br/>
            <a:r>
              <a:rPr sz="1350">
                <a:latin typeface="Ubuntu Mono"/>
              </a:rPr>
              <a:t>ames6.train.lm.pred &lt;-</a:t>
            </a:r>
            <a:r>
              <a:rPr sz="1350">
                <a:solidFill>
                  <a:srgbClr val="4070A0"/>
                </a:solidFill>
                <a:latin typeface="Ubuntu Mono"/>
              </a:rPr>
              <a:t> </a:t>
            </a:r>
            <a:r>
              <a:rPr sz="1350" b="1">
                <a:solidFill>
                  <a:srgbClr val="007020"/>
                </a:solidFill>
                <a:latin typeface="Ubuntu Mono"/>
              </a:rPr>
              <a:t>predict</a:t>
            </a:r>
            <a:r>
              <a:rPr sz="1350">
                <a:latin typeface="Ubuntu Mono"/>
              </a:rPr>
              <a:t>(ames6.lm, </a:t>
            </a:r>
            <a:r>
              <a:rPr sz="1350">
                <a:solidFill>
                  <a:srgbClr val="902000"/>
                </a:solidFill>
                <a:latin typeface="Ubuntu Mono"/>
              </a:rPr>
              <a:t>newdata=</a:t>
            </a:r>
            <a:r>
              <a:rPr sz="1350">
                <a:latin typeface="Ubuntu Mono"/>
              </a:rPr>
              <a:t>ames6.train)</a:t>
            </a:r>
            <a:r>
              <a:t/>
            </a:r>
            <a:br/>
            <a:r>
              <a:rPr sz="1350">
                <a:latin typeface="Ubuntu Mono"/>
              </a:rPr>
              <a:t>ames6.test.lm.pred &lt;-</a:t>
            </a:r>
            <a:r>
              <a:rPr sz="1350">
                <a:solidFill>
                  <a:srgbClr val="4070A0"/>
                </a:solidFill>
                <a:latin typeface="Ubuntu Mono"/>
              </a:rPr>
              <a:t> </a:t>
            </a:r>
            <a:r>
              <a:rPr sz="1350" b="1">
                <a:solidFill>
                  <a:srgbClr val="007020"/>
                </a:solidFill>
                <a:latin typeface="Ubuntu Mono"/>
              </a:rPr>
              <a:t>predict</a:t>
            </a:r>
            <a:r>
              <a:rPr sz="1350">
                <a:latin typeface="Ubuntu Mono"/>
              </a:rPr>
              <a:t>(ames6.lm, </a:t>
            </a:r>
            <a:r>
              <a:rPr sz="1350">
                <a:solidFill>
                  <a:srgbClr val="902000"/>
                </a:solidFill>
                <a:latin typeface="Ubuntu Mono"/>
              </a:rPr>
              <a:t>newdata=</a:t>
            </a:r>
            <a:r>
              <a:rPr sz="1350">
                <a:latin typeface="Ubuntu Mono"/>
              </a:rPr>
              <a:t>ames6.test)</a:t>
            </a:r>
            <a:r>
              <a:t/>
            </a:r>
            <a:br/>
            <a:r>
              <a:rPr sz="1350" b="1">
                <a:solidFill>
                  <a:srgbClr val="007020"/>
                </a:solidFill>
                <a:latin typeface="Ubuntu Mono"/>
              </a:rPr>
              <a:t>RMSE</a:t>
            </a:r>
            <a:r>
              <a:rPr sz="1350">
                <a:latin typeface="Ubuntu Mono"/>
              </a:rPr>
              <a:t>(ames6.train</a:t>
            </a:r>
            <a:r>
              <a:rPr sz="1350">
                <a:solidFill>
                  <a:srgbClr val="666666"/>
                </a:solidFill>
                <a:latin typeface="Ubuntu Mono"/>
              </a:rPr>
              <a:t>$</a:t>
            </a:r>
            <a:r>
              <a:rPr sz="1350">
                <a:latin typeface="Ubuntu Mono"/>
              </a:rPr>
              <a:t>Sale_Price, ames6.train.lm.pred)</a:t>
            </a:r>
          </a:p>
          <a:p>
            <a:pPr marL="0" indent="0">
              <a:buNone/>
            </a:pPr>
            <a:r>
              <a:rPr sz="1350">
                <a:latin typeface="Ubuntu Mono"/>
              </a:rPr>
              <a:t>[1] 55651</a:t>
            </a:r>
          </a:p>
          <a:p>
            <a:pPr marL="0" indent="0">
              <a:buNone/>
            </a:pPr>
            <a:r>
              <a:rPr sz="1350" b="1">
                <a:solidFill>
                  <a:srgbClr val="007020"/>
                </a:solidFill>
                <a:latin typeface="Ubuntu Mono"/>
              </a:rPr>
              <a:t>RMSE</a:t>
            </a:r>
            <a:r>
              <a:rPr sz="1350">
                <a:latin typeface="Ubuntu Mono"/>
              </a:rPr>
              <a:t>(ames6.test</a:t>
            </a:r>
            <a:r>
              <a:rPr sz="1350">
                <a:solidFill>
                  <a:srgbClr val="666666"/>
                </a:solidFill>
                <a:latin typeface="Ubuntu Mono"/>
              </a:rPr>
              <a:t>$</a:t>
            </a:r>
            <a:r>
              <a:rPr sz="1350">
                <a:latin typeface="Ubuntu Mono"/>
              </a:rPr>
              <a:t>Sale_Price, ames6.test.lm.pred) </a:t>
            </a:r>
          </a:p>
          <a:p>
            <a:pPr marL="0" indent="0">
              <a:buNone/>
            </a:pPr>
            <a:r>
              <a:rPr sz="1350">
                <a:latin typeface="Ubuntu Mono"/>
              </a:rPr>
              <a:t>[1] 59925</a:t>
            </a:r>
          </a:p>
        </p:txBody>
      </p:sp>
    </p:spTree>
    <p:extLst>
      <p:ext uri="{BB962C8B-B14F-4D97-AF65-F5344CB8AC3E}">
        <p14:creationId xmlns:p14="http://schemas.microsoft.com/office/powerpoint/2010/main" val="82820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4</a:t>
            </a:r>
            <a:r>
              <a:rPr lang="en-US" dirty="0" smtClean="0"/>
              <a:t>4</a:t>
            </a:r>
            <a:r>
              <a:rPr dirty="0" smtClean="0"/>
              <a:t> </a:t>
            </a:r>
            <a:r>
              <a:rPr dirty="0"/>
              <a:t>– </a:t>
            </a:r>
            <a:r>
              <a:rPr lang="en-US" dirty="0" smtClean="0"/>
              <a:t>The </a:t>
            </a:r>
            <a:r>
              <a:rPr dirty="0" smtClean="0"/>
              <a:t>more </a:t>
            </a:r>
            <a:r>
              <a:rPr dirty="0"/>
              <a:t>parsimonious </a:t>
            </a:r>
            <a:r>
              <a:rPr dirty="0" smtClean="0"/>
              <a:t>model </a:t>
            </a:r>
            <a:r>
              <a:rPr dirty="0"/>
              <a:t>gives (slightly) better predictive power on new data.</a:t>
            </a:r>
          </a:p>
        </p:txBody>
      </p:sp>
      <p:sp>
        <p:nvSpPr>
          <p:cNvPr id="3" name="Content Placeholder 2"/>
          <p:cNvSpPr>
            <a:spLocks noGrp="1"/>
          </p:cNvSpPr>
          <p:nvPr>
            <p:ph idx="1"/>
          </p:nvPr>
        </p:nvSpPr>
        <p:spPr/>
        <p:txBody>
          <a:bodyPr/>
          <a:lstStyle/>
          <a:p>
            <a:pPr marL="0" indent="0">
              <a:buNone/>
            </a:pPr>
            <a:r>
              <a:rPr sz="1350">
                <a:latin typeface="Ubuntu Mono"/>
              </a:rPr>
              <a:t>ames6.step &lt;-</a:t>
            </a:r>
            <a:r>
              <a:rPr sz="1350">
                <a:solidFill>
                  <a:srgbClr val="4070A0"/>
                </a:solidFill>
                <a:latin typeface="Ubuntu Mono"/>
              </a:rPr>
              <a:t> </a:t>
            </a:r>
            <a:r>
              <a:rPr sz="1350" b="1">
                <a:solidFill>
                  <a:srgbClr val="007020"/>
                </a:solidFill>
                <a:latin typeface="Ubuntu Mono"/>
              </a:rPr>
              <a:t>step</a:t>
            </a:r>
            <a:r>
              <a:rPr sz="1350">
                <a:latin typeface="Ubuntu Mono"/>
              </a:rPr>
              <a:t>(ames6.lm, </a:t>
            </a:r>
            <a:r>
              <a:rPr sz="1350">
                <a:solidFill>
                  <a:srgbClr val="902000"/>
                </a:solidFill>
                <a:latin typeface="Ubuntu Mono"/>
              </a:rPr>
              <a:t>trace=</a:t>
            </a:r>
            <a:r>
              <a:rPr sz="1350">
                <a:solidFill>
                  <a:srgbClr val="40A070"/>
                </a:solidFill>
                <a:latin typeface="Ubuntu Mono"/>
              </a:rPr>
              <a:t>0</a:t>
            </a:r>
            <a:r>
              <a:rPr sz="1350">
                <a:latin typeface="Ubuntu Mono"/>
              </a:rPr>
              <a:t>)</a:t>
            </a:r>
            <a:r>
              <a:t/>
            </a:r>
            <a:br/>
            <a:r>
              <a:rPr sz="1350">
                <a:latin typeface="Ubuntu Mono"/>
              </a:rPr>
              <a:t>ames6.test.step.pred &lt;-</a:t>
            </a:r>
            <a:r>
              <a:rPr sz="1350">
                <a:solidFill>
                  <a:srgbClr val="4070A0"/>
                </a:solidFill>
                <a:latin typeface="Ubuntu Mono"/>
              </a:rPr>
              <a:t> </a:t>
            </a:r>
            <a:r>
              <a:rPr sz="1350" b="1">
                <a:solidFill>
                  <a:srgbClr val="007020"/>
                </a:solidFill>
                <a:latin typeface="Ubuntu Mono"/>
              </a:rPr>
              <a:t>predict</a:t>
            </a:r>
            <a:r>
              <a:rPr sz="1350">
                <a:latin typeface="Ubuntu Mono"/>
              </a:rPr>
              <a:t>(ames6.step, </a:t>
            </a:r>
            <a:r>
              <a:rPr sz="1350">
                <a:solidFill>
                  <a:srgbClr val="902000"/>
                </a:solidFill>
                <a:latin typeface="Ubuntu Mono"/>
              </a:rPr>
              <a:t>newdata=</a:t>
            </a:r>
            <a:r>
              <a:rPr sz="1350">
                <a:latin typeface="Ubuntu Mono"/>
              </a:rPr>
              <a:t>ames6.test)</a:t>
            </a:r>
            <a:r>
              <a:t/>
            </a:r>
            <a:br/>
            <a:r>
              <a:rPr sz="1350" b="1">
                <a:solidFill>
                  <a:srgbClr val="007020"/>
                </a:solidFill>
                <a:latin typeface="Ubuntu Mono"/>
              </a:rPr>
              <a:t>RMSE</a:t>
            </a:r>
            <a:r>
              <a:rPr sz="1350">
                <a:latin typeface="Ubuntu Mono"/>
              </a:rPr>
              <a:t>(ames6.test</a:t>
            </a:r>
            <a:r>
              <a:rPr sz="1350">
                <a:solidFill>
                  <a:srgbClr val="666666"/>
                </a:solidFill>
                <a:latin typeface="Ubuntu Mono"/>
              </a:rPr>
              <a:t>$</a:t>
            </a:r>
            <a:r>
              <a:rPr sz="1350">
                <a:latin typeface="Ubuntu Mono"/>
              </a:rPr>
              <a:t>Sale_Price, ames6.test.lm.pred) </a:t>
            </a:r>
          </a:p>
          <a:p>
            <a:pPr marL="0" indent="0">
              <a:buNone/>
            </a:pPr>
            <a:r>
              <a:rPr sz="1350">
                <a:latin typeface="Ubuntu Mono"/>
              </a:rPr>
              <a:t>[1] 59925</a:t>
            </a:r>
          </a:p>
          <a:p>
            <a:pPr marL="0" indent="0">
              <a:buNone/>
            </a:pPr>
            <a:r>
              <a:rPr sz="1350" b="1">
                <a:solidFill>
                  <a:srgbClr val="007020"/>
                </a:solidFill>
                <a:latin typeface="Ubuntu Mono"/>
              </a:rPr>
              <a:t>RMSE</a:t>
            </a:r>
            <a:r>
              <a:rPr sz="1350">
                <a:latin typeface="Ubuntu Mono"/>
              </a:rPr>
              <a:t>(ames6.test</a:t>
            </a:r>
            <a:r>
              <a:rPr sz="1350">
                <a:solidFill>
                  <a:srgbClr val="666666"/>
                </a:solidFill>
                <a:latin typeface="Ubuntu Mono"/>
              </a:rPr>
              <a:t>$</a:t>
            </a:r>
            <a:r>
              <a:rPr sz="1350">
                <a:latin typeface="Ubuntu Mono"/>
              </a:rPr>
              <a:t>Sale_Price, ames6.test.step.pred) </a:t>
            </a:r>
          </a:p>
          <a:p>
            <a:pPr marL="0" indent="0">
              <a:buNone/>
            </a:pPr>
            <a:r>
              <a:rPr sz="1350">
                <a:latin typeface="Ubuntu Mono"/>
              </a:rPr>
              <a:t>[1] 59828</a:t>
            </a:r>
          </a:p>
        </p:txBody>
      </p:sp>
    </p:spTree>
    <p:extLst>
      <p:ext uri="{BB962C8B-B14F-4D97-AF65-F5344CB8AC3E}">
        <p14:creationId xmlns:p14="http://schemas.microsoft.com/office/powerpoint/2010/main" val="2005414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Visualizing Regression Models</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60440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4</a:t>
            </a:r>
            <a:r>
              <a:rPr lang="en-US" dirty="0" smtClean="0"/>
              <a:t>5</a:t>
            </a:r>
            <a:r>
              <a:rPr dirty="0" smtClean="0"/>
              <a:t> </a:t>
            </a:r>
            <a:r>
              <a:rPr dirty="0"/>
              <a:t>– Multiple linear regression fits a (hyper) plane to the data.</a:t>
            </a:r>
          </a:p>
        </p:txBody>
      </p:sp>
      <p:sp>
        <p:nvSpPr>
          <p:cNvPr id="3" name="Content Placeholder 2"/>
          <p:cNvSpPr>
            <a:spLocks noGrp="1"/>
          </p:cNvSpPr>
          <p:nvPr>
            <p:ph idx="1"/>
          </p:nvPr>
        </p:nvSpPr>
        <p:spPr/>
        <p:txBody>
          <a:bodyPr/>
          <a:lstStyle/>
          <a:p>
            <a:pPr marL="0" indent="0">
              <a:buNone/>
            </a:pPr>
            <a:r>
              <a:rPr sz="1350" b="1">
                <a:solidFill>
                  <a:srgbClr val="007020"/>
                </a:solidFill>
                <a:latin typeface="Ubuntu Mono"/>
              </a:rPr>
              <a:t>library</a:t>
            </a:r>
            <a:r>
              <a:rPr sz="1350">
                <a:latin typeface="Ubuntu Mono"/>
              </a:rPr>
              <a:t>(scatterplot3d)</a:t>
            </a:r>
            <a:r>
              <a:t/>
            </a:r>
            <a:br/>
            <a:r>
              <a:rPr sz="1350">
                <a:latin typeface="Ubuntu Mono"/>
              </a:rPr>
              <a:t>ames2.train &lt;-</a:t>
            </a:r>
            <a:r>
              <a:rPr sz="1350">
                <a:solidFill>
                  <a:srgbClr val="4070A0"/>
                </a:solidFill>
                <a:latin typeface="Ubuntu Mono"/>
              </a:rPr>
              <a:t> </a:t>
            </a:r>
            <a:r>
              <a:rPr sz="1350">
                <a:latin typeface="Ubuntu Mono"/>
              </a:rPr>
              <a:t>ames6.train </a:t>
            </a:r>
            <a:r>
              <a:rPr sz="1350">
                <a:solidFill>
                  <a:srgbClr val="666666"/>
                </a:solidFill>
                <a:latin typeface="Ubuntu Mono"/>
              </a:rPr>
              <a:t>%&gt;%</a:t>
            </a:r>
            <a:r>
              <a:rPr sz="1350">
                <a:solidFill>
                  <a:srgbClr val="4070A0"/>
                </a:solidFill>
                <a:latin typeface="Ubuntu Mono"/>
              </a:rPr>
              <a:t> </a:t>
            </a:r>
            <a:r>
              <a:rPr sz="1350" b="1">
                <a:solidFill>
                  <a:srgbClr val="007020"/>
                </a:solidFill>
                <a:latin typeface="Ubuntu Mono"/>
              </a:rPr>
              <a:t>select</a:t>
            </a:r>
            <a:r>
              <a:rPr sz="1350">
                <a:latin typeface="Ubuntu Mono"/>
              </a:rPr>
              <a:t>(First_Flr_SF, Lot_Area, Sale_Price)</a:t>
            </a:r>
            <a:r>
              <a:t/>
            </a:r>
            <a:br/>
            <a:r>
              <a:rPr sz="1350">
                <a:latin typeface="Ubuntu Mono"/>
              </a:rPr>
              <a:t>ames2.lm &lt;-</a:t>
            </a:r>
            <a:r>
              <a:rPr sz="1350">
                <a:solidFill>
                  <a:srgbClr val="4070A0"/>
                </a:solidFill>
                <a:latin typeface="Ubuntu Mono"/>
              </a:rPr>
              <a:t> </a:t>
            </a:r>
            <a:r>
              <a:rPr sz="1350" b="1">
                <a:solidFill>
                  <a:srgbClr val="007020"/>
                </a:solidFill>
                <a:latin typeface="Ubuntu Mono"/>
              </a:rPr>
              <a:t>lm</a:t>
            </a:r>
            <a:r>
              <a:rPr sz="1350">
                <a:latin typeface="Ubuntu Mono"/>
              </a:rPr>
              <a:t>(Sale_Price </a:t>
            </a:r>
            <a:r>
              <a:rPr sz="1350">
                <a:solidFill>
                  <a:srgbClr val="666666"/>
                </a:solidFill>
                <a:latin typeface="Ubuntu Mono"/>
              </a:rPr>
              <a:t>~</a:t>
            </a:r>
            <a:r>
              <a:rPr sz="1350">
                <a:solidFill>
                  <a:srgbClr val="4070A0"/>
                </a:solidFill>
                <a:latin typeface="Ubuntu Mono"/>
              </a:rPr>
              <a:t> </a:t>
            </a:r>
            <a:r>
              <a:rPr sz="1350">
                <a:latin typeface="Ubuntu Mono"/>
              </a:rPr>
              <a:t>., </a:t>
            </a:r>
            <a:r>
              <a:rPr sz="1350">
                <a:solidFill>
                  <a:srgbClr val="902000"/>
                </a:solidFill>
                <a:latin typeface="Ubuntu Mono"/>
              </a:rPr>
              <a:t>data=</a:t>
            </a:r>
            <a:r>
              <a:rPr sz="1350">
                <a:latin typeface="Ubuntu Mono"/>
              </a:rPr>
              <a:t>ames2.train)</a:t>
            </a:r>
            <a:r>
              <a:t/>
            </a:r>
            <a:br/>
            <a:r>
              <a:rPr sz="1350">
                <a:latin typeface="Ubuntu Mono"/>
              </a:rPr>
              <a:t>ames2.plot3d &lt;-</a:t>
            </a:r>
            <a:r>
              <a:rPr sz="1350">
                <a:solidFill>
                  <a:srgbClr val="4070A0"/>
                </a:solidFill>
                <a:latin typeface="Ubuntu Mono"/>
              </a:rPr>
              <a:t> </a:t>
            </a:r>
            <a:r>
              <a:rPr sz="1350" b="1">
                <a:solidFill>
                  <a:srgbClr val="007020"/>
                </a:solidFill>
                <a:latin typeface="Ubuntu Mono"/>
              </a:rPr>
              <a:t>scatterplot3d</a:t>
            </a:r>
            <a:r>
              <a:rPr sz="1350">
                <a:latin typeface="Ubuntu Mono"/>
              </a:rPr>
              <a:t>(ames2.train, </a:t>
            </a:r>
            <a:r>
              <a:rPr sz="1350">
                <a:solidFill>
                  <a:srgbClr val="902000"/>
                </a:solidFill>
                <a:latin typeface="Ubuntu Mono"/>
              </a:rPr>
              <a:t>pch=</a:t>
            </a:r>
            <a:r>
              <a:rPr sz="1350">
                <a:solidFill>
                  <a:srgbClr val="40A070"/>
                </a:solidFill>
                <a:latin typeface="Ubuntu Mono"/>
              </a:rPr>
              <a:t>19</a:t>
            </a:r>
            <a:r>
              <a:rPr sz="1350">
                <a:latin typeface="Ubuntu Mono"/>
              </a:rPr>
              <a:t>, </a:t>
            </a:r>
            <a:r>
              <a:rPr sz="1350">
                <a:solidFill>
                  <a:srgbClr val="902000"/>
                </a:solidFill>
                <a:latin typeface="Ubuntu Mono"/>
              </a:rPr>
              <a:t>highlight.3d=</a:t>
            </a:r>
            <a:r>
              <a:rPr sz="1350">
                <a:solidFill>
                  <a:srgbClr val="007020"/>
                </a:solidFill>
                <a:latin typeface="Ubuntu Mono"/>
              </a:rPr>
              <a:t>TRUE</a:t>
            </a:r>
            <a:r>
              <a:rPr sz="1350">
                <a:latin typeface="Ubuntu Mono"/>
              </a:rPr>
              <a:t>)</a:t>
            </a:r>
            <a:r>
              <a:t/>
            </a:r>
            <a:br/>
            <a:r>
              <a:rPr sz="1350">
                <a:latin typeface="Ubuntu Mono"/>
              </a:rPr>
              <a:t>ames2.plot3d</a:t>
            </a:r>
            <a:r>
              <a:rPr sz="1350">
                <a:solidFill>
                  <a:srgbClr val="666666"/>
                </a:solidFill>
                <a:latin typeface="Ubuntu Mono"/>
              </a:rPr>
              <a:t>$</a:t>
            </a:r>
            <a:r>
              <a:rPr sz="1350" b="1">
                <a:solidFill>
                  <a:srgbClr val="007020"/>
                </a:solidFill>
                <a:latin typeface="Ubuntu Mono"/>
              </a:rPr>
              <a:t>plane3d</a:t>
            </a:r>
            <a:r>
              <a:rPr sz="1350">
                <a:latin typeface="Ubuntu Mono"/>
              </a:rPr>
              <a:t>(ames2.lm)</a:t>
            </a:r>
          </a:p>
        </p:txBody>
      </p:sp>
      <p:pic>
        <p:nvPicPr>
          <p:cNvPr id="4" name="Picture 3" descr="A three-dimensional graph of Sale Price against the two predictors First Floor Square Feet and Lot Area. A plane is fit to the cloud of data points.&#10;"/>
          <p:cNvPicPr>
            <a:picLocks noGrp="1" noChangeAspect="1"/>
          </p:cNvPicPr>
          <p:nvPr/>
        </p:nvPicPr>
        <p:blipFill>
          <a:blip r:embed="rId2"/>
          <a:stretch>
            <a:fillRect/>
          </a:stretch>
        </p:blipFill>
        <p:spPr bwMode="auto">
          <a:xfrm>
            <a:off x="847725" y="2133600"/>
            <a:ext cx="5162550" cy="3009900"/>
          </a:xfrm>
          <a:prstGeom prst="rect">
            <a:avLst/>
          </a:prstGeom>
          <a:noFill/>
          <a:ln w="9525">
            <a:noFill/>
            <a:headEnd/>
            <a:tailEnd/>
          </a:ln>
        </p:spPr>
      </p:pic>
    </p:spTree>
    <p:extLst>
      <p:ext uri="{BB962C8B-B14F-4D97-AF65-F5344CB8AC3E}">
        <p14:creationId xmlns:p14="http://schemas.microsoft.com/office/powerpoint/2010/main" val="355552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03 – Question</a:t>
            </a:r>
          </a:p>
        </p:txBody>
      </p:sp>
      <p:sp>
        <p:nvSpPr>
          <p:cNvPr id="3" name="Content Placeholder 2"/>
          <p:cNvSpPr>
            <a:spLocks noGrp="1"/>
          </p:cNvSpPr>
          <p:nvPr>
            <p:ph idx="1"/>
          </p:nvPr>
        </p:nvSpPr>
        <p:spPr/>
        <p:txBody>
          <a:bodyPr/>
          <a:lstStyle/>
          <a:p>
            <a:pPr marL="0" indent="0">
              <a:buNone/>
            </a:pPr>
            <a:r>
              <a:rPr/>
              <a:t>Which of the following is a true statement?</a:t>
            </a:r>
          </a:p>
          <a:p>
            <a:pPr lvl="1"/>
            <a:r>
              <a:rPr/>
              <a:t>A supervised learning algorithm analyzes the training data and produces an inferred function, which can be used for mapping testing data.</a:t>
            </a:r>
          </a:p>
          <a:p>
            <a:pPr lvl="1"/>
            <a:r>
              <a:rPr/>
              <a:t>An unsupervised learning algorithm analyzes the training data and produces an inferred function, which can be used for mapping testing data.</a:t>
            </a:r>
          </a:p>
          <a:p>
            <a:pPr lvl="1"/>
            <a:r>
              <a:rPr/>
              <a:t>Supervised learning is the training of a machine using information that is neither classified nor labeled and allowing the algorithm to act on that information without guidance.</a:t>
            </a:r>
          </a:p>
          <a:p>
            <a:pPr lvl="1"/>
            <a:r>
              <a:rPr/>
              <a:t>None of the above.</a:t>
            </a:r>
          </a:p>
        </p:txBody>
      </p:sp>
    </p:spTree>
    <p:extLst>
      <p:ext uri="{BB962C8B-B14F-4D97-AF65-F5344CB8AC3E}">
        <p14:creationId xmlns:p14="http://schemas.microsoft.com/office/powerpoint/2010/main" val="394745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4</a:t>
            </a:r>
            <a:r>
              <a:rPr lang="en-US" dirty="0" smtClean="0"/>
              <a:t>6</a:t>
            </a:r>
            <a:r>
              <a:rPr dirty="0" smtClean="0"/>
              <a:t> </a:t>
            </a:r>
            <a:r>
              <a:rPr dirty="0"/>
              <a:t>– We can also visualize the response variable using color.</a:t>
            </a:r>
          </a:p>
        </p:txBody>
      </p:sp>
      <p:pic>
        <p:nvPicPr>
          <p:cNvPr id="3" name="Picture 1" descr="A two-dimensional plot of Sale Price (represented as color) against square footage and lot area.&#10;"/>
          <p:cNvPicPr>
            <a:picLocks noGrp="1" noChangeAspect="1"/>
          </p:cNvPicPr>
          <p:nvPr/>
        </p:nvPicPr>
        <p:blipFill>
          <a:blip r:embed="rId2"/>
          <a:stretch>
            <a:fillRect/>
          </a:stretch>
        </p:blipFill>
        <p:spPr bwMode="auto">
          <a:xfrm>
            <a:off x="847725" y="1200150"/>
            <a:ext cx="5162550" cy="3009900"/>
          </a:xfrm>
          <a:prstGeom prst="rect">
            <a:avLst/>
          </a:prstGeom>
          <a:noFill/>
          <a:ln w="9525">
            <a:noFill/>
            <a:headEnd/>
            <a:tailEnd/>
          </a:ln>
        </p:spPr>
      </p:pic>
    </p:spTree>
    <p:extLst>
      <p:ext uri="{BB962C8B-B14F-4D97-AF65-F5344CB8AC3E}">
        <p14:creationId xmlns:p14="http://schemas.microsoft.com/office/powerpoint/2010/main" val="186270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04 – Performance Metrics</a:t>
            </a:r>
          </a:p>
        </p:txBody>
      </p:sp>
      <p:sp>
        <p:nvSpPr>
          <p:cNvPr id="3" name="Content Placeholder 2"/>
          <p:cNvSpPr>
            <a:spLocks noGrp="1"/>
          </p:cNvSpPr>
          <p:nvPr>
            <p:ph idx="1"/>
          </p:nvPr>
        </p:nvSpPr>
        <p:spPr/>
        <p:txBody>
          <a:bodyPr/>
          <a:lstStyle/>
          <a:p>
            <a:pPr marL="0" indent="0">
              <a:buNone/>
            </a:pPr>
            <a:r>
              <a:rPr/>
              <a:t>Supervised</a:t>
            </a:r>
          </a:p>
          <a:p>
            <a:pPr lvl="1"/>
            <a:r>
              <a:rPr/>
              <a:t>Regression: Root Mean Squared Error (RMSE).</a:t>
            </a:r>
          </a:p>
          <a:p>
            <a:pPr lvl="1"/>
            <a:r>
              <a:rPr/>
              <a:t>Classification: Accuracy and Error. Limits of accuracy: patients having a very rare disease (99% accuracy). Confusion matrix: Precision and Recall.</a:t>
            </a:r>
          </a:p>
          <a:p>
            <a:pPr marL="0" indent="0">
              <a:buNone/>
            </a:pPr>
            <a:r>
              <a:rPr/>
              <a:t>Unsupervised</a:t>
            </a:r>
          </a:p>
          <a:p>
            <a:pPr lvl="1"/>
            <a:r>
              <a:rPr/>
              <a:t>Clustering: Similarity between clusters (between cluster sum of squares, inter-cluster distance) and within clusters (within cluster sum of squares, inter-cluster distance). Dunn index.</a:t>
            </a:r>
          </a:p>
          <a:p>
            <a:pPr lvl="1"/>
            <a:r>
              <a:rPr/>
              <a:t>Dimensionality Reduction: NA</a:t>
            </a:r>
          </a:p>
        </p:txBody>
      </p:sp>
    </p:spTree>
    <p:extLst>
      <p:ext uri="{BB962C8B-B14F-4D97-AF65-F5344CB8AC3E}">
        <p14:creationId xmlns:p14="http://schemas.microsoft.com/office/powerpoint/2010/main" val="74140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05 – Training and Testing Sets</a:t>
            </a:r>
          </a:p>
        </p:txBody>
      </p:sp>
      <p:sp>
        <p:nvSpPr>
          <p:cNvPr id="3" name="Content Placeholder 2"/>
          <p:cNvSpPr>
            <a:spLocks noGrp="1"/>
          </p:cNvSpPr>
          <p:nvPr>
            <p:ph idx="1"/>
          </p:nvPr>
        </p:nvSpPr>
        <p:spPr/>
        <p:txBody>
          <a:bodyPr>
            <a:normAutofit fontScale="92500" lnSpcReduction="10000"/>
          </a:bodyPr>
          <a:lstStyle/>
          <a:p>
            <a:pPr marL="0" indent="0">
              <a:buNone/>
            </a:pPr>
            <a:r>
              <a:rPr dirty="0"/>
              <a:t>For supervised predictive models:</a:t>
            </a:r>
          </a:p>
          <a:p>
            <a:pPr lvl="1"/>
            <a:r>
              <a:rPr dirty="0"/>
              <a:t>Split your data set into training and test data sets.</a:t>
            </a:r>
          </a:p>
          <a:p>
            <a:pPr lvl="1"/>
            <a:r>
              <a:rPr dirty="0"/>
              <a:t>Training set is used to build your model.</a:t>
            </a:r>
          </a:p>
          <a:p>
            <a:pPr lvl="1"/>
            <a:r>
              <a:rPr dirty="0"/>
              <a:t>Test set is used to evaluate the performance of your model.</a:t>
            </a:r>
          </a:p>
          <a:p>
            <a:pPr lvl="1"/>
            <a:r>
              <a:rPr dirty="0"/>
              <a:t>Training and test sets need to be disjoint—each row goes in just one or the other.</a:t>
            </a:r>
          </a:p>
          <a:p>
            <a:pPr marL="0" indent="0">
              <a:buNone/>
            </a:pPr>
            <a:r>
              <a:rPr dirty="0"/>
              <a:t>How big should we make each set?</a:t>
            </a:r>
          </a:p>
          <a:p>
            <a:pPr lvl="1"/>
            <a:r>
              <a:rPr dirty="0"/>
              <a:t>The Training set is usually made to be larger than the test set.</a:t>
            </a:r>
          </a:p>
          <a:p>
            <a:pPr lvl="1"/>
            <a:r>
              <a:rPr dirty="0"/>
              <a:t>The more data you use for the training set, the better the model is, but if the test set is too small, it won’t have enough variation to be a good test.</a:t>
            </a:r>
          </a:p>
          <a:p>
            <a:pPr lvl="1"/>
            <a:r>
              <a:rPr dirty="0"/>
              <a:t>Typical training and test set ratios are 70% for training and 30% for testing.</a:t>
            </a:r>
          </a:p>
        </p:txBody>
      </p:sp>
    </p:spTree>
    <p:extLst>
      <p:ext uri="{BB962C8B-B14F-4D97-AF65-F5344CB8AC3E}">
        <p14:creationId xmlns:p14="http://schemas.microsoft.com/office/powerpoint/2010/main" val="3059536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06 – How to Split into Training and Test Sets</a:t>
            </a:r>
          </a:p>
        </p:txBody>
      </p:sp>
      <p:pic>
        <p:nvPicPr>
          <p:cNvPr id="4" name="v_-StsHA3kk" descr="Video on spliting data into a training and testing set in R."/>
          <p:cNvPicPr>
            <a:picLocks noGrp="1" noRot="1" noChangeAspect="1"/>
          </p:cNvPicPr>
          <p:nvPr>
            <p:ph idx="1"/>
            <a:videoFile r:link="rId1"/>
          </p:nvPr>
        </p:nvPicPr>
        <p:blipFill>
          <a:blip r:embed="rId3"/>
          <a:stretch>
            <a:fillRect/>
          </a:stretch>
        </p:blipFill>
        <p:spPr>
          <a:xfrm>
            <a:off x="1143000" y="1804988"/>
            <a:ext cx="4572000" cy="2571750"/>
          </a:xfrm>
          <a:prstGeom prst="rect">
            <a:avLst/>
          </a:prstGeom>
        </p:spPr>
      </p:pic>
    </p:spTree>
    <p:extLst>
      <p:ext uri="{BB962C8B-B14F-4D97-AF65-F5344CB8AC3E}">
        <p14:creationId xmlns:p14="http://schemas.microsoft.com/office/powerpoint/2010/main" val="2289918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07 – Prediction</a:t>
            </a:r>
          </a:p>
        </p:txBody>
      </p:sp>
      <p:sp>
        <p:nvSpPr>
          <p:cNvPr id="3" name="Content Placeholder 2"/>
          <p:cNvSpPr>
            <a:spLocks noGrp="1"/>
          </p:cNvSpPr>
          <p:nvPr>
            <p:ph idx="1"/>
          </p:nvPr>
        </p:nvSpPr>
        <p:spPr/>
        <p:txBody>
          <a:bodyPr/>
          <a:lstStyle/>
          <a:p>
            <a:pPr lvl="1"/>
            <a:r>
              <a:rPr dirty="0"/>
              <a:t>Prediction refers to the phenomenon of predicting future values based on past events</a:t>
            </a:r>
            <a:r>
              <a:rPr dirty="0" smtClean="0"/>
              <a:t>.</a:t>
            </a:r>
            <a:r>
              <a:rPr lang="en-US" dirty="0" smtClean="0"/>
              <a:t/>
            </a:r>
            <a:br>
              <a:rPr lang="en-US" dirty="0" smtClean="0"/>
            </a:br>
            <a:endParaRPr dirty="0"/>
          </a:p>
          <a:p>
            <a:pPr lvl="1"/>
            <a:r>
              <a:rPr dirty="0"/>
              <a:t>For example, predicting how much a customer is going to spend at a store based on their historical purchase amounts is an example of a regression prediction</a:t>
            </a:r>
            <a:r>
              <a:rPr dirty="0" smtClean="0"/>
              <a:t>.</a:t>
            </a:r>
            <a:r>
              <a:rPr lang="en-US" dirty="0" smtClean="0"/>
              <a:t/>
            </a:r>
            <a:br>
              <a:rPr lang="en-US" dirty="0" smtClean="0"/>
            </a:br>
            <a:endParaRPr dirty="0"/>
          </a:p>
          <a:p>
            <a:pPr lvl="1"/>
            <a:r>
              <a:rPr dirty="0"/>
              <a:t>Another example of a classification prediction is based on a student’s pass/fail performance on historical examinations. Can we predict if the student is going to pass/fail in the next exam?</a:t>
            </a:r>
          </a:p>
        </p:txBody>
      </p:sp>
    </p:spTree>
    <p:extLst>
      <p:ext uri="{BB962C8B-B14F-4D97-AF65-F5344CB8AC3E}">
        <p14:creationId xmlns:p14="http://schemas.microsoft.com/office/powerpoint/2010/main" val="346481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ruman Palette">
      <a:dk1>
        <a:srgbClr val="291534"/>
      </a:dk1>
      <a:lt1>
        <a:sysClr val="window" lastClr="FFFFFF"/>
      </a:lt1>
      <a:dk2>
        <a:srgbClr val="4B275F"/>
      </a:dk2>
      <a:lt2>
        <a:srgbClr val="E4DDD0"/>
      </a:lt2>
      <a:accent1>
        <a:srgbClr val="00A8E1"/>
      </a:accent1>
      <a:accent2>
        <a:srgbClr val="88714E"/>
      </a:accent2>
      <a:accent3>
        <a:srgbClr val="A5A5A5"/>
      </a:accent3>
      <a:accent4>
        <a:srgbClr val="FFC000"/>
      </a:accent4>
      <a:accent5>
        <a:srgbClr val="4472C4"/>
      </a:accent5>
      <a:accent6>
        <a:srgbClr val="70AD47"/>
      </a:accent6>
      <a:hlink>
        <a:srgbClr val="0563C1"/>
      </a:hlink>
      <a:folHlink>
        <a:srgbClr val="954F72"/>
      </a:folHlink>
    </a:clrScheme>
    <a:fontScheme name="Source">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TotalTime>
  <Words>4051</Words>
  <Application>Microsoft Office PowerPoint</Application>
  <PresentationFormat>Custom</PresentationFormat>
  <Paragraphs>272</Paragraphs>
  <Slides>50</Slides>
  <Notes>8</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Cambria Math</vt:lpstr>
      <vt:lpstr>Source Sans Pro</vt:lpstr>
      <vt:lpstr>Ubuntu Mono</vt:lpstr>
      <vt:lpstr>Wingdings</vt:lpstr>
      <vt:lpstr>Office Theme</vt:lpstr>
      <vt:lpstr>PDAT613G: Data Mining</vt:lpstr>
      <vt:lpstr>00 – What is a Model</vt:lpstr>
      <vt:lpstr>01 – Supervised Learning</vt:lpstr>
      <vt:lpstr>02 – Supervised vs. Unsupervised Learning</vt:lpstr>
      <vt:lpstr>03 – Question</vt:lpstr>
      <vt:lpstr>04 – Performance Metrics</vt:lpstr>
      <vt:lpstr>05 – Training and Testing Sets</vt:lpstr>
      <vt:lpstr>06 – How to Split into Training and Test Sets</vt:lpstr>
      <vt:lpstr>07 – Prediction</vt:lpstr>
      <vt:lpstr>08 – Suppose a model is being used to predict loan defaults. Which results from a training and test set likely represent the best model?</vt:lpstr>
      <vt:lpstr>09 – Regression Models</vt:lpstr>
      <vt:lpstr>10 – Regression Models</vt:lpstr>
      <vt:lpstr>11 – Regression Questions</vt:lpstr>
      <vt:lpstr>12 – Regression from a Machine Learning Perspective</vt:lpstr>
      <vt:lpstr>Linear Regression</vt:lpstr>
      <vt:lpstr>13 – Linear Regression</vt:lpstr>
      <vt:lpstr>14 – Example: Ames Housing</vt:lpstr>
      <vt:lpstr>15 – Multiple Linear Regression Analysis Steps</vt:lpstr>
      <vt:lpstr>16 – The pairs command can help look for relationships between variables.</vt:lpstr>
      <vt:lpstr>17 – Sale Price shows, perhaps, a slight trend with Latitude and Longitude.</vt:lpstr>
      <vt:lpstr>18 – There appear to be linear trends between Sale Price and Lot Area and First Floor SF; also outliers.</vt:lpstr>
      <vt:lpstr>19 – Month appears to have little relation to Sale Price, but Building Type does appear to matter.</vt:lpstr>
      <vt:lpstr>20 – Creating Full Models for multiple regression with the lm() command.</vt:lpstr>
      <vt:lpstr>21 – The R-squared value helps assess model quality.</vt:lpstr>
      <vt:lpstr>22 –Coefficients: “All else held constant, if x changes by 1, we predict y will change by…”</vt:lpstr>
      <vt:lpstr>23 – Month Sold is coded as an integer, but really categorical. Watch for these sorts of problems!</vt:lpstr>
      <vt:lpstr>24 – Model selection in linear regression relates to choosing which variables to include in the model.</vt:lpstr>
      <vt:lpstr>25 – To do inference with our regression model, we check these four assumptions are satisfied.</vt:lpstr>
      <vt:lpstr>26 – The “residuals versus fitted” plot checks linearity and homoskedasticity.</vt:lpstr>
      <vt:lpstr>27 – The Normal Q-Q plot compares the residuals to “ideal” normal observations.</vt:lpstr>
      <vt:lpstr>28 – The scale-location plot is useful for checking the assumption of homoskedasticity.</vt:lpstr>
      <vt:lpstr>29 – “Cook’s distance” is a measure of the influence of each observation on the coefficients.</vt:lpstr>
      <vt:lpstr>30 – Understanding outliers/influential points is important.</vt:lpstr>
      <vt:lpstr>31 – Inference on the regression coefficients is meaningful if regression assumptions are satisfied.</vt:lpstr>
      <vt:lpstr>32 – It seems Latitude, Longitude, Lot Area, First Floor Sq. Ft., and Building Type are significant.</vt:lpstr>
      <vt:lpstr>33 - After considering other variables’ effects, it appears that Month Sold is not statistically.</vt:lpstr>
      <vt:lpstr>34 – To test a categorical variable as a whole, compare two models with the anova command.</vt:lpstr>
      <vt:lpstr>35 – Which of the following are assumptions of the simple linear regression model?</vt:lpstr>
      <vt:lpstr>36 – P-values Aren’t Everything in Data Science, Especially in R </vt:lpstr>
      <vt:lpstr>37 – Stepwise (backwards) selection can be used to create a more parsimonious model.</vt:lpstr>
      <vt:lpstr>38 – R implements stepwise regression using the step command.</vt:lpstr>
      <vt:lpstr>39 – Comparison of the full and reduced model.</vt:lpstr>
      <vt:lpstr>40 – In data science, we’re often interested in a measure of a model’s predictive power.</vt:lpstr>
      <vt:lpstr>41 – To avoid overfitting, never measure a model’s predictive ability on the data used to create it.</vt:lpstr>
      <vt:lpstr>42 – Train/test split using base R commands.</vt:lpstr>
      <vt:lpstr>43 – RMSE gives a more “optimistic” value on the same data used to create the model.</vt:lpstr>
      <vt:lpstr>44 – The more parsimonious model gives (slightly) better predictive power on new data.</vt:lpstr>
      <vt:lpstr>Visualizing Regression Models</vt:lpstr>
      <vt:lpstr>45 – Multiple linear regression fits a (hyper) plane to the data.</vt:lpstr>
      <vt:lpstr>46 – We can also visualize the response variable using color.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Thatcher, Scott</dc:creator>
  <cp:lastModifiedBy>Thatcher, Scott</cp:lastModifiedBy>
  <cp:revision>74</cp:revision>
  <dcterms:created xsi:type="dcterms:W3CDTF">2020-05-26T16:42:01Z</dcterms:created>
  <dcterms:modified xsi:type="dcterms:W3CDTF">2021-01-10T18:39:49Z</dcterms:modified>
</cp:coreProperties>
</file>