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09" r:id="rId3"/>
    <p:sldId id="310" r:id="rId4"/>
    <p:sldId id="359" r:id="rId5"/>
    <p:sldId id="312" r:id="rId6"/>
    <p:sldId id="314" r:id="rId7"/>
    <p:sldId id="316" r:id="rId8"/>
    <p:sldId id="317" r:id="rId9"/>
    <p:sldId id="318" r:id="rId10"/>
    <p:sldId id="319" r:id="rId11"/>
    <p:sldId id="320" r:id="rId12"/>
    <p:sldId id="321" r:id="rId13"/>
    <p:sldId id="322" r:id="rId14"/>
    <p:sldId id="323" r:id="rId15"/>
    <p:sldId id="325" r:id="rId16"/>
    <p:sldId id="363" r:id="rId17"/>
    <p:sldId id="326" r:id="rId18"/>
    <p:sldId id="327" r:id="rId19"/>
    <p:sldId id="328" r:id="rId20"/>
    <p:sldId id="330" r:id="rId21"/>
    <p:sldId id="331" r:id="rId22"/>
    <p:sldId id="332" r:id="rId23"/>
    <p:sldId id="334" r:id="rId24"/>
    <p:sldId id="336" r:id="rId25"/>
    <p:sldId id="337" r:id="rId26"/>
    <p:sldId id="338" r:id="rId27"/>
    <p:sldId id="339" r:id="rId28"/>
    <p:sldId id="340" r:id="rId29"/>
    <p:sldId id="341" r:id="rId30"/>
    <p:sldId id="361"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62" r:id="rId46"/>
    <p:sldId id="357" r:id="rId47"/>
    <p:sldId id="358" r:id="rId48"/>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5" autoAdjust="0"/>
    <p:restoredTop sz="94660"/>
  </p:normalViewPr>
  <p:slideViewPr>
    <p:cSldViewPr snapToGrid="0">
      <p:cViewPr varScale="1">
        <p:scale>
          <a:sx n="132" d="100"/>
          <a:sy n="132"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11238-03C8-42E7-B13C-183F1CD41A32}" type="datetimeFigureOut">
              <a:rPr lang="en-US" smtClean="0"/>
              <a:t>1/13/2021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E94E8-85AD-414B-A36A-A3205E6F6FF9}" type="slidenum">
              <a:rPr lang="en-US" smtClean="0"/>
              <a:t>‹#›</a:t>
            </a:fld>
            <a:endParaRPr lang="en-US"/>
          </a:p>
        </p:txBody>
      </p:sp>
    </p:spTree>
    <p:extLst>
      <p:ext uri="{BB962C8B-B14F-4D97-AF65-F5344CB8AC3E}">
        <p14:creationId xmlns:p14="http://schemas.microsoft.com/office/powerpoint/2010/main" val="67413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Here’s a visualization of the process of creating a tree-based predictor for home sale price.</a:t>
            </a:r>
          </a:p>
          <a:p>
            <a:pPr marL="0" lvl="0" indent="0">
              <a:buNone/>
            </a:pPr>
            <a:endParaRPr/>
          </a:p>
          <a:p>
            <a:pPr marL="0" lvl="0" indent="0">
              <a:buNone/>
            </a:pPr>
            <a:r>
              <a:rPr/>
              <a:t>First, all possible splits of the entire range of predictors are considered, and it’s found that the best split happens at SF = 1453. If SF &lt; 1453, then we end up predicting home sale price is about $157,000. If SF &gt;= 1453, then we end of predicting home sale price is about $265,000. (Those numbers come from the next slide.) All of this is reflected in the upper-right graph.</a:t>
            </a:r>
          </a:p>
          <a:p>
            <a:pPr marL="0" lvl="0" indent="0">
              <a:buNone/>
            </a:pPr>
            <a:endParaRPr/>
          </a:p>
          <a:p>
            <a:pPr marL="0" lvl="0" indent="0">
              <a:buNone/>
            </a:pPr>
            <a:r>
              <a:rPr/>
              <a:t>Next, we consider all possible splits of the dark blue rectangle on the left, and all possible splits of the lighter blue rectangle on the right. This results in another split based on square footage. Then all possible splits of the three resulting rectangles are considered, and another split by SF is the best possible split. This stage of the algorithm is represented in the lower-left graph.</a:t>
            </a:r>
          </a:p>
          <a:p>
            <a:pPr marL="0" lvl="0" indent="0">
              <a:buNone/>
            </a:pPr>
            <a:endParaRPr/>
          </a:p>
          <a:p>
            <a:pPr marL="0" lvl="0" indent="0">
              <a:buNone/>
            </a:pPr>
            <a:r>
              <a:rPr/>
              <a:t>You can see that we’re getting a more fine-grained predictor as we go, and the splits are indicating that square footage is a bit more important at the early stages, when trying to predict sale price. This is consistent with what we saw in our linear regression predictor. The color gradient for the linear regression predictor changed more strongly in the horizontal direction than the vertical direction.</a:t>
            </a:r>
          </a:p>
          <a:p>
            <a:pPr marL="0" lvl="0" indent="0">
              <a:buNone/>
            </a:pPr>
            <a:endParaRPr/>
          </a:p>
          <a:p>
            <a:pPr marL="0" lvl="0" indent="0">
              <a:buNone/>
            </a:pPr>
            <a:r>
              <a:rPr/>
              <a:t>The last set of splits, which I believe should actually be labeled 4, 5 and 6, finally see some advantage to splitting by lot area. It’s a bit harder to see them in the lower-right graph, but if you look closely, you’ll see that the the left-most rectangle has been split close to the bottom of the graph, the second-to-the-left rectange has been split (almost covered up by data points), and the right-hand rectangle has been split (which is the one easiest to see).</a:t>
            </a:r>
          </a:p>
          <a:p>
            <a:pPr marL="0" lvl="0" indent="0">
              <a:buNone/>
            </a:pPr>
            <a:endParaRPr/>
          </a:p>
          <a:p>
            <a:pPr marL="0" lvl="0" indent="0">
              <a:buNone/>
            </a:pPr>
            <a:r>
              <a:rPr/>
              <a:t>I hope you can see at this point that this sort of predictor offers the advantage of flexibility, compared to a regression model. It’s possible to model non-linear relationships, and pick out particular regions where the response variable might take on diffrent values, for whatever the reason. While it might seem that a predictor that takes on constant values on a big rectangular region would be less accurate than a regression model, it often turns out to be the case that these tree-based predictors can give good results. The key is to pick sensible choices of the complexity parameter (and other model-building parameters) that keep the flexibility of the model from leading to too much overfitting.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2940106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3"/>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PDAT613G: Data Mining</a:t>
            </a:r>
            <a:endParaRPr lang="en-US" dirty="0"/>
          </a:p>
        </p:txBody>
      </p:sp>
      <p:sp>
        <p:nvSpPr>
          <p:cNvPr id="3" name="Subtitle 2"/>
          <p:cNvSpPr>
            <a:spLocks noGrp="1"/>
          </p:cNvSpPr>
          <p:nvPr>
            <p:ph type="subTitle" idx="1"/>
          </p:nvPr>
        </p:nvSpPr>
        <p:spPr/>
        <p:txBody>
          <a:bodyPr>
            <a:normAutofit fontScale="85000" lnSpcReduction="20000"/>
          </a:bodyPr>
          <a:lstStyle/>
          <a:p>
            <a:r>
              <a:rPr lang="en-US" smtClean="0"/>
              <a:t>Module 2A – Supervised Learning, Part 2</a:t>
            </a:r>
            <a:br>
              <a:rPr lang="en-US" smtClean="0"/>
            </a:br>
            <a:r>
              <a:rPr lang="en-US" smtClean="0"/>
              <a:t/>
            </a:r>
            <a:br>
              <a:rPr lang="en-US" smtClean="0"/>
            </a:br>
            <a:endParaRPr lang="en-US" dirty="0"/>
          </a:p>
        </p:txBody>
      </p:sp>
      <p:sp>
        <p:nvSpPr>
          <p:cNvPr id="4" name="Date Placeholder 3"/>
          <p:cNvSpPr>
            <a:spLocks noGrp="1"/>
          </p:cNvSpPr>
          <p:nvPr>
            <p:ph type="dt" sz="half" idx="4294967295"/>
          </p:nvPr>
        </p:nvSpPr>
        <p:spPr/>
        <p:txBody>
          <a:bodyPr/>
          <a:lstStyle/>
          <a:p>
            <a:r>
              <a:rPr/>
              <a:t>2020-12-28</a:t>
            </a:r>
          </a:p>
        </p:txBody>
      </p:sp>
    </p:spTree>
    <p:extLst>
      <p:ext uri="{BB962C8B-B14F-4D97-AF65-F5344CB8AC3E}">
        <p14:creationId xmlns:p14="http://schemas.microsoft.com/office/powerpoint/2010/main" val="327309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a:t>
            </a:r>
            <a:r>
              <a:rPr dirty="0" smtClean="0"/>
              <a:t> </a:t>
            </a:r>
            <a:r>
              <a:rPr dirty="0"/>
              <a:t>– Bootstrap sampling </a:t>
            </a:r>
            <a:r>
              <a:rPr dirty="0" smtClean="0"/>
              <a:t>use</a:t>
            </a:r>
            <a:r>
              <a:rPr lang="en-US" dirty="0" smtClean="0"/>
              <a:t>s</a:t>
            </a:r>
            <a:r>
              <a:rPr dirty="0" smtClean="0"/>
              <a:t> </a:t>
            </a:r>
            <a:r>
              <a:rPr dirty="0"/>
              <a:t>a single data set to simulate variability in a whole population.</a:t>
            </a:r>
          </a:p>
        </p:txBody>
      </p:sp>
      <p:sp>
        <p:nvSpPr>
          <p:cNvPr id="3" name="Content Placeholder 2"/>
          <p:cNvSpPr>
            <a:spLocks noGrp="1"/>
          </p:cNvSpPr>
          <p:nvPr>
            <p:ph sz="half" idx="1"/>
          </p:nvPr>
        </p:nvSpPr>
        <p:spPr/>
        <p:txBody>
          <a:bodyPr>
            <a:normAutofit fontScale="77500" lnSpcReduction="20000"/>
          </a:bodyPr>
          <a:lstStyle/>
          <a:p>
            <a:pPr lvl="1">
              <a:lnSpc>
                <a:spcPct val="110000"/>
              </a:lnSpc>
            </a:pPr>
            <a:r>
              <a:rPr dirty="0"/>
              <a:t>Principle: The original sample is the best representation we have of the unknown population.</a:t>
            </a:r>
          </a:p>
          <a:p>
            <a:pPr lvl="1">
              <a:lnSpc>
                <a:spcPct val="110000"/>
              </a:lnSpc>
            </a:pPr>
            <a:r>
              <a:rPr dirty="0"/>
              <a:t>Sample </a:t>
            </a:r>
            <a:r>
              <a:rPr i="1" dirty="0"/>
              <a:t>with replacement</a:t>
            </a:r>
            <a:r>
              <a:rPr dirty="0"/>
              <a:t> from the original sample to get many more samples of the same sample size. (Some data points will be sampled more than once, some not at all.)</a:t>
            </a:r>
          </a:p>
          <a:p>
            <a:pPr lvl="1">
              <a:lnSpc>
                <a:spcPct val="110000"/>
              </a:lnSpc>
            </a:pPr>
            <a:r>
              <a:rPr dirty="0"/>
              <a:t>Averaging predictors created from different bootstrap samples can help create a predictor with less variance than a single tree.</a:t>
            </a:r>
          </a:p>
        </p:txBody>
      </p:sp>
      <p:graphicFrame>
        <p:nvGraphicFramePr>
          <p:cNvPr id="6" name="Content Placeholder 5"/>
          <p:cNvGraphicFramePr>
            <a:graphicFrameLocks noGrp="1"/>
          </p:cNvGraphicFramePr>
          <p:nvPr>
            <p:ph idx="1"/>
          </p:nvPr>
        </p:nvGraphicFramePr>
        <p:xfrm>
          <a:off x="3486150" y="1200150"/>
          <a:ext cx="3009900" cy="2451735"/>
        </p:xfrm>
        <a:graphic>
          <a:graphicData uri="http://schemas.openxmlformats.org/drawingml/2006/table">
            <a:tbl>
              <a:tblPr firstRow="1" bandRow="1">
                <a:tableStyleId>{5C22544A-7EE6-4342-B048-85BDC9FD1C3A}</a:tableStyleId>
              </a:tblPr>
              <a:tblGrid>
                <a:gridCol w="7524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tblGrid>
              <a:tr h="222885">
                <a:tc>
                  <a:txBody>
                    <a:bodyPr/>
                    <a:lstStyle/>
                    <a:p>
                      <a:pPr marL="0" lvl="0" indent="0" algn="r">
                        <a:buNone/>
                      </a:pPr>
                      <a:r>
                        <a:rPr sz="1000"/>
                        <a:t>orig.x</a:t>
                      </a:r>
                    </a:p>
                  </a:txBody>
                  <a:tcPr marL="68580" marR="68580" marT="34290" marB="34290"/>
                </a:tc>
                <a:tc>
                  <a:txBody>
                    <a:bodyPr/>
                    <a:lstStyle/>
                    <a:p>
                      <a:pPr marL="0" lvl="0" indent="0" algn="r">
                        <a:buNone/>
                      </a:pPr>
                      <a:r>
                        <a:rPr sz="1000"/>
                        <a:t>orig.y</a:t>
                      </a:r>
                    </a:p>
                  </a:txBody>
                  <a:tcPr marL="68580" marR="68580" marT="34290" marB="34290"/>
                </a:tc>
                <a:tc>
                  <a:txBody>
                    <a:bodyPr/>
                    <a:lstStyle/>
                    <a:p>
                      <a:pPr marL="0" lvl="0" indent="0" algn="r">
                        <a:buNone/>
                      </a:pPr>
                      <a:r>
                        <a:rPr sz="1000"/>
                        <a:t>boot.x</a:t>
                      </a:r>
                    </a:p>
                  </a:txBody>
                  <a:tcPr marL="68580" marR="68580" marT="34290" marB="34290"/>
                </a:tc>
                <a:tc>
                  <a:txBody>
                    <a:bodyPr/>
                    <a:lstStyle/>
                    <a:p>
                      <a:pPr marL="0" lvl="0" indent="0" algn="r">
                        <a:buNone/>
                      </a:pPr>
                      <a:r>
                        <a:rPr sz="1000"/>
                        <a:t>boot.y</a:t>
                      </a:r>
                    </a:p>
                  </a:txBody>
                  <a:tcPr marL="68580" marR="68580" marT="34290" marB="34290"/>
                </a:tc>
                <a:extLst>
                  <a:ext uri="{0D108BD9-81ED-4DB2-BD59-A6C34878D82A}">
                    <a16:rowId xmlns:a16="http://schemas.microsoft.com/office/drawing/2014/main" val="10000"/>
                  </a:ext>
                </a:extLst>
              </a:tr>
              <a:tr h="222885">
                <a:tc>
                  <a:txBody>
                    <a:bodyPr/>
                    <a:lstStyle/>
                    <a:p>
                      <a:pPr marL="0" lvl="0" indent="0" algn="r">
                        <a:buNone/>
                      </a:pPr>
                      <a:r>
                        <a:rPr sz="1000"/>
                        <a:t>1</a:t>
                      </a:r>
                    </a:p>
                  </a:txBody>
                  <a:tcPr marL="68580" marR="68580" marT="34290" marB="34290"/>
                </a:tc>
                <a:tc>
                  <a:txBody>
                    <a:bodyPr/>
                    <a:lstStyle/>
                    <a:p>
                      <a:pPr marL="0" lvl="0" indent="0" algn="r">
                        <a:buNone/>
                      </a:pPr>
                      <a:r>
                        <a:rPr sz="1000"/>
                        <a:t>3</a:t>
                      </a:r>
                    </a:p>
                  </a:txBody>
                  <a:tcPr marL="68580" marR="68580" marT="34290" marB="34290"/>
                </a:tc>
                <a:tc>
                  <a:txBody>
                    <a:bodyPr/>
                    <a:lstStyle/>
                    <a:p>
                      <a:pPr marL="0" lvl="0" indent="0" algn="r">
                        <a:buNone/>
                      </a:pPr>
                      <a:r>
                        <a:rPr sz="1000"/>
                        <a:t>1</a:t>
                      </a:r>
                    </a:p>
                  </a:txBody>
                  <a:tcPr marL="68580" marR="68580" marT="34290" marB="34290"/>
                </a:tc>
                <a:tc>
                  <a:txBody>
                    <a:bodyPr/>
                    <a:lstStyle/>
                    <a:p>
                      <a:pPr marL="0" lvl="0" indent="0" algn="r">
                        <a:buNone/>
                      </a:pPr>
                      <a:r>
                        <a:rPr sz="1000"/>
                        <a:t>3</a:t>
                      </a:r>
                    </a:p>
                  </a:txBody>
                  <a:tcPr marL="68580" marR="68580" marT="34290" marB="34290"/>
                </a:tc>
                <a:extLst>
                  <a:ext uri="{0D108BD9-81ED-4DB2-BD59-A6C34878D82A}">
                    <a16:rowId xmlns:a16="http://schemas.microsoft.com/office/drawing/2014/main" val="10001"/>
                  </a:ext>
                </a:extLst>
              </a:tr>
              <a:tr h="222885">
                <a:tc>
                  <a:txBody>
                    <a:bodyPr/>
                    <a:lstStyle/>
                    <a:p>
                      <a:pPr marL="0" lvl="0" indent="0" algn="r">
                        <a:buNone/>
                      </a:pPr>
                      <a:r>
                        <a:rPr sz="1000"/>
                        <a:t>2</a:t>
                      </a:r>
                    </a:p>
                  </a:txBody>
                  <a:tcPr marL="68580" marR="68580" marT="34290" marB="34290"/>
                </a:tc>
                <a:tc>
                  <a:txBody>
                    <a:bodyPr/>
                    <a:lstStyle/>
                    <a:p>
                      <a:pPr marL="0" lvl="0" indent="0" algn="r">
                        <a:buNone/>
                      </a:pPr>
                      <a:r>
                        <a:rPr sz="1000"/>
                        <a:t>7</a:t>
                      </a:r>
                    </a:p>
                  </a:txBody>
                  <a:tcPr marL="68580" marR="68580" marT="34290" marB="34290"/>
                </a:tc>
                <a:tc>
                  <a:txBody>
                    <a:bodyPr/>
                    <a:lstStyle/>
                    <a:p>
                      <a:pPr marL="0" lvl="0" indent="0" algn="r">
                        <a:buNone/>
                      </a:pPr>
                      <a:r>
                        <a:rPr sz="1000"/>
                        <a:t>2</a:t>
                      </a:r>
                    </a:p>
                  </a:txBody>
                  <a:tcPr marL="68580" marR="68580" marT="34290" marB="34290"/>
                </a:tc>
                <a:tc>
                  <a:txBody>
                    <a:bodyPr/>
                    <a:lstStyle/>
                    <a:p>
                      <a:pPr marL="0" lvl="0" indent="0" algn="r">
                        <a:buNone/>
                      </a:pPr>
                      <a:r>
                        <a:rPr sz="1000"/>
                        <a:t>7</a:t>
                      </a:r>
                    </a:p>
                  </a:txBody>
                  <a:tcPr marL="68580" marR="68580" marT="34290" marB="34290"/>
                </a:tc>
                <a:extLst>
                  <a:ext uri="{0D108BD9-81ED-4DB2-BD59-A6C34878D82A}">
                    <a16:rowId xmlns:a16="http://schemas.microsoft.com/office/drawing/2014/main" val="10002"/>
                  </a:ext>
                </a:extLst>
              </a:tr>
              <a:tr h="222885">
                <a:tc>
                  <a:txBody>
                    <a:bodyPr/>
                    <a:lstStyle/>
                    <a:p>
                      <a:pPr marL="0" lvl="0" indent="0" algn="r">
                        <a:buNone/>
                      </a:pPr>
                      <a:r>
                        <a:rPr sz="1000"/>
                        <a:t>3</a:t>
                      </a:r>
                    </a:p>
                  </a:txBody>
                  <a:tcPr marL="68580" marR="68580" marT="34290" marB="34290"/>
                </a:tc>
                <a:tc>
                  <a:txBody>
                    <a:bodyPr/>
                    <a:lstStyle/>
                    <a:p>
                      <a:pPr marL="0" lvl="0" indent="0" algn="r">
                        <a:buNone/>
                      </a:pPr>
                      <a:r>
                        <a:rPr sz="1000"/>
                        <a:t>11</a:t>
                      </a:r>
                    </a:p>
                  </a:txBody>
                  <a:tcPr marL="68580" marR="68580" marT="34290" marB="34290"/>
                </a:tc>
                <a:tc>
                  <a:txBody>
                    <a:bodyPr/>
                    <a:lstStyle/>
                    <a:p>
                      <a:pPr marL="0" lvl="0" indent="0" algn="r">
                        <a:buNone/>
                      </a:pPr>
                      <a:r>
                        <a:rPr sz="1000"/>
                        <a:t>2</a:t>
                      </a:r>
                    </a:p>
                  </a:txBody>
                  <a:tcPr marL="68580" marR="68580" marT="34290" marB="34290"/>
                </a:tc>
                <a:tc>
                  <a:txBody>
                    <a:bodyPr/>
                    <a:lstStyle/>
                    <a:p>
                      <a:pPr marL="0" lvl="0" indent="0" algn="r">
                        <a:buNone/>
                      </a:pPr>
                      <a:r>
                        <a:rPr sz="1000"/>
                        <a:t>7</a:t>
                      </a:r>
                    </a:p>
                  </a:txBody>
                  <a:tcPr marL="68580" marR="68580" marT="34290" marB="34290"/>
                </a:tc>
                <a:extLst>
                  <a:ext uri="{0D108BD9-81ED-4DB2-BD59-A6C34878D82A}">
                    <a16:rowId xmlns:a16="http://schemas.microsoft.com/office/drawing/2014/main" val="10003"/>
                  </a:ext>
                </a:extLst>
              </a:tr>
              <a:tr h="222885">
                <a:tc>
                  <a:txBody>
                    <a:bodyPr/>
                    <a:lstStyle/>
                    <a:p>
                      <a:pPr marL="0" lvl="0" indent="0" algn="r">
                        <a:buNone/>
                      </a:pPr>
                      <a:r>
                        <a:rPr sz="1000"/>
                        <a:t>4</a:t>
                      </a:r>
                    </a:p>
                  </a:txBody>
                  <a:tcPr marL="68580" marR="68580" marT="34290" marB="34290"/>
                </a:tc>
                <a:tc>
                  <a:txBody>
                    <a:bodyPr/>
                    <a:lstStyle/>
                    <a:p>
                      <a:pPr marL="0" lvl="0" indent="0" algn="r">
                        <a:buNone/>
                      </a:pPr>
                      <a:r>
                        <a:rPr sz="1000"/>
                        <a:t>12</a:t>
                      </a:r>
                    </a:p>
                  </a:txBody>
                  <a:tcPr marL="68580" marR="68580" marT="34290" marB="34290"/>
                </a:tc>
                <a:tc>
                  <a:txBody>
                    <a:bodyPr/>
                    <a:lstStyle/>
                    <a:p>
                      <a:pPr marL="0" lvl="0" indent="0" algn="r">
                        <a:buNone/>
                      </a:pPr>
                      <a:r>
                        <a:rPr sz="1000"/>
                        <a:t>3</a:t>
                      </a:r>
                    </a:p>
                  </a:txBody>
                  <a:tcPr marL="68580" marR="68580" marT="34290" marB="34290"/>
                </a:tc>
                <a:tc>
                  <a:txBody>
                    <a:bodyPr/>
                    <a:lstStyle/>
                    <a:p>
                      <a:pPr marL="0" lvl="0" indent="0" algn="r">
                        <a:buNone/>
                      </a:pPr>
                      <a:r>
                        <a:rPr sz="1000"/>
                        <a:t>11</a:t>
                      </a:r>
                    </a:p>
                  </a:txBody>
                  <a:tcPr marL="68580" marR="68580" marT="34290" marB="34290"/>
                </a:tc>
                <a:extLst>
                  <a:ext uri="{0D108BD9-81ED-4DB2-BD59-A6C34878D82A}">
                    <a16:rowId xmlns:a16="http://schemas.microsoft.com/office/drawing/2014/main" val="10004"/>
                  </a:ext>
                </a:extLst>
              </a:tr>
              <a:tr h="222885">
                <a:tc>
                  <a:txBody>
                    <a:bodyPr/>
                    <a:lstStyle/>
                    <a:p>
                      <a:pPr marL="0" lvl="0" indent="0" algn="r">
                        <a:buNone/>
                      </a:pPr>
                      <a:r>
                        <a:rPr sz="1000"/>
                        <a:t>5</a:t>
                      </a:r>
                    </a:p>
                  </a:txBody>
                  <a:tcPr marL="68580" marR="68580" marT="34290" marB="34290"/>
                </a:tc>
                <a:tc>
                  <a:txBody>
                    <a:bodyPr/>
                    <a:lstStyle/>
                    <a:p>
                      <a:pPr marL="0" lvl="0" indent="0" algn="r">
                        <a:buNone/>
                      </a:pPr>
                      <a:r>
                        <a:rPr sz="1000"/>
                        <a:t>14</a:t>
                      </a:r>
                    </a:p>
                  </a:txBody>
                  <a:tcPr marL="68580" marR="68580" marT="34290" marB="34290"/>
                </a:tc>
                <a:tc>
                  <a:txBody>
                    <a:bodyPr/>
                    <a:lstStyle/>
                    <a:p>
                      <a:pPr marL="0" lvl="0" indent="0" algn="r">
                        <a:buNone/>
                      </a:pPr>
                      <a:r>
                        <a:rPr sz="1000"/>
                        <a:t>4</a:t>
                      </a:r>
                    </a:p>
                  </a:txBody>
                  <a:tcPr marL="68580" marR="68580" marT="34290" marB="34290"/>
                </a:tc>
                <a:tc>
                  <a:txBody>
                    <a:bodyPr/>
                    <a:lstStyle/>
                    <a:p>
                      <a:pPr marL="0" lvl="0" indent="0" algn="r">
                        <a:buNone/>
                      </a:pPr>
                      <a:r>
                        <a:rPr sz="1000"/>
                        <a:t>12</a:t>
                      </a:r>
                    </a:p>
                  </a:txBody>
                  <a:tcPr marL="68580" marR="68580" marT="34290" marB="34290"/>
                </a:tc>
                <a:extLst>
                  <a:ext uri="{0D108BD9-81ED-4DB2-BD59-A6C34878D82A}">
                    <a16:rowId xmlns:a16="http://schemas.microsoft.com/office/drawing/2014/main" val="10005"/>
                  </a:ext>
                </a:extLst>
              </a:tr>
              <a:tr h="222885">
                <a:tc>
                  <a:txBody>
                    <a:bodyPr/>
                    <a:lstStyle/>
                    <a:p>
                      <a:pPr marL="0" lvl="0" indent="0" algn="r">
                        <a:buNone/>
                      </a:pPr>
                      <a:r>
                        <a:rPr sz="1000"/>
                        <a:t>6</a:t>
                      </a:r>
                    </a:p>
                  </a:txBody>
                  <a:tcPr marL="68580" marR="68580" marT="34290" marB="34290"/>
                </a:tc>
                <a:tc>
                  <a:txBody>
                    <a:bodyPr/>
                    <a:lstStyle/>
                    <a:p>
                      <a:pPr marL="0" lvl="0" indent="0" algn="r">
                        <a:buNone/>
                      </a:pPr>
                      <a:r>
                        <a:rPr sz="1000"/>
                        <a:t>13</a:t>
                      </a:r>
                    </a:p>
                  </a:txBody>
                  <a:tcPr marL="68580" marR="68580" marT="34290" marB="34290"/>
                </a:tc>
                <a:tc>
                  <a:txBody>
                    <a:bodyPr/>
                    <a:lstStyle/>
                    <a:p>
                      <a:pPr marL="0" lvl="0" indent="0" algn="r">
                        <a:buNone/>
                      </a:pPr>
                      <a:r>
                        <a:rPr sz="1000"/>
                        <a:t>6</a:t>
                      </a:r>
                    </a:p>
                  </a:txBody>
                  <a:tcPr marL="68580" marR="68580" marT="34290" marB="34290"/>
                </a:tc>
                <a:tc>
                  <a:txBody>
                    <a:bodyPr/>
                    <a:lstStyle/>
                    <a:p>
                      <a:pPr marL="0" lvl="0" indent="0" algn="r">
                        <a:buNone/>
                      </a:pPr>
                      <a:r>
                        <a:rPr sz="1000"/>
                        <a:t>13</a:t>
                      </a:r>
                    </a:p>
                  </a:txBody>
                  <a:tcPr marL="68580" marR="68580" marT="34290" marB="34290"/>
                </a:tc>
                <a:extLst>
                  <a:ext uri="{0D108BD9-81ED-4DB2-BD59-A6C34878D82A}">
                    <a16:rowId xmlns:a16="http://schemas.microsoft.com/office/drawing/2014/main" val="10006"/>
                  </a:ext>
                </a:extLst>
              </a:tr>
              <a:tr h="222885">
                <a:tc>
                  <a:txBody>
                    <a:bodyPr/>
                    <a:lstStyle/>
                    <a:p>
                      <a:pPr marL="0" lvl="0" indent="0" algn="r">
                        <a:buNone/>
                      </a:pPr>
                      <a:r>
                        <a:rPr sz="1000"/>
                        <a:t>7</a:t>
                      </a:r>
                    </a:p>
                  </a:txBody>
                  <a:tcPr marL="68580" marR="68580" marT="34290" marB="34290"/>
                </a:tc>
                <a:tc>
                  <a:txBody>
                    <a:bodyPr/>
                    <a:lstStyle/>
                    <a:p>
                      <a:pPr marL="0" lvl="0" indent="0" algn="r">
                        <a:buNone/>
                      </a:pPr>
                      <a:r>
                        <a:rPr sz="1000"/>
                        <a:t>15</a:t>
                      </a:r>
                    </a:p>
                  </a:txBody>
                  <a:tcPr marL="68580" marR="68580" marT="34290" marB="34290"/>
                </a:tc>
                <a:tc>
                  <a:txBody>
                    <a:bodyPr/>
                    <a:lstStyle/>
                    <a:p>
                      <a:pPr marL="0" lvl="0" indent="0" algn="r">
                        <a:buNone/>
                      </a:pPr>
                      <a:r>
                        <a:rPr sz="1000"/>
                        <a:t>8</a:t>
                      </a:r>
                    </a:p>
                  </a:txBody>
                  <a:tcPr marL="68580" marR="68580" marT="34290" marB="34290"/>
                </a:tc>
                <a:tc>
                  <a:txBody>
                    <a:bodyPr/>
                    <a:lstStyle/>
                    <a:p>
                      <a:pPr marL="0" lvl="0" indent="0" algn="r">
                        <a:buNone/>
                      </a:pPr>
                      <a:r>
                        <a:rPr sz="1000"/>
                        <a:t>19</a:t>
                      </a:r>
                    </a:p>
                  </a:txBody>
                  <a:tcPr marL="68580" marR="68580" marT="34290" marB="34290"/>
                </a:tc>
                <a:extLst>
                  <a:ext uri="{0D108BD9-81ED-4DB2-BD59-A6C34878D82A}">
                    <a16:rowId xmlns:a16="http://schemas.microsoft.com/office/drawing/2014/main" val="10007"/>
                  </a:ext>
                </a:extLst>
              </a:tr>
              <a:tr h="222885">
                <a:tc>
                  <a:txBody>
                    <a:bodyPr/>
                    <a:lstStyle/>
                    <a:p>
                      <a:pPr marL="0" lvl="0" indent="0" algn="r">
                        <a:buNone/>
                      </a:pPr>
                      <a:r>
                        <a:rPr sz="1000"/>
                        <a:t>8</a:t>
                      </a:r>
                    </a:p>
                  </a:txBody>
                  <a:tcPr marL="68580" marR="68580" marT="34290" marB="34290"/>
                </a:tc>
                <a:tc>
                  <a:txBody>
                    <a:bodyPr/>
                    <a:lstStyle/>
                    <a:p>
                      <a:pPr marL="0" lvl="0" indent="0" algn="r">
                        <a:buNone/>
                      </a:pPr>
                      <a:r>
                        <a:rPr sz="1000"/>
                        <a:t>19</a:t>
                      </a:r>
                    </a:p>
                  </a:txBody>
                  <a:tcPr marL="68580" marR="68580" marT="34290" marB="34290"/>
                </a:tc>
                <a:tc>
                  <a:txBody>
                    <a:bodyPr/>
                    <a:lstStyle/>
                    <a:p>
                      <a:pPr marL="0" lvl="0" indent="0" algn="r">
                        <a:buNone/>
                      </a:pPr>
                      <a:r>
                        <a:rPr sz="1000"/>
                        <a:t>8</a:t>
                      </a:r>
                    </a:p>
                  </a:txBody>
                  <a:tcPr marL="68580" marR="68580" marT="34290" marB="34290"/>
                </a:tc>
                <a:tc>
                  <a:txBody>
                    <a:bodyPr/>
                    <a:lstStyle/>
                    <a:p>
                      <a:pPr marL="0" lvl="0" indent="0" algn="r">
                        <a:buNone/>
                      </a:pPr>
                      <a:r>
                        <a:rPr sz="1000"/>
                        <a:t>19</a:t>
                      </a:r>
                    </a:p>
                  </a:txBody>
                  <a:tcPr marL="68580" marR="68580" marT="34290" marB="34290"/>
                </a:tc>
                <a:extLst>
                  <a:ext uri="{0D108BD9-81ED-4DB2-BD59-A6C34878D82A}">
                    <a16:rowId xmlns:a16="http://schemas.microsoft.com/office/drawing/2014/main" val="10008"/>
                  </a:ext>
                </a:extLst>
              </a:tr>
              <a:tr h="222885">
                <a:tc>
                  <a:txBody>
                    <a:bodyPr/>
                    <a:lstStyle/>
                    <a:p>
                      <a:pPr marL="0" lvl="0" indent="0" algn="r">
                        <a:buNone/>
                      </a:pPr>
                      <a:r>
                        <a:rPr sz="1000"/>
                        <a:t>9</a:t>
                      </a:r>
                    </a:p>
                  </a:txBody>
                  <a:tcPr marL="68580" marR="68580" marT="34290" marB="34290"/>
                </a:tc>
                <a:tc>
                  <a:txBody>
                    <a:bodyPr/>
                    <a:lstStyle/>
                    <a:p>
                      <a:pPr marL="0" lvl="0" indent="0" algn="r">
                        <a:buNone/>
                      </a:pPr>
                      <a:r>
                        <a:rPr sz="1000"/>
                        <a:t>21</a:t>
                      </a:r>
                    </a:p>
                  </a:txBody>
                  <a:tcPr marL="68580" marR="68580" marT="34290" marB="34290"/>
                </a:tc>
                <a:tc>
                  <a:txBody>
                    <a:bodyPr/>
                    <a:lstStyle/>
                    <a:p>
                      <a:pPr marL="0" lvl="0" indent="0" algn="r">
                        <a:buNone/>
                      </a:pPr>
                      <a:r>
                        <a:rPr sz="1000"/>
                        <a:t>9</a:t>
                      </a:r>
                    </a:p>
                  </a:txBody>
                  <a:tcPr marL="68580" marR="68580" marT="34290" marB="34290"/>
                </a:tc>
                <a:tc>
                  <a:txBody>
                    <a:bodyPr/>
                    <a:lstStyle/>
                    <a:p>
                      <a:pPr marL="0" lvl="0" indent="0" algn="r">
                        <a:buNone/>
                      </a:pPr>
                      <a:r>
                        <a:rPr sz="1000"/>
                        <a:t>21</a:t>
                      </a:r>
                    </a:p>
                  </a:txBody>
                  <a:tcPr marL="68580" marR="68580" marT="34290" marB="34290"/>
                </a:tc>
                <a:extLst>
                  <a:ext uri="{0D108BD9-81ED-4DB2-BD59-A6C34878D82A}">
                    <a16:rowId xmlns:a16="http://schemas.microsoft.com/office/drawing/2014/main" val="10009"/>
                  </a:ext>
                </a:extLst>
              </a:tr>
              <a:tr h="222885">
                <a:tc>
                  <a:txBody>
                    <a:bodyPr/>
                    <a:lstStyle/>
                    <a:p>
                      <a:pPr marL="0" lvl="0" indent="0" algn="r">
                        <a:buNone/>
                      </a:pPr>
                      <a:r>
                        <a:rPr sz="1000"/>
                        <a:t>10</a:t>
                      </a:r>
                    </a:p>
                  </a:txBody>
                  <a:tcPr marL="68580" marR="68580" marT="34290" marB="34290"/>
                </a:tc>
                <a:tc>
                  <a:txBody>
                    <a:bodyPr/>
                    <a:lstStyle/>
                    <a:p>
                      <a:pPr marL="0" lvl="0" indent="0" algn="r">
                        <a:buNone/>
                      </a:pPr>
                      <a:r>
                        <a:rPr sz="1000"/>
                        <a:t>22</a:t>
                      </a:r>
                    </a:p>
                  </a:txBody>
                  <a:tcPr marL="68580" marR="68580" marT="34290" marB="34290"/>
                </a:tc>
                <a:tc>
                  <a:txBody>
                    <a:bodyPr/>
                    <a:lstStyle/>
                    <a:p>
                      <a:pPr marL="0" lvl="0" indent="0" algn="r">
                        <a:buNone/>
                      </a:pPr>
                      <a:r>
                        <a:rPr sz="1000"/>
                        <a:t>9</a:t>
                      </a:r>
                    </a:p>
                  </a:txBody>
                  <a:tcPr marL="68580" marR="68580" marT="34290" marB="34290"/>
                </a:tc>
                <a:tc>
                  <a:txBody>
                    <a:bodyPr/>
                    <a:lstStyle/>
                    <a:p>
                      <a:pPr marL="0" lvl="0" indent="0" algn="r">
                        <a:buNone/>
                      </a:pPr>
                      <a:r>
                        <a:rPr sz="1000"/>
                        <a:t>21</a:t>
                      </a:r>
                    </a:p>
                  </a:txBody>
                  <a:tcPr marL="68580" marR="68580" marT="34290" marB="3429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9420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a:t>
            </a:r>
            <a:r>
              <a:rPr dirty="0" smtClean="0"/>
              <a:t> </a:t>
            </a:r>
            <a:r>
              <a:rPr dirty="0"/>
              <a:t>– Randomization of possible splitting </a:t>
            </a:r>
            <a:r>
              <a:rPr dirty="0" smtClean="0"/>
              <a:t>variab</a:t>
            </a:r>
            <a:r>
              <a:rPr lang="en-US" dirty="0" smtClean="0"/>
              <a:t>l</a:t>
            </a:r>
            <a:r>
              <a:rPr dirty="0" smtClean="0"/>
              <a:t>es </a:t>
            </a:r>
            <a:r>
              <a:rPr dirty="0"/>
              <a:t>at each node </a:t>
            </a:r>
            <a:r>
              <a:rPr dirty="0" smtClean="0"/>
              <a:t>helps </a:t>
            </a:r>
            <a:r>
              <a:rPr dirty="0"/>
              <a:t>create </a:t>
            </a:r>
            <a:r>
              <a:rPr lang="en-US" dirty="0" smtClean="0"/>
              <a:t>varying trees</a:t>
            </a:r>
            <a:r>
              <a:rPr dirty="0" smtClean="0"/>
              <a:t>.</a:t>
            </a:r>
            <a:endParaRPr dirty="0"/>
          </a:p>
        </p:txBody>
      </p:sp>
      <p:pic>
        <p:nvPicPr>
          <p:cNvPr id="3" name="Picture 1" descr="Example of a tree generated by the random forest algorithm, allowing only two randomly-selected variable choices at each split.&#10;"/>
          <p:cNvPicPr>
            <a:picLocks noGrp="1" noChangeAspect="1"/>
          </p:cNvPicPr>
          <p:nvPr/>
        </p:nvPicPr>
        <p:blipFill>
          <a:blip r:embed="rId2"/>
          <a:stretch>
            <a:fillRect/>
          </a:stretch>
        </p:blipFill>
        <p:spPr bwMode="auto">
          <a:xfrm>
            <a:off x="419100" y="1200150"/>
            <a:ext cx="6019800" cy="3009900"/>
          </a:xfrm>
          <a:prstGeom prst="rect">
            <a:avLst/>
          </a:prstGeom>
          <a:noFill/>
          <a:ln w="9525">
            <a:noFill/>
            <a:headEnd/>
            <a:tailEnd/>
          </a:ln>
        </p:spPr>
      </p:pic>
    </p:spTree>
    <p:extLst>
      <p:ext uri="{BB962C8B-B14F-4D97-AF65-F5344CB8AC3E}">
        <p14:creationId xmlns:p14="http://schemas.microsoft.com/office/powerpoint/2010/main" val="23947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a:t>
            </a:r>
            <a:r>
              <a:rPr dirty="0" smtClean="0"/>
              <a:t> </a:t>
            </a:r>
            <a:r>
              <a:rPr dirty="0"/>
              <a:t>– In this case, a random forest model does better than a single CART model.</a:t>
            </a:r>
          </a:p>
        </p:txBody>
      </p:sp>
      <p:sp>
        <p:nvSpPr>
          <p:cNvPr id="3" name="Content Placeholder 2"/>
          <p:cNvSpPr>
            <a:spLocks noGrp="1"/>
          </p:cNvSpPr>
          <p:nvPr>
            <p:ph idx="1"/>
          </p:nvPr>
        </p:nvSpPr>
        <p:spPr/>
        <p:txBody>
          <a:bodyPr>
            <a:normAutofit/>
          </a:bodyPr>
          <a:lstStyle/>
          <a:p>
            <a:pPr marL="0" indent="0">
              <a:buNone/>
            </a:pPr>
            <a:r>
              <a:rPr sz="1350" b="1" dirty="0">
                <a:solidFill>
                  <a:srgbClr val="007020"/>
                </a:solidFill>
                <a:latin typeface="Ubuntu Mono"/>
              </a:rPr>
              <a:t>library</a:t>
            </a:r>
            <a:r>
              <a:rPr sz="1350" dirty="0">
                <a:latin typeface="Ubuntu Mono"/>
              </a:rPr>
              <a:t>(</a:t>
            </a:r>
            <a:r>
              <a:rPr sz="1350" dirty="0" err="1">
                <a:latin typeface="Ubuntu Mono"/>
              </a:rPr>
              <a:t>randomForest</a:t>
            </a:r>
            <a:r>
              <a:rPr sz="1350" dirty="0">
                <a:latin typeface="Ubuntu Mono"/>
              </a:rPr>
              <a:t>)</a:t>
            </a:r>
          </a:p>
          <a:p>
            <a:pPr marL="0" indent="0">
              <a:buNone/>
            </a:pPr>
            <a:r>
              <a:rPr sz="1350" dirty="0" smtClean="0">
                <a:latin typeface="Ubuntu Mono"/>
              </a:rPr>
              <a:t>ames6.rf </a:t>
            </a:r>
            <a:r>
              <a:rPr sz="1350" dirty="0">
                <a:latin typeface="Ubuntu Mono"/>
              </a:rPr>
              <a:t>&lt;-</a:t>
            </a:r>
            <a:r>
              <a:rPr sz="1350" dirty="0">
                <a:solidFill>
                  <a:srgbClr val="4070A0"/>
                </a:solidFill>
                <a:latin typeface="Ubuntu Mono"/>
              </a:rPr>
              <a:t> </a:t>
            </a:r>
            <a:r>
              <a:rPr sz="1350" b="1" dirty="0" err="1">
                <a:solidFill>
                  <a:srgbClr val="007020"/>
                </a:solidFill>
                <a:latin typeface="Ubuntu Mono"/>
              </a:rPr>
              <a:t>randomForest</a:t>
            </a:r>
            <a:r>
              <a:rPr sz="1350" dirty="0">
                <a:latin typeface="Ubuntu Mono"/>
              </a:rPr>
              <a:t>(</a:t>
            </a:r>
            <a:r>
              <a:rPr sz="1350" dirty="0" err="1">
                <a:latin typeface="Ubuntu Mono"/>
              </a:rPr>
              <a:t>Sale_Price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 </a:t>
            </a:r>
            <a:r>
              <a:rPr sz="1350" dirty="0">
                <a:solidFill>
                  <a:srgbClr val="902000"/>
                </a:solidFill>
                <a:latin typeface="Ubuntu Mono"/>
              </a:rPr>
              <a:t>data=</a:t>
            </a:r>
            <a:r>
              <a:rPr sz="1350" dirty="0">
                <a:latin typeface="Ubuntu Mono"/>
              </a:rPr>
              <a:t>ames6.train)</a:t>
            </a:r>
            <a:r>
              <a:rPr dirty="0"/>
              <a:t/>
            </a:r>
            <a:br>
              <a:rPr dirty="0"/>
            </a:br>
            <a:r>
              <a:rPr sz="1350" dirty="0">
                <a:latin typeface="Ubuntu Mono"/>
              </a:rPr>
              <a:t>ames6.test.rf.pred &lt;-</a:t>
            </a:r>
            <a:r>
              <a:rPr sz="1350" dirty="0">
                <a:solidFill>
                  <a:srgbClr val="4070A0"/>
                </a:solidFill>
                <a:latin typeface="Ubuntu Mono"/>
              </a:rPr>
              <a:t> </a:t>
            </a:r>
            <a:r>
              <a:rPr sz="1350" b="1" dirty="0">
                <a:solidFill>
                  <a:srgbClr val="007020"/>
                </a:solidFill>
                <a:latin typeface="Ubuntu Mono"/>
              </a:rPr>
              <a:t>predict</a:t>
            </a:r>
            <a:r>
              <a:rPr sz="1350" dirty="0">
                <a:latin typeface="Ubuntu Mono"/>
              </a:rPr>
              <a:t>(ames6.rf, </a:t>
            </a:r>
            <a:r>
              <a:rPr sz="1350" dirty="0" err="1">
                <a:solidFill>
                  <a:srgbClr val="902000"/>
                </a:solidFill>
                <a:latin typeface="Ubuntu Mono"/>
              </a:rPr>
              <a:t>newdata</a:t>
            </a:r>
            <a:r>
              <a:rPr sz="1350" dirty="0">
                <a:solidFill>
                  <a:srgbClr val="902000"/>
                </a:solidFill>
                <a:latin typeface="Ubuntu Mono"/>
              </a:rPr>
              <a:t>=</a:t>
            </a:r>
            <a:r>
              <a:rPr sz="1350" dirty="0">
                <a:latin typeface="Ubuntu Mono"/>
              </a:rPr>
              <a:t>ames6.test)</a:t>
            </a:r>
            <a:r>
              <a:rPr dirty="0"/>
              <a:t/>
            </a:r>
            <a:br>
              <a:rPr dirty="0"/>
            </a:br>
            <a:r>
              <a:rPr sz="1350" i="1" dirty="0">
                <a:solidFill>
                  <a:srgbClr val="60A0B0"/>
                </a:solidFill>
                <a:latin typeface="Ubuntu Mono"/>
              </a:rPr>
              <a:t># The regression model.</a:t>
            </a:r>
            <a:r>
              <a:rPr dirty="0"/>
              <a:t/>
            </a:r>
            <a:br>
              <a:rPr dirty="0"/>
            </a:br>
            <a:r>
              <a:rPr sz="1350" b="1" dirty="0">
                <a:solidFill>
                  <a:srgbClr val="007020"/>
                </a:solidFill>
                <a:latin typeface="Ubuntu Mono"/>
              </a:rPr>
              <a:t>RMSE</a:t>
            </a:r>
            <a:r>
              <a:rPr sz="1350" dirty="0">
                <a:latin typeface="Ubuntu Mono"/>
              </a:rPr>
              <a:t>(ames6.test</a:t>
            </a:r>
            <a:r>
              <a:rPr sz="1350" dirty="0">
                <a:solidFill>
                  <a:srgbClr val="666666"/>
                </a:solidFill>
                <a:latin typeface="Ubuntu Mono"/>
              </a:rPr>
              <a:t>$</a:t>
            </a:r>
            <a:r>
              <a:rPr sz="1350" dirty="0">
                <a:latin typeface="Ubuntu Mono"/>
              </a:rPr>
              <a:t>Sale_Price, ames6.test.lm.pred) </a:t>
            </a:r>
          </a:p>
          <a:p>
            <a:pPr marL="0" indent="0">
              <a:buNone/>
            </a:pPr>
            <a:r>
              <a:rPr sz="1350" dirty="0">
                <a:latin typeface="Ubuntu Mono"/>
              </a:rPr>
              <a:t>[1] 59925</a:t>
            </a:r>
          </a:p>
          <a:p>
            <a:pPr marL="0" indent="0">
              <a:buNone/>
            </a:pPr>
            <a:r>
              <a:rPr sz="1350" i="1" dirty="0">
                <a:solidFill>
                  <a:srgbClr val="60A0B0"/>
                </a:solidFill>
                <a:latin typeface="Ubuntu Mono"/>
              </a:rPr>
              <a:t># The CART model.</a:t>
            </a:r>
            <a:r>
              <a:rPr dirty="0"/>
              <a:t/>
            </a:r>
            <a:br>
              <a:rPr dirty="0"/>
            </a:br>
            <a:r>
              <a:rPr sz="1350" b="1" dirty="0">
                <a:solidFill>
                  <a:srgbClr val="007020"/>
                </a:solidFill>
                <a:latin typeface="Ubuntu Mono"/>
              </a:rPr>
              <a:t>RMSE</a:t>
            </a:r>
            <a:r>
              <a:rPr sz="1350" dirty="0">
                <a:latin typeface="Ubuntu Mono"/>
              </a:rPr>
              <a:t>(ames6.test</a:t>
            </a:r>
            <a:r>
              <a:rPr sz="1350" dirty="0">
                <a:solidFill>
                  <a:srgbClr val="666666"/>
                </a:solidFill>
                <a:latin typeface="Ubuntu Mono"/>
              </a:rPr>
              <a:t>$</a:t>
            </a:r>
            <a:r>
              <a:rPr sz="1350" dirty="0">
                <a:latin typeface="Ubuntu Mono"/>
              </a:rPr>
              <a:t>Sale_Price, ames6.test.rpart.pred) </a:t>
            </a:r>
          </a:p>
          <a:p>
            <a:pPr marL="0" indent="0">
              <a:buNone/>
            </a:pPr>
            <a:r>
              <a:rPr sz="1350" dirty="0">
                <a:latin typeface="Ubuntu Mono"/>
              </a:rPr>
              <a:t>[1] 52826</a:t>
            </a:r>
          </a:p>
          <a:p>
            <a:pPr marL="0" indent="0">
              <a:buNone/>
            </a:pPr>
            <a:r>
              <a:rPr sz="1350" i="1" dirty="0">
                <a:solidFill>
                  <a:srgbClr val="60A0B0"/>
                </a:solidFill>
                <a:latin typeface="Ubuntu Mono"/>
              </a:rPr>
              <a:t># The random forest model.</a:t>
            </a:r>
            <a:r>
              <a:rPr dirty="0"/>
              <a:t/>
            </a:r>
            <a:br>
              <a:rPr dirty="0"/>
            </a:br>
            <a:r>
              <a:rPr sz="1350" b="1" dirty="0">
                <a:solidFill>
                  <a:srgbClr val="007020"/>
                </a:solidFill>
                <a:latin typeface="Ubuntu Mono"/>
              </a:rPr>
              <a:t>RMSE</a:t>
            </a:r>
            <a:r>
              <a:rPr sz="1350" dirty="0">
                <a:latin typeface="Ubuntu Mono"/>
              </a:rPr>
              <a:t>(ames6.test</a:t>
            </a:r>
            <a:r>
              <a:rPr sz="1350" dirty="0">
                <a:solidFill>
                  <a:srgbClr val="666666"/>
                </a:solidFill>
                <a:latin typeface="Ubuntu Mono"/>
              </a:rPr>
              <a:t>$</a:t>
            </a:r>
            <a:r>
              <a:rPr sz="1350" dirty="0">
                <a:latin typeface="Ubuntu Mono"/>
              </a:rPr>
              <a:t>Sale_Price, ames6.test.rf.pred) </a:t>
            </a:r>
          </a:p>
          <a:p>
            <a:pPr marL="0" indent="0">
              <a:buNone/>
            </a:pPr>
            <a:r>
              <a:rPr sz="1350" dirty="0">
                <a:latin typeface="Ubuntu Mono"/>
              </a:rPr>
              <a:t>[1] 42253</a:t>
            </a:r>
          </a:p>
        </p:txBody>
      </p:sp>
    </p:spTree>
    <p:extLst>
      <p:ext uri="{BB962C8B-B14F-4D97-AF65-F5344CB8AC3E}">
        <p14:creationId xmlns:p14="http://schemas.microsoft.com/office/powerpoint/2010/main" val="96601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a:t>
            </a:r>
            <a:r>
              <a:rPr dirty="0" smtClean="0"/>
              <a:t> </a:t>
            </a:r>
            <a:r>
              <a:rPr dirty="0"/>
              <a:t>– Random forests come with a built-in measure of accuracy: </a:t>
            </a:r>
            <a:r>
              <a:rPr i="1" dirty="0"/>
              <a:t>Out-of-bag Error</a:t>
            </a:r>
            <a:r>
              <a:rP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lvl="1">
                  <a:lnSpc>
                    <a:spcPct val="110000"/>
                  </a:lnSpc>
                </a:pPr>
                <a:r>
                  <a:rPr dirty="0"/>
                  <a:t>For each data point, a prediction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m:rPr>
                            <m:nor/>
                          </m:rPr>
                          <a:rPr/>
                          <m:t>OOB</m:t>
                        </m:r>
                      </m:sub>
                    </m:sSub>
                  </m:oMath>
                </a14:m>
                <a:r>
                  <a:rPr dirty="0"/>
                  <a:t>) is made from only those trees whose bootstrap sample </a:t>
                </a:r>
                <a:r>
                  <a:rPr i="1" dirty="0"/>
                  <a:t>did not</a:t>
                </a:r>
                <a:r>
                  <a:rPr dirty="0"/>
                  <a:t> contain that data point.</a:t>
                </a:r>
              </a:p>
              <a:p>
                <a:pPr lvl="1">
                  <a:lnSpc>
                    <a:spcPct val="110000"/>
                  </a:lnSpc>
                </a:pPr>
                <a:r>
                  <a:rPr dirty="0"/>
                  <a:t>From those predictions, an honest error estimate is calculated</a:t>
                </a:r>
                <a:r>
                  <a:rPr dirty="0" smtClean="0"/>
                  <a:t>:</a:t>
                </a:r>
                <a:r>
                  <a:rPr lang="en-US" dirty="0" smtClean="0"/>
                  <a:t/>
                </a:r>
                <a:br>
                  <a:rPr lang="en-US" dirty="0" smtClean="0"/>
                </a:br>
                <a:r>
                  <a:rPr dirty="0" smtClean="0"/>
                  <a:t> </a:t>
                </a:r>
                <a14:m>
                  <m:oMath xmlns:m="http://schemas.openxmlformats.org/officeDocument/2006/math">
                    <m:sSub>
                      <m:sSubPr>
                        <m:ctrlPr>
                          <a:rPr i="1">
                            <a:latin typeface="Cambria Math" panose="02040503050406030204" pitchFamily="18" charset="0"/>
                          </a:rPr>
                        </m:ctrlPr>
                      </m:sSubPr>
                      <m:e>
                        <m:r>
                          <m:rPr>
                            <m:nor/>
                          </m:rPr>
                          <a:rPr/>
                          <m:t>MSE</m:t>
                        </m:r>
                      </m:e>
                      <m:sub>
                        <m:r>
                          <m:rPr>
                            <m:nor/>
                          </m:rPr>
                          <a:rPr/>
                          <m:t>OOB</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m:rPr>
                            <m:nor/>
                          </m:rPr>
                          <a:rPr/>
                          <m:t>OOB</m:t>
                        </m:r>
                      </m:sub>
                    </m:sSub>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oMath>
                </a14:m>
                <a:r>
                  <a:rPr dirty="0"/>
                  <a:t>.</a:t>
                </a:r>
              </a:p>
              <a:p>
                <a:pPr marL="0" indent="0">
                  <a:lnSpc>
                    <a:spcPct val="110000"/>
                  </a:lnSpc>
                  <a:buNone/>
                </a:pPr>
                <a:r>
                  <a:rPr dirty="0">
                    <a:latin typeface="Ubuntu Mono"/>
                  </a:rPr>
                  <a:t>ames6.rf</a:t>
                </a:r>
              </a:p>
              <a:p>
                <a:pPr marL="0" indent="0">
                  <a:lnSpc>
                    <a:spcPct val="120000"/>
                  </a:lnSpc>
                  <a:spcBef>
                    <a:spcPts val="0"/>
                  </a:spcBef>
                  <a:buNone/>
                </a:pPr>
                <a:r>
                  <a:rPr dirty="0">
                    <a:latin typeface="Ubuntu Mono"/>
                  </a:rPr>
                  <a:t>
Call:
 </a:t>
                </a:r>
                <a:r>
                  <a:rPr dirty="0" err="1">
                    <a:latin typeface="Ubuntu Mono"/>
                  </a:rPr>
                  <a:t>randomForest</a:t>
                </a:r>
                <a:r>
                  <a:rPr dirty="0">
                    <a:latin typeface="Ubuntu Mono"/>
                  </a:rPr>
                  <a:t>(formula = </a:t>
                </a:r>
                <a:r>
                  <a:rPr dirty="0" err="1">
                    <a:latin typeface="Ubuntu Mono"/>
                  </a:rPr>
                  <a:t>Sale_Price</a:t>
                </a:r>
                <a:r>
                  <a:rPr dirty="0">
                    <a:latin typeface="Ubuntu Mono"/>
                  </a:rPr>
                  <a:t> ~ ., data = ames6.train) 
               Type of random forest: regression
                     Number of trees: 500
No. of variables tried at each split: 2
          Mean of squared residuals: 1438465512
                    % </a:t>
                </a:r>
                <a:r>
                  <a:rPr dirty="0" err="1">
                    <a:latin typeface="Ubuntu Mono"/>
                  </a:rPr>
                  <a:t>Var</a:t>
                </a:r>
                <a:r>
                  <a:rPr dirty="0">
                    <a:latin typeface="Ubuntu Mono"/>
                  </a:rPr>
                  <a:t> explained: </a:t>
                </a:r>
                <a:r>
                  <a:rPr dirty="0" smtClean="0">
                    <a:latin typeface="Ubuntu Mono"/>
                  </a:rPr>
                  <a:t>77.11</a:t>
                </a:r>
                <a:r>
                  <a:rPr lang="en-US" dirty="0" smtClean="0">
                    <a:latin typeface="Ubuntu Mono"/>
                  </a:rPr>
                  <a:t/>
                </a:r>
                <a:br>
                  <a:rPr lang="en-US" dirty="0" smtClean="0">
                    <a:latin typeface="Ubuntu Mono"/>
                  </a:rPr>
                </a:br>
                <a:endParaRPr dirty="0">
                  <a:latin typeface="Ubuntu Mono"/>
                </a:endParaRPr>
              </a:p>
              <a:p>
                <a:pPr marL="0" indent="0">
                  <a:lnSpc>
                    <a:spcPct val="110000"/>
                  </a:lnSpc>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m:rPr>
                              <m:nor/>
                            </m:rPr>
                            <a:rPr/>
                            <m:t>RMSE</m:t>
                          </m:r>
                        </m:e>
                        <m:sub>
                          <m:r>
                            <m:rPr>
                              <m:nor/>
                            </m:rPr>
                            <a:rPr/>
                            <m:t>OOB</m:t>
                          </m:r>
                        </m:sub>
                      </m:sSub>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1438465512</m:t>
                          </m:r>
                        </m:e>
                      </m:rad>
                      <m:r>
                        <a:rPr>
                          <a:latin typeface="Cambria Math" panose="02040503050406030204" pitchFamily="18" charset="0"/>
                        </a:rPr>
                        <m:t>=37927.</m:t>
                      </m:r>
                    </m:oMath>
                  </m:oMathPara>
                </a14:m>
                <a:endParaRPr dirty="0">
                  <a:latin typeface="Ubuntu Mono"/>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821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57</a:t>
            </a:r>
            <a:r>
              <a:rPr dirty="0" smtClean="0"/>
              <a:t> </a:t>
            </a:r>
            <a:r>
              <a:rPr dirty="0"/>
              <a:t>– A random forest is a bit of a “black box,” but you can get a measure of variable </a:t>
            </a:r>
            <a:r>
              <a:rPr dirty="0" smtClean="0"/>
              <a:t>importance</a:t>
            </a:r>
            <a:r>
              <a:rPr lang="en-US" dirty="0" smtClean="0"/>
              <a:t>.</a:t>
            </a:r>
            <a:endParaRPr dirty="0"/>
          </a:p>
        </p:txBody>
      </p:sp>
      <p:sp>
        <p:nvSpPr>
          <p:cNvPr id="3" name="Content Placeholder 2"/>
          <p:cNvSpPr>
            <a:spLocks noGrp="1"/>
          </p:cNvSpPr>
          <p:nvPr>
            <p:ph idx="1"/>
          </p:nvPr>
        </p:nvSpPr>
        <p:spPr/>
        <p:txBody>
          <a:bodyPr/>
          <a:lstStyle/>
          <a:p>
            <a:pPr marL="0" indent="0">
              <a:buNone/>
            </a:pPr>
            <a:r>
              <a:rPr/>
              <a:t>On average, over all the trees in the forest, how much did each variable decrease the sum of squared error of the prediction?</a:t>
            </a:r>
          </a:p>
          <a:p>
            <a:pPr marL="0" indent="0">
              <a:buNone/>
            </a:pPr>
            <a:r>
              <a:rPr sz="1350" i="1">
                <a:solidFill>
                  <a:srgbClr val="60A0B0"/>
                </a:solidFill>
                <a:latin typeface="Ubuntu Mono"/>
              </a:rPr>
              <a:t># Or, use imporance(ames6.rf) for text output.</a:t>
            </a:r>
            <a:r>
              <a:t/>
            </a:r>
            <a:br/>
            <a:r>
              <a:rPr sz="1350" b="1">
                <a:solidFill>
                  <a:srgbClr val="007020"/>
                </a:solidFill>
                <a:latin typeface="Ubuntu Mono"/>
              </a:rPr>
              <a:t>varImpPlot</a:t>
            </a:r>
            <a:r>
              <a:rPr sz="1350">
                <a:latin typeface="Ubuntu Mono"/>
              </a:rPr>
              <a:t>(ames6.rf)</a:t>
            </a:r>
          </a:p>
        </p:txBody>
      </p:sp>
      <p:pic>
        <p:nvPicPr>
          <p:cNvPr id="4" name="Picture 3" descr="Variable importance plot showing that First Floor Square Feet, Latitude and Longitude have higher variable importance than the other three predictors.&#10;"/>
          <p:cNvPicPr>
            <a:picLocks noGrp="1" noChangeAspect="1"/>
          </p:cNvPicPr>
          <p:nvPr/>
        </p:nvPicPr>
        <p:blipFill>
          <a:blip r:embed="rId2"/>
          <a:stretch>
            <a:fillRect/>
          </a:stretch>
        </p:blipFill>
        <p:spPr bwMode="auto">
          <a:xfrm>
            <a:off x="482001" y="2560328"/>
            <a:ext cx="5893998" cy="2583172"/>
          </a:xfrm>
          <a:prstGeom prst="rect">
            <a:avLst/>
          </a:prstGeom>
          <a:noFill/>
          <a:ln w="9525">
            <a:noFill/>
            <a:headEnd/>
            <a:tailEnd/>
          </a:ln>
        </p:spPr>
      </p:pic>
    </p:spTree>
    <p:extLst>
      <p:ext uri="{BB962C8B-B14F-4D97-AF65-F5344CB8AC3E}">
        <p14:creationId xmlns:p14="http://schemas.microsoft.com/office/powerpoint/2010/main" val="13204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58</a:t>
            </a:r>
            <a:r>
              <a:rPr dirty="0" smtClean="0"/>
              <a:t> </a:t>
            </a:r>
            <a:r>
              <a:rPr dirty="0"/>
              <a:t>– Most modeling algorithms have “tuning parameters” that must be set</a:t>
            </a:r>
            <a:r>
              <a:rPr dirty="0" smtClean="0"/>
              <a:t>.</a:t>
            </a:r>
            <a:endParaRPr dirty="0"/>
          </a:p>
        </p:txBody>
      </p:sp>
      <p:sp>
        <p:nvSpPr>
          <p:cNvPr id="3" name="Content Placeholder 2"/>
          <p:cNvSpPr>
            <a:spLocks noGrp="1"/>
          </p:cNvSpPr>
          <p:nvPr>
            <p:ph idx="1"/>
          </p:nvPr>
        </p:nvSpPr>
        <p:spPr/>
        <p:txBody>
          <a:bodyPr/>
          <a:lstStyle/>
          <a:p>
            <a:pPr lvl="1">
              <a:lnSpc>
                <a:spcPct val="100000"/>
              </a:lnSpc>
            </a:pPr>
            <a:r>
              <a:rPr dirty="0"/>
              <a:t>Increased complexity can lead to a better fit, but may also lead to overfitting!</a:t>
            </a:r>
          </a:p>
          <a:p>
            <a:pPr lvl="2">
              <a:lnSpc>
                <a:spcPct val="100000"/>
              </a:lnSpc>
            </a:pPr>
            <a:r>
              <a:rPr b="1" dirty="0"/>
              <a:t>Linear regression:</a:t>
            </a:r>
            <a:r>
              <a:rPr dirty="0"/>
              <a:t> Which variables are included/excluded.</a:t>
            </a:r>
          </a:p>
          <a:p>
            <a:pPr lvl="2">
              <a:lnSpc>
                <a:spcPct val="100000"/>
              </a:lnSpc>
            </a:pPr>
            <a:r>
              <a:rPr b="1" dirty="0"/>
              <a:t>CART:</a:t>
            </a:r>
            <a:r>
              <a:rPr dirty="0"/>
              <a:t> Tree complexity. (When should we stop splitting the tree?)</a:t>
            </a:r>
          </a:p>
          <a:p>
            <a:pPr lvl="2">
              <a:lnSpc>
                <a:spcPct val="100000"/>
              </a:lnSpc>
            </a:pPr>
            <a:r>
              <a:rPr b="1" dirty="0"/>
              <a:t>Random Forests:</a:t>
            </a:r>
            <a:r>
              <a:rPr dirty="0"/>
              <a:t> Tree complexity, number of trees.</a:t>
            </a:r>
          </a:p>
          <a:p>
            <a:pPr lvl="1">
              <a:lnSpc>
                <a:spcPct val="100000"/>
              </a:lnSpc>
            </a:pPr>
            <a:r>
              <a:rPr dirty="0"/>
              <a:t>Model tuning is about finding the right balance for the data you’re studying.</a:t>
            </a:r>
          </a:p>
        </p:txBody>
      </p:sp>
    </p:spTree>
    <p:extLst>
      <p:ext uri="{BB962C8B-B14F-4D97-AF65-F5344CB8AC3E}">
        <p14:creationId xmlns:p14="http://schemas.microsoft.com/office/powerpoint/2010/main" val="72343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59 </a:t>
            </a:r>
            <a:r>
              <a:rPr dirty="0" smtClean="0"/>
              <a:t>–</a:t>
            </a:r>
            <a:r>
              <a:rPr lang="en-US" dirty="0" smtClean="0"/>
              <a:t> Question</a:t>
            </a:r>
            <a:endParaRPr dirty="0"/>
          </a:p>
        </p:txBody>
      </p:sp>
      <p:sp>
        <p:nvSpPr>
          <p:cNvPr id="3" name="Content Placeholder 2"/>
          <p:cNvSpPr>
            <a:spLocks noGrp="1"/>
          </p:cNvSpPr>
          <p:nvPr>
            <p:ph idx="1"/>
          </p:nvPr>
        </p:nvSpPr>
        <p:spPr/>
        <p:txBody>
          <a:bodyPr>
            <a:normAutofit fontScale="92500" lnSpcReduction="10000"/>
          </a:bodyPr>
          <a:lstStyle/>
          <a:p>
            <a:pPr marL="0" indent="0">
              <a:buNone/>
            </a:pPr>
            <a:r>
              <a:rPr dirty="0"/>
              <a:t>Consider the random forest model created by the commands below (caution, they may take some time to run yourself, but they should run!). What’s wrong with this attempted analysis?</a:t>
            </a:r>
          </a:p>
          <a:p>
            <a:pPr marL="0" indent="0">
              <a:buNone/>
            </a:pPr>
            <a:r>
              <a:rPr sz="1350" dirty="0" err="1">
                <a:latin typeface="Ubuntu Mono"/>
              </a:rPr>
              <a:t>ames.full</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make_ames</a:t>
            </a:r>
            <a:r>
              <a:rPr sz="1350" dirty="0">
                <a:latin typeface="Ubuntu Mono"/>
              </a:rPr>
              <a:t>()</a:t>
            </a:r>
            <a:r>
              <a:rPr dirty="0"/>
              <a:t/>
            </a:r>
            <a:br>
              <a:rPr dirty="0"/>
            </a:br>
            <a:r>
              <a:rPr sz="1350" dirty="0" err="1">
                <a:latin typeface="Ubuntu Mono"/>
              </a:rPr>
              <a:t>ames.full.rf</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randomForest</a:t>
            </a:r>
            <a:r>
              <a:rPr sz="1350" dirty="0">
                <a:latin typeface="Ubuntu Mono"/>
              </a:rPr>
              <a:t>(</a:t>
            </a:r>
            <a:r>
              <a:rPr sz="1350" dirty="0" err="1">
                <a:latin typeface="Ubuntu Mono"/>
              </a:rPr>
              <a:t>Sale_Price</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 </a:t>
            </a:r>
            <a:r>
              <a:rPr sz="1350" dirty="0">
                <a:solidFill>
                  <a:srgbClr val="902000"/>
                </a:solidFill>
                <a:latin typeface="Ubuntu Mono"/>
              </a:rPr>
              <a:t>data=</a:t>
            </a:r>
            <a:r>
              <a:rPr sz="1350" dirty="0" err="1">
                <a:latin typeface="Ubuntu Mono"/>
              </a:rPr>
              <a:t>ames.full</a:t>
            </a:r>
            <a:r>
              <a:rPr sz="1350" dirty="0">
                <a:latin typeface="Ubuntu Mono"/>
              </a:rPr>
              <a:t>)</a:t>
            </a:r>
            <a:r>
              <a:rPr dirty="0"/>
              <a:t/>
            </a:r>
            <a:br>
              <a:rPr dirty="0"/>
            </a:br>
            <a:r>
              <a:rPr sz="1350" b="1" dirty="0">
                <a:solidFill>
                  <a:srgbClr val="007020"/>
                </a:solidFill>
                <a:latin typeface="Ubuntu Mono"/>
              </a:rPr>
              <a:t>RMSE</a:t>
            </a:r>
            <a:r>
              <a:rPr sz="1350" dirty="0">
                <a:latin typeface="Ubuntu Mono"/>
              </a:rPr>
              <a:t>(</a:t>
            </a:r>
            <a:r>
              <a:rPr sz="1350" dirty="0" err="1">
                <a:latin typeface="Ubuntu Mono"/>
              </a:rPr>
              <a:t>ames.full</a:t>
            </a:r>
            <a:r>
              <a:rPr sz="1350" dirty="0" err="1">
                <a:solidFill>
                  <a:srgbClr val="666666"/>
                </a:solidFill>
                <a:latin typeface="Ubuntu Mono"/>
              </a:rPr>
              <a:t>$</a:t>
            </a:r>
            <a:r>
              <a:rPr sz="1350" dirty="0" err="1">
                <a:latin typeface="Ubuntu Mono"/>
              </a:rPr>
              <a:t>Sale_Price</a:t>
            </a:r>
            <a:r>
              <a:rPr sz="1350" dirty="0">
                <a:latin typeface="Ubuntu Mono"/>
              </a:rPr>
              <a:t>, </a:t>
            </a:r>
            <a:r>
              <a:rPr sz="1350" b="1" dirty="0">
                <a:solidFill>
                  <a:srgbClr val="007020"/>
                </a:solidFill>
                <a:latin typeface="Ubuntu Mono"/>
              </a:rPr>
              <a:t>predict</a:t>
            </a:r>
            <a:r>
              <a:rPr sz="1350" dirty="0">
                <a:latin typeface="Ubuntu Mono"/>
              </a:rPr>
              <a:t>(</a:t>
            </a:r>
            <a:r>
              <a:rPr sz="1350" dirty="0" err="1">
                <a:latin typeface="Ubuntu Mono"/>
              </a:rPr>
              <a:t>ames.full.rf</a:t>
            </a:r>
            <a:r>
              <a:rPr sz="1350" dirty="0">
                <a:latin typeface="Ubuntu Mono"/>
              </a:rPr>
              <a:t>, </a:t>
            </a:r>
            <a:r>
              <a:rPr sz="1350" dirty="0" err="1">
                <a:solidFill>
                  <a:srgbClr val="902000"/>
                </a:solidFill>
                <a:latin typeface="Ubuntu Mono"/>
              </a:rPr>
              <a:t>newdata</a:t>
            </a:r>
            <a:r>
              <a:rPr sz="1350" dirty="0">
                <a:solidFill>
                  <a:srgbClr val="902000"/>
                </a:solidFill>
                <a:latin typeface="Ubuntu Mono"/>
              </a:rPr>
              <a:t>=</a:t>
            </a:r>
            <a:r>
              <a:rPr sz="1350" dirty="0" err="1">
                <a:latin typeface="Ubuntu Mono"/>
              </a:rPr>
              <a:t>ames.full</a:t>
            </a:r>
            <a:r>
              <a:rPr sz="1350" dirty="0">
                <a:latin typeface="Ubuntu Mono"/>
              </a:rPr>
              <a:t>))</a:t>
            </a:r>
          </a:p>
          <a:p>
            <a:pPr marL="0" indent="0">
              <a:buNone/>
            </a:pPr>
            <a:r>
              <a:rPr sz="1350" dirty="0">
                <a:latin typeface="Ubuntu Mono"/>
              </a:rPr>
              <a:t>[1] 10011</a:t>
            </a:r>
          </a:p>
          <a:p>
            <a:pPr lvl="1"/>
            <a:r>
              <a:rPr dirty="0"/>
              <a:t>The full Ames data set has categorical variables, and random forests don’t like categorical variables.</a:t>
            </a:r>
          </a:p>
          <a:p>
            <a:pPr lvl="1"/>
            <a:r>
              <a:rPr dirty="0"/>
              <a:t>It calculates RMSE for the model using the original training set, which over-estimates the model’s error.</a:t>
            </a:r>
          </a:p>
          <a:p>
            <a:pPr lvl="1"/>
            <a:r>
              <a:rPr dirty="0"/>
              <a:t>It calculates RMSE for the model using the original training set, which under-estimates the model’s error.</a:t>
            </a:r>
          </a:p>
          <a:p>
            <a:pPr lvl="1"/>
            <a:r>
              <a:rPr dirty="0"/>
              <a:t>There’s no model tuning step. Model tuning might give an even more accurate model.</a:t>
            </a:r>
          </a:p>
        </p:txBody>
      </p:sp>
    </p:spTree>
    <p:extLst>
      <p:ext uri="{BB962C8B-B14F-4D97-AF65-F5344CB8AC3E}">
        <p14:creationId xmlns:p14="http://schemas.microsoft.com/office/powerpoint/2010/main" val="4031836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Classification</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0244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a:t>
            </a:r>
            <a:r>
              <a:rPr dirty="0" smtClean="0"/>
              <a:t> </a:t>
            </a:r>
            <a:r>
              <a:rPr dirty="0"/>
              <a:t>– Classification</a:t>
            </a:r>
          </a:p>
        </p:txBody>
      </p:sp>
      <p:sp>
        <p:nvSpPr>
          <p:cNvPr id="3" name="Content Placeholder 2"/>
          <p:cNvSpPr>
            <a:spLocks noGrp="1"/>
          </p:cNvSpPr>
          <p:nvPr>
            <p:ph idx="1"/>
          </p:nvPr>
        </p:nvSpPr>
        <p:spPr/>
        <p:txBody>
          <a:bodyPr>
            <a:normAutofit fontScale="92500" lnSpcReduction="20000"/>
          </a:bodyPr>
          <a:lstStyle/>
          <a:p>
            <a:pPr lvl="1">
              <a:lnSpc>
                <a:spcPct val="110000"/>
              </a:lnSpc>
            </a:pPr>
            <a:r>
              <a:rPr dirty="0"/>
              <a:t>Classification tries to predict how each observation can be sorted into one of several categories.</a:t>
            </a:r>
          </a:p>
          <a:p>
            <a:pPr lvl="2">
              <a:lnSpc>
                <a:spcPct val="110000"/>
              </a:lnSpc>
            </a:pPr>
            <a:r>
              <a:rPr dirty="0"/>
              <a:t>Classification can be used to predict whether a potential customer is likely to become an actual customer, or whether an individual is likely to vote for a particular candidate or even vote at all.</a:t>
            </a:r>
          </a:p>
          <a:p>
            <a:pPr lvl="2">
              <a:lnSpc>
                <a:spcPct val="110000"/>
              </a:lnSpc>
            </a:pPr>
            <a:r>
              <a:rPr dirty="0"/>
              <a:t>Classification can also be used for more immediate tasks, like identifying whether or not an incoming message is identified as spam.</a:t>
            </a:r>
          </a:p>
          <a:p>
            <a:pPr lvl="1">
              <a:lnSpc>
                <a:spcPct val="110000"/>
              </a:lnSpc>
            </a:pPr>
            <a:r>
              <a:rPr dirty="0"/>
              <a:t>A classification model is a set of rules that could be used to make these predictions.</a:t>
            </a:r>
          </a:p>
          <a:p>
            <a:pPr lvl="1">
              <a:lnSpc>
                <a:spcPct val="110000"/>
              </a:lnSpc>
            </a:pPr>
            <a:r>
              <a:rPr dirty="0"/>
              <a:t>Regression predicts a </a:t>
            </a:r>
            <a:r>
              <a:rPr i="1" dirty="0"/>
              <a:t>number</a:t>
            </a:r>
            <a:r>
              <a:rPr dirty="0"/>
              <a:t>; classification predicts a category.</a:t>
            </a:r>
          </a:p>
        </p:txBody>
      </p:sp>
    </p:spTree>
    <p:extLst>
      <p:ext uri="{BB962C8B-B14F-4D97-AF65-F5344CB8AC3E}">
        <p14:creationId xmlns:p14="http://schemas.microsoft.com/office/powerpoint/2010/main" val="150766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a:t>
            </a:r>
            <a:r>
              <a:rPr dirty="0" smtClean="0"/>
              <a:t> </a:t>
            </a:r>
            <a:r>
              <a:rPr dirty="0"/>
              <a:t>– Predicting Gender just from Height</a:t>
            </a:r>
          </a:p>
        </p:txBody>
      </p:sp>
      <p:sp>
        <p:nvSpPr>
          <p:cNvPr id="3" name="Content Placeholder 2"/>
          <p:cNvSpPr>
            <a:spLocks noGrp="1"/>
          </p:cNvSpPr>
          <p:nvPr>
            <p:ph idx="1"/>
          </p:nvPr>
        </p:nvSpPr>
        <p:spPr/>
        <p:txBody>
          <a:bodyPr>
            <a:normAutofit/>
          </a:bodyPr>
          <a:lstStyle/>
          <a:p>
            <a:pPr lvl="1">
              <a:lnSpc>
                <a:spcPct val="100000"/>
              </a:lnSpc>
            </a:pPr>
            <a:r>
              <a:rPr sz="1600" dirty="0"/>
              <a:t>348 college students were asked to report height and gender.</a:t>
            </a:r>
          </a:p>
          <a:p>
            <a:pPr lvl="1">
              <a:lnSpc>
                <a:spcPct val="100000"/>
              </a:lnSpc>
            </a:pPr>
            <a:r>
              <a:rPr sz="1600" dirty="0"/>
              <a:t>Can we guess gender from height?</a:t>
            </a:r>
          </a:p>
          <a:p>
            <a:pPr lvl="2">
              <a:lnSpc>
                <a:spcPct val="100000"/>
              </a:lnSpc>
            </a:pPr>
            <a:r>
              <a:rPr sz="1600" dirty="0"/>
              <a:t>Look at all individuals shorter than 67 inches.</a:t>
            </a:r>
          </a:p>
          <a:p>
            <a:pPr lvl="2">
              <a:lnSpc>
                <a:spcPct val="100000"/>
              </a:lnSpc>
            </a:pPr>
            <a:r>
              <a:rPr sz="1600" dirty="0"/>
              <a:t>Look at all individuals taller than 69 inches.</a:t>
            </a:r>
          </a:p>
          <a:p>
            <a:pPr lvl="2">
              <a:lnSpc>
                <a:spcPct val="100000"/>
              </a:lnSpc>
            </a:pPr>
            <a:r>
              <a:rPr sz="1600" dirty="0"/>
              <a:t>What about individuals who are 68 inches?</a:t>
            </a:r>
          </a:p>
          <a:p>
            <a:pPr lvl="1">
              <a:lnSpc>
                <a:spcPct val="100000"/>
              </a:lnSpc>
            </a:pPr>
            <a:r>
              <a:rPr sz="1600" dirty="0"/>
              <a:t>Classification Rule: Anyone 68 inches or shorter is assumed to be female.</a:t>
            </a:r>
          </a:p>
          <a:p>
            <a:pPr lvl="1">
              <a:lnSpc>
                <a:spcPct val="100000"/>
              </a:lnSpc>
            </a:pPr>
            <a:r>
              <a:rPr sz="1600" dirty="0"/>
              <a:t>In practice, predicting gender is problematic. Why?</a:t>
            </a:r>
          </a:p>
        </p:txBody>
      </p:sp>
      <p:pic>
        <p:nvPicPr>
          <p:cNvPr id="4" name="Picture 3" descr="Contingency table showing responses categorized by height and female/male variables. A dividing line at 68 inches yields many correct categorizations, but some incorrect ones as well.&#10;"/>
          <p:cNvPicPr>
            <a:picLocks noGrp="1" noChangeAspect="1"/>
          </p:cNvPicPr>
          <p:nvPr/>
        </p:nvPicPr>
        <p:blipFill>
          <a:blip r:embed="rId2"/>
          <a:stretch>
            <a:fillRect/>
          </a:stretch>
        </p:blipFill>
        <p:spPr bwMode="auto">
          <a:xfrm>
            <a:off x="342900" y="3782863"/>
            <a:ext cx="6172200" cy="742950"/>
          </a:xfrm>
          <a:prstGeom prst="rect">
            <a:avLst/>
          </a:prstGeom>
          <a:noFill/>
          <a:ln w="9525">
            <a:noFill/>
            <a:headEnd/>
            <a:tailEnd/>
          </a:ln>
        </p:spPr>
      </p:pic>
    </p:spTree>
    <p:extLst>
      <p:ext uri="{BB962C8B-B14F-4D97-AF65-F5344CB8AC3E}">
        <p14:creationId xmlns:p14="http://schemas.microsoft.com/office/powerpoint/2010/main" val="257209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Tree-Based Predictors (CART)</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57158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a:t>
            </a:r>
            <a:r>
              <a:rPr dirty="0" smtClean="0"/>
              <a:t> </a:t>
            </a:r>
            <a:r>
              <a:rPr dirty="0"/>
              <a:t>– Handwriting Recognition</a:t>
            </a:r>
          </a:p>
        </p:txBody>
      </p:sp>
      <p:pic>
        <p:nvPicPr>
          <p:cNvPr id="3" name="Picture 1" descr="An image showing examples of various handwritten digits. Original source: US Post Office, although others have distributed images in a number of places.&#10;"/>
          <p:cNvPicPr>
            <a:picLocks noGrp="1" noChangeAspect="1"/>
          </p:cNvPicPr>
          <p:nvPr/>
        </p:nvPicPr>
        <p:blipFill>
          <a:blip r:embed="rId2"/>
          <a:stretch>
            <a:fillRect/>
          </a:stretch>
        </p:blipFill>
        <p:spPr bwMode="auto">
          <a:xfrm>
            <a:off x="1085850" y="1200150"/>
            <a:ext cx="4695825" cy="3009900"/>
          </a:xfrm>
          <a:prstGeom prst="rect">
            <a:avLst/>
          </a:prstGeom>
          <a:noFill/>
          <a:ln w="9525">
            <a:noFill/>
            <a:headEnd/>
            <a:tailEnd/>
          </a:ln>
        </p:spPr>
      </p:pic>
    </p:spTree>
    <p:extLst>
      <p:ext uri="{BB962C8B-B14F-4D97-AF65-F5344CB8AC3E}">
        <p14:creationId xmlns:p14="http://schemas.microsoft.com/office/powerpoint/2010/main" val="198834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a:t>
            </a:r>
            <a:r>
              <a:rPr dirty="0" smtClean="0"/>
              <a:t> </a:t>
            </a:r>
            <a:r>
              <a:rPr dirty="0"/>
              <a:t>– Classification</a:t>
            </a:r>
          </a:p>
        </p:txBody>
      </p:sp>
      <p:sp>
        <p:nvSpPr>
          <p:cNvPr id="3" name="Content Placeholder 2"/>
          <p:cNvSpPr>
            <a:spLocks noGrp="1"/>
          </p:cNvSpPr>
          <p:nvPr>
            <p:ph idx="1"/>
          </p:nvPr>
        </p:nvSpPr>
        <p:spPr/>
        <p:txBody>
          <a:bodyPr/>
          <a:lstStyle/>
          <a:p>
            <a:pPr marL="0" indent="0">
              <a:lnSpc>
                <a:spcPct val="100000"/>
              </a:lnSpc>
              <a:buNone/>
            </a:pPr>
            <a:r>
              <a:rPr dirty="0"/>
              <a:t>In this program, we will focus on the following classification techniques:</a:t>
            </a:r>
          </a:p>
          <a:p>
            <a:pPr lvl="1">
              <a:lnSpc>
                <a:spcPct val="100000"/>
              </a:lnSpc>
            </a:pPr>
            <a:r>
              <a:rPr dirty="0"/>
              <a:t>Decision Trees (CART=Classification and Regression Trees)</a:t>
            </a:r>
          </a:p>
          <a:p>
            <a:pPr lvl="1">
              <a:lnSpc>
                <a:spcPct val="100000"/>
              </a:lnSpc>
            </a:pPr>
            <a:r>
              <a:rPr dirty="0"/>
              <a:t>Random Forests</a:t>
            </a:r>
          </a:p>
          <a:p>
            <a:pPr lvl="1">
              <a:lnSpc>
                <a:spcPct val="100000"/>
              </a:lnSpc>
            </a:pPr>
            <a:r>
              <a:rPr dirty="0"/>
              <a:t>Logistic Regression</a:t>
            </a:r>
          </a:p>
          <a:p>
            <a:pPr lvl="1">
              <a:lnSpc>
                <a:spcPct val="100000"/>
              </a:lnSpc>
            </a:pPr>
            <a:r>
              <a:rPr dirty="0"/>
              <a:t>Support Vector Machines (SVM)</a:t>
            </a:r>
          </a:p>
          <a:p>
            <a:pPr marL="0" indent="0">
              <a:lnSpc>
                <a:spcPct val="100000"/>
              </a:lnSpc>
              <a:buNone/>
            </a:pPr>
            <a:r>
              <a:rPr dirty="0"/>
              <a:t>Many techniques used for classification can ALSO be used for Regression.</a:t>
            </a:r>
          </a:p>
        </p:txBody>
      </p:sp>
    </p:spTree>
    <p:extLst>
      <p:ext uri="{BB962C8B-B14F-4D97-AF65-F5344CB8AC3E}">
        <p14:creationId xmlns:p14="http://schemas.microsoft.com/office/powerpoint/2010/main" val="173404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64</a:t>
            </a:r>
            <a:r>
              <a:rPr dirty="0" smtClean="0"/>
              <a:t> </a:t>
            </a:r>
            <a:r>
              <a:rPr dirty="0"/>
              <a:t>– Confusion Matrix</a:t>
            </a:r>
          </a:p>
        </p:txBody>
      </p:sp>
      <p:sp>
        <p:nvSpPr>
          <p:cNvPr id="3" name="Content Placeholder 2"/>
          <p:cNvSpPr>
            <a:spLocks noGrp="1"/>
          </p:cNvSpPr>
          <p:nvPr>
            <p:ph sz="half" idx="1"/>
          </p:nvPr>
        </p:nvSpPr>
        <p:spPr/>
        <p:txBody>
          <a:bodyPr>
            <a:normAutofit/>
          </a:bodyPr>
          <a:lstStyle/>
          <a:p>
            <a:pPr marL="0" indent="0">
              <a:buNone/>
            </a:pPr>
            <a:r>
              <a:rPr sz="1600" dirty="0"/>
              <a:t>A confusion matrix summarizes the results of a classification algorithm.</a:t>
            </a:r>
          </a:p>
          <a:p>
            <a:pPr lvl="1"/>
            <a:r>
              <a:rPr sz="1600" dirty="0"/>
              <a:t>True Positives</a:t>
            </a:r>
          </a:p>
          <a:p>
            <a:pPr lvl="1"/>
            <a:r>
              <a:rPr sz="1600" dirty="0"/>
              <a:t>True Negatives</a:t>
            </a:r>
          </a:p>
          <a:p>
            <a:pPr lvl="1"/>
            <a:r>
              <a:rPr sz="1600" dirty="0"/>
              <a:t>False Positives</a:t>
            </a:r>
          </a:p>
          <a:p>
            <a:pPr lvl="1"/>
            <a:r>
              <a:rPr sz="1600" dirty="0"/>
              <a:t>False Negatives</a:t>
            </a:r>
          </a:p>
        </p:txBody>
      </p:sp>
      <p:graphicFrame>
        <p:nvGraphicFramePr>
          <p:cNvPr id="6" name="Content Placeholder 5"/>
          <p:cNvGraphicFramePr>
            <a:graphicFrameLocks noGrp="1"/>
          </p:cNvGraphicFramePr>
          <p:nvPr>
            <p:ph idx="1"/>
          </p:nvPr>
        </p:nvGraphicFramePr>
        <p:xfrm>
          <a:off x="3486150" y="1200150"/>
          <a:ext cx="3028950" cy="668655"/>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tblGrid>
              <a:tr h="222885">
                <a:tc>
                  <a:txBody>
                    <a:bodyPr/>
                    <a:lstStyle/>
                    <a:p>
                      <a:endParaRPr sz="1000"/>
                    </a:p>
                  </a:txBody>
                  <a:tcPr marL="68580" marR="68580" marT="34290" marB="34290"/>
                </a:tc>
                <a:tc>
                  <a:txBody>
                    <a:bodyPr/>
                    <a:lstStyle/>
                    <a:p>
                      <a:pPr marL="0" lvl="0" indent="0" algn="ctr">
                        <a:buNone/>
                      </a:pPr>
                      <a:r>
                        <a:rPr sz="1000" dirty="0"/>
                        <a:t>68" or Shorter</a:t>
                      </a:r>
                    </a:p>
                  </a:txBody>
                  <a:tcPr marL="68580" marR="68580" marT="34290" marB="34290"/>
                </a:tc>
                <a:tc>
                  <a:txBody>
                    <a:bodyPr/>
                    <a:lstStyle/>
                    <a:p>
                      <a:pPr marL="0" lvl="0" indent="0" algn="ctr">
                        <a:buNone/>
                      </a:pPr>
                      <a:r>
                        <a:rPr sz="1000"/>
                        <a:t>Taller than 68"</a:t>
                      </a:r>
                    </a:p>
                  </a:txBody>
                  <a:tcPr marL="68580" marR="68580" marT="34290" marB="34290"/>
                </a:tc>
                <a:extLst>
                  <a:ext uri="{0D108BD9-81ED-4DB2-BD59-A6C34878D82A}">
                    <a16:rowId xmlns:a16="http://schemas.microsoft.com/office/drawing/2014/main" val="10000"/>
                  </a:ext>
                </a:extLst>
              </a:tr>
              <a:tr h="222885">
                <a:tc>
                  <a:txBody>
                    <a:bodyPr/>
                    <a:lstStyle/>
                    <a:p>
                      <a:pPr marL="0" lvl="0" indent="0" algn="ctr">
                        <a:buNone/>
                      </a:pPr>
                      <a:r>
                        <a:rPr sz="1000"/>
                        <a:t>F</a:t>
                      </a:r>
                    </a:p>
                  </a:txBody>
                  <a:tcPr marL="68580" marR="68580" marT="34290" marB="34290"/>
                </a:tc>
                <a:tc>
                  <a:txBody>
                    <a:bodyPr/>
                    <a:lstStyle/>
                    <a:p>
                      <a:pPr marL="0" lvl="0" indent="0" algn="ctr">
                        <a:buNone/>
                      </a:pPr>
                      <a:r>
                        <a:rPr sz="1000"/>
                        <a:t>166</a:t>
                      </a:r>
                    </a:p>
                  </a:txBody>
                  <a:tcPr marL="68580" marR="68580" marT="34290" marB="34290"/>
                </a:tc>
                <a:tc>
                  <a:txBody>
                    <a:bodyPr/>
                    <a:lstStyle/>
                    <a:p>
                      <a:pPr marL="0" lvl="0" indent="0" algn="ctr">
                        <a:buNone/>
                      </a:pPr>
                      <a:r>
                        <a:rPr sz="1000"/>
                        <a:t>25</a:t>
                      </a:r>
                    </a:p>
                  </a:txBody>
                  <a:tcPr marL="68580" marR="68580" marT="34290" marB="34290"/>
                </a:tc>
                <a:extLst>
                  <a:ext uri="{0D108BD9-81ED-4DB2-BD59-A6C34878D82A}">
                    <a16:rowId xmlns:a16="http://schemas.microsoft.com/office/drawing/2014/main" val="10001"/>
                  </a:ext>
                </a:extLst>
              </a:tr>
              <a:tr h="222885">
                <a:tc>
                  <a:txBody>
                    <a:bodyPr/>
                    <a:lstStyle/>
                    <a:p>
                      <a:pPr marL="0" lvl="0" indent="0" algn="ctr">
                        <a:buNone/>
                      </a:pPr>
                      <a:r>
                        <a:rPr sz="1000"/>
                        <a:t>M</a:t>
                      </a:r>
                    </a:p>
                  </a:txBody>
                  <a:tcPr marL="68580" marR="68580" marT="34290" marB="34290"/>
                </a:tc>
                <a:tc>
                  <a:txBody>
                    <a:bodyPr/>
                    <a:lstStyle/>
                    <a:p>
                      <a:pPr marL="0" lvl="0" indent="0" algn="ctr">
                        <a:buNone/>
                      </a:pPr>
                      <a:r>
                        <a:rPr sz="1000"/>
                        <a:t>35</a:t>
                      </a:r>
                    </a:p>
                  </a:txBody>
                  <a:tcPr marL="68580" marR="68580" marT="34290" marB="34290"/>
                </a:tc>
                <a:tc>
                  <a:txBody>
                    <a:bodyPr/>
                    <a:lstStyle/>
                    <a:p>
                      <a:pPr marL="0" lvl="0" indent="0" algn="ctr">
                        <a:buNone/>
                      </a:pPr>
                      <a:r>
                        <a:rPr sz="1000" dirty="0"/>
                        <a:t>122</a:t>
                      </a:r>
                    </a:p>
                  </a:txBody>
                  <a:tcPr marL="68580" marR="68580" marT="34290" marB="34290"/>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0" y="3010619"/>
                <a:ext cx="6858000" cy="1887286"/>
              </a:xfrm>
            </p:spPr>
            <p:txBody>
              <a:bodyPr>
                <a:normAutofit lnSpcReduction="10000"/>
              </a:bodyPr>
              <a:lstStyle/>
              <a:p>
                <a:pPr marL="0" indent="0">
                  <a:buNone/>
                </a:pPr>
                <a:r>
                  <a:rPr sz="1600" dirty="0"/>
                  <a:t>In our gender and height sample data set, using a simple height split at 68 in. if we assumed that anyone taller than 68 in. is a male, and anyone shorter is female:</a:t>
                </a:r>
              </a:p>
              <a:p>
                <a:pPr marL="0" indent="0">
                  <a:buNone/>
                </a:pPr>
                <a14:m>
                  <m:oMathPara xmlns:m="http://schemas.openxmlformats.org/officeDocument/2006/math">
                    <m:oMathParaPr>
                      <m:jc m:val="center"/>
                    </m:oMathParaPr>
                    <m:oMath xmlns:m="http://schemas.openxmlformats.org/officeDocument/2006/math">
                      <m:r>
                        <m:rPr>
                          <m:nor/>
                        </m:rPr>
                        <a:rPr sz="1600"/>
                        <m:t>Accuracy</m:t>
                      </m:r>
                      <m:r>
                        <a:rPr sz="1600">
                          <a:latin typeface="Cambria Math" panose="02040503050406030204" pitchFamily="18" charset="0"/>
                        </a:rPr>
                        <m:t>=</m:t>
                      </m:r>
                      <m:f>
                        <m:fPr>
                          <m:ctrlPr>
                            <a:rPr sz="1600" i="1">
                              <a:latin typeface="Cambria Math" panose="02040503050406030204" pitchFamily="18" charset="0"/>
                            </a:rPr>
                          </m:ctrlPr>
                        </m:fPr>
                        <m:num>
                          <m:r>
                            <a:rPr sz="1600">
                              <a:latin typeface="Cambria Math" panose="02040503050406030204" pitchFamily="18" charset="0"/>
                            </a:rPr>
                            <m:t>166+122</m:t>
                          </m:r>
                        </m:num>
                        <m:den>
                          <m:r>
                            <a:rPr sz="1600">
                              <a:latin typeface="Cambria Math" panose="02040503050406030204" pitchFamily="18" charset="0"/>
                            </a:rPr>
                            <m:t>166+122+25+35</m:t>
                          </m:r>
                        </m:den>
                      </m:f>
                      <m:r>
                        <a:rPr sz="1600">
                          <a:latin typeface="Cambria Math" panose="02040503050406030204" pitchFamily="18" charset="0"/>
                        </a:rPr>
                        <m:t>=</m:t>
                      </m:r>
                      <m:f>
                        <m:fPr>
                          <m:ctrlPr>
                            <a:rPr sz="1600" i="1">
                              <a:latin typeface="Cambria Math" panose="02040503050406030204" pitchFamily="18" charset="0"/>
                            </a:rPr>
                          </m:ctrlPr>
                        </m:fPr>
                        <m:num>
                          <m:r>
                            <a:rPr sz="1600">
                              <a:latin typeface="Cambria Math" panose="02040503050406030204" pitchFamily="18" charset="0"/>
                            </a:rPr>
                            <m:t>288</m:t>
                          </m:r>
                        </m:num>
                        <m:den>
                          <m:r>
                            <a:rPr sz="1600">
                              <a:latin typeface="Cambria Math" panose="02040503050406030204" pitchFamily="18" charset="0"/>
                            </a:rPr>
                            <m:t>348</m:t>
                          </m:r>
                        </m:den>
                      </m:f>
                      <m:r>
                        <a:rPr sz="1600">
                          <a:latin typeface="Cambria Math" panose="02040503050406030204" pitchFamily="18" charset="0"/>
                        </a:rPr>
                        <m:t>=0.827=82.7%</m:t>
                      </m:r>
                    </m:oMath>
                  </m:oMathPara>
                </a14:m>
                <a:endParaRPr sz="1600" dirty="0"/>
              </a:p>
              <a:p>
                <a:pPr marL="0" indent="0">
                  <a:buNone/>
                </a:pPr>
                <a:r>
                  <a:rPr sz="1600" dirty="0"/>
                  <a:t>Of course, a more complicated model could do much better, but this isn’t too bad.</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0" y="3010619"/>
                <a:ext cx="6858000" cy="188728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779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65</a:t>
            </a:r>
            <a:r>
              <a:rPr dirty="0" smtClean="0"/>
              <a:t> </a:t>
            </a:r>
            <a:r>
              <a:rPr dirty="0"/>
              <a:t>– Question</a:t>
            </a:r>
          </a:p>
        </p:txBody>
      </p:sp>
      <p:sp>
        <p:nvSpPr>
          <p:cNvPr id="3" name="Content Placeholder 2"/>
          <p:cNvSpPr>
            <a:spLocks noGrp="1"/>
          </p:cNvSpPr>
          <p:nvPr>
            <p:ph sz="half" idx="1"/>
          </p:nvPr>
        </p:nvSpPr>
        <p:spPr>
          <a:xfrm>
            <a:off x="0" y="1033271"/>
            <a:ext cx="3858126" cy="3378307"/>
          </a:xfrm>
        </p:spPr>
        <p:txBody>
          <a:bodyPr>
            <a:noAutofit/>
          </a:bodyPr>
          <a:lstStyle/>
          <a:p>
            <a:pPr lvl="1">
              <a:lnSpc>
                <a:spcPct val="120000"/>
              </a:lnSpc>
            </a:pPr>
            <a:r>
              <a:rPr lang="en-US" sz="1400" dirty="0"/>
              <a:t>Besides Accuracy, we sometimes are interested in the proportion of positives that are correctly identified (Sensitivity) and proportion of negatives that are correctly identified (Specificity).</a:t>
            </a:r>
          </a:p>
          <a:p>
            <a:pPr lvl="1">
              <a:lnSpc>
                <a:spcPct val="120000"/>
              </a:lnSpc>
            </a:pPr>
            <a:r>
              <a:rPr lang="en-US" sz="1400" dirty="0"/>
              <a:t>Sensitivity = </a:t>
            </a:r>
            <a:r>
              <a:rPr lang="en-US" sz="1400" dirty="0" smtClean="0"/>
              <a:t/>
            </a:r>
            <a:br>
              <a:rPr lang="en-US" sz="1400" dirty="0" smtClean="0"/>
            </a:br>
            <a:r>
              <a:rPr lang="en-US" sz="1400" dirty="0" smtClean="0"/>
              <a:t>#(</a:t>
            </a:r>
            <a:r>
              <a:rPr lang="en-US" sz="1400" dirty="0"/>
              <a:t>actually </a:t>
            </a:r>
            <a:r>
              <a:rPr lang="en-US" sz="1400" dirty="0" err="1"/>
              <a:t>pos</a:t>
            </a:r>
            <a:r>
              <a:rPr lang="en-US" sz="1400" dirty="0"/>
              <a:t> </a:t>
            </a:r>
            <a:r>
              <a:rPr lang="en-US" sz="1400" dirty="0" smtClean="0"/>
              <a:t>and </a:t>
            </a:r>
            <a:r>
              <a:rPr lang="en-US" sz="1400" dirty="0"/>
              <a:t>detected </a:t>
            </a:r>
            <a:r>
              <a:rPr lang="en-US" sz="1400" dirty="0" err="1"/>
              <a:t>pos</a:t>
            </a:r>
            <a:r>
              <a:rPr lang="en-US" sz="1400" dirty="0" smtClean="0"/>
              <a:t>)/#(actually </a:t>
            </a:r>
            <a:r>
              <a:rPr lang="en-US" sz="1400" dirty="0" err="1" smtClean="0"/>
              <a:t>pos</a:t>
            </a:r>
            <a:r>
              <a:rPr lang="en-US" sz="1400" dirty="0" smtClean="0"/>
              <a:t>)</a:t>
            </a:r>
            <a:endParaRPr lang="en-US" sz="1400" dirty="0"/>
          </a:p>
          <a:p>
            <a:pPr lvl="1">
              <a:lnSpc>
                <a:spcPct val="120000"/>
              </a:lnSpc>
            </a:pPr>
            <a:r>
              <a:rPr lang="en-US" sz="1400" dirty="0"/>
              <a:t>Specificity = </a:t>
            </a:r>
            <a:r>
              <a:rPr lang="en-US" sz="1400" dirty="0" smtClean="0"/>
              <a:t/>
            </a:r>
            <a:br>
              <a:rPr lang="en-US" sz="1400" dirty="0" smtClean="0"/>
            </a:br>
            <a:r>
              <a:rPr lang="en-US" sz="1400" dirty="0" smtClean="0"/>
              <a:t>#(</a:t>
            </a:r>
            <a:r>
              <a:rPr lang="en-US" sz="1400" dirty="0"/>
              <a:t>actually </a:t>
            </a:r>
            <a:r>
              <a:rPr lang="en-US" sz="1400" dirty="0" err="1"/>
              <a:t>neg</a:t>
            </a:r>
            <a:r>
              <a:rPr lang="en-US" sz="1400" dirty="0"/>
              <a:t> and detected </a:t>
            </a:r>
            <a:r>
              <a:rPr lang="en-US" sz="1400" dirty="0" err="1"/>
              <a:t>neg</a:t>
            </a:r>
            <a:r>
              <a:rPr lang="en-US" sz="1400" dirty="0" smtClean="0"/>
              <a:t>)/(actually #</a:t>
            </a:r>
            <a:r>
              <a:rPr lang="en-US" sz="1400" dirty="0" err="1" smtClean="0"/>
              <a:t>neg</a:t>
            </a:r>
            <a:r>
              <a:rPr lang="en-US" sz="1400" dirty="0" smtClean="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3503942"/>
              </p:ext>
            </p:extLst>
          </p:nvPr>
        </p:nvGraphicFramePr>
        <p:xfrm>
          <a:off x="4050633" y="1200150"/>
          <a:ext cx="2464467" cy="819150"/>
        </p:xfrm>
        <a:graphic>
          <a:graphicData uri="http://schemas.openxmlformats.org/drawingml/2006/table">
            <a:tbl>
              <a:tblPr firstRow="1" bandRow="1">
                <a:tableStyleId>{5C22544A-7EE6-4342-B048-85BDC9FD1C3A}</a:tableStyleId>
              </a:tblPr>
              <a:tblGrid>
                <a:gridCol w="821489">
                  <a:extLst>
                    <a:ext uri="{9D8B030D-6E8A-4147-A177-3AD203B41FA5}">
                      <a16:colId xmlns:a16="http://schemas.microsoft.com/office/drawing/2014/main" val="20000"/>
                    </a:ext>
                  </a:extLst>
                </a:gridCol>
                <a:gridCol w="821489">
                  <a:extLst>
                    <a:ext uri="{9D8B030D-6E8A-4147-A177-3AD203B41FA5}">
                      <a16:colId xmlns:a16="http://schemas.microsoft.com/office/drawing/2014/main" val="20001"/>
                    </a:ext>
                  </a:extLst>
                </a:gridCol>
                <a:gridCol w="821489">
                  <a:extLst>
                    <a:ext uri="{9D8B030D-6E8A-4147-A177-3AD203B41FA5}">
                      <a16:colId xmlns:a16="http://schemas.microsoft.com/office/drawing/2014/main" val="20002"/>
                    </a:ext>
                  </a:extLst>
                </a:gridCol>
              </a:tblGrid>
              <a:tr h="222885">
                <a:tc>
                  <a:txBody>
                    <a:bodyPr/>
                    <a:lstStyle/>
                    <a:p>
                      <a:endParaRPr sz="1000"/>
                    </a:p>
                  </a:txBody>
                  <a:tcPr marL="68580" marR="68580" marT="34290" marB="34290"/>
                </a:tc>
                <a:tc>
                  <a:txBody>
                    <a:bodyPr/>
                    <a:lstStyle/>
                    <a:p>
                      <a:pPr marL="0" lvl="0" indent="0" algn="ctr">
                        <a:buNone/>
                      </a:pPr>
                      <a:r>
                        <a:rPr sz="1000"/>
                        <a:t>68" or Shorter</a:t>
                      </a:r>
                    </a:p>
                  </a:txBody>
                  <a:tcPr marL="68580" marR="68580" marT="34290" marB="34290"/>
                </a:tc>
                <a:tc>
                  <a:txBody>
                    <a:bodyPr/>
                    <a:lstStyle/>
                    <a:p>
                      <a:pPr marL="0" lvl="0" indent="0" algn="ctr">
                        <a:buNone/>
                      </a:pPr>
                      <a:r>
                        <a:rPr sz="1000"/>
                        <a:t>Taller than 68"</a:t>
                      </a:r>
                    </a:p>
                  </a:txBody>
                  <a:tcPr marL="68580" marR="68580" marT="34290" marB="34290"/>
                </a:tc>
                <a:extLst>
                  <a:ext uri="{0D108BD9-81ED-4DB2-BD59-A6C34878D82A}">
                    <a16:rowId xmlns:a16="http://schemas.microsoft.com/office/drawing/2014/main" val="10000"/>
                  </a:ext>
                </a:extLst>
              </a:tr>
              <a:tr h="222885">
                <a:tc>
                  <a:txBody>
                    <a:bodyPr/>
                    <a:lstStyle/>
                    <a:p>
                      <a:pPr marL="0" lvl="0" indent="0" algn="ctr">
                        <a:buNone/>
                      </a:pPr>
                      <a:r>
                        <a:rPr sz="1000" dirty="0"/>
                        <a:t>F</a:t>
                      </a:r>
                    </a:p>
                  </a:txBody>
                  <a:tcPr marL="68580" marR="68580" marT="34290" marB="34290"/>
                </a:tc>
                <a:tc>
                  <a:txBody>
                    <a:bodyPr/>
                    <a:lstStyle/>
                    <a:p>
                      <a:pPr marL="0" lvl="0" indent="0" algn="ctr">
                        <a:buNone/>
                      </a:pPr>
                      <a:r>
                        <a:rPr sz="1000"/>
                        <a:t>166</a:t>
                      </a:r>
                    </a:p>
                  </a:txBody>
                  <a:tcPr marL="68580" marR="68580" marT="34290" marB="34290"/>
                </a:tc>
                <a:tc>
                  <a:txBody>
                    <a:bodyPr/>
                    <a:lstStyle/>
                    <a:p>
                      <a:pPr marL="0" lvl="0" indent="0" algn="ctr">
                        <a:buNone/>
                      </a:pPr>
                      <a:r>
                        <a:rPr sz="1000"/>
                        <a:t>25</a:t>
                      </a:r>
                    </a:p>
                  </a:txBody>
                  <a:tcPr marL="68580" marR="68580" marT="34290" marB="34290"/>
                </a:tc>
                <a:extLst>
                  <a:ext uri="{0D108BD9-81ED-4DB2-BD59-A6C34878D82A}">
                    <a16:rowId xmlns:a16="http://schemas.microsoft.com/office/drawing/2014/main" val="10001"/>
                  </a:ext>
                </a:extLst>
              </a:tr>
              <a:tr h="222885">
                <a:tc>
                  <a:txBody>
                    <a:bodyPr/>
                    <a:lstStyle/>
                    <a:p>
                      <a:pPr marL="0" lvl="0" indent="0" algn="ctr">
                        <a:buNone/>
                      </a:pPr>
                      <a:r>
                        <a:rPr sz="1000"/>
                        <a:t>M</a:t>
                      </a:r>
                    </a:p>
                  </a:txBody>
                  <a:tcPr marL="68580" marR="68580" marT="34290" marB="34290"/>
                </a:tc>
                <a:tc>
                  <a:txBody>
                    <a:bodyPr/>
                    <a:lstStyle/>
                    <a:p>
                      <a:pPr marL="0" lvl="0" indent="0" algn="ctr">
                        <a:buNone/>
                      </a:pPr>
                      <a:r>
                        <a:rPr sz="1000"/>
                        <a:t>35</a:t>
                      </a:r>
                    </a:p>
                  </a:txBody>
                  <a:tcPr marL="68580" marR="68580" marT="34290" marB="34290"/>
                </a:tc>
                <a:tc>
                  <a:txBody>
                    <a:bodyPr/>
                    <a:lstStyle/>
                    <a:p>
                      <a:pPr marL="0" lvl="0" indent="0" algn="ctr">
                        <a:buNone/>
                      </a:pPr>
                      <a:r>
                        <a:rPr sz="1000" dirty="0"/>
                        <a:t>122</a:t>
                      </a:r>
                    </a:p>
                  </a:txBody>
                  <a:tcPr marL="68580" marR="68580" marT="34290" marB="34290"/>
                </a:tc>
                <a:extLst>
                  <a:ext uri="{0D108BD9-81ED-4DB2-BD59-A6C34878D82A}">
                    <a16:rowId xmlns:a16="http://schemas.microsoft.com/office/drawing/2014/main" val="10002"/>
                  </a:ext>
                </a:extLst>
              </a:tr>
            </a:tbl>
          </a:graphicData>
        </a:graphic>
      </p:graphicFrame>
      <p:sp>
        <p:nvSpPr>
          <p:cNvPr id="5" name="Content Placeholder 2"/>
          <p:cNvSpPr>
            <a:spLocks noGrp="1"/>
          </p:cNvSpPr>
          <p:nvPr>
            <p:ph idx="1"/>
          </p:nvPr>
        </p:nvSpPr>
        <p:spPr>
          <a:xfrm>
            <a:off x="0" y="4411579"/>
            <a:ext cx="6858000" cy="736492"/>
          </a:xfrm>
        </p:spPr>
        <p:txBody>
          <a:bodyPr>
            <a:normAutofit lnSpcReduction="10000"/>
          </a:bodyPr>
          <a:lstStyle/>
          <a:p>
            <a:pPr marL="0" indent="0">
              <a:buNone/>
            </a:pPr>
            <a:r>
              <a:rPr sz="1400" dirty="0"/>
              <a:t>If we model that all respondents 68" or shorter are predicted to be female, what is our Sensitivity? (It should be a number between 0 and 1.)</a:t>
            </a:r>
          </a:p>
        </p:txBody>
      </p:sp>
    </p:spTree>
    <p:extLst>
      <p:ext uri="{BB962C8B-B14F-4D97-AF65-F5344CB8AC3E}">
        <p14:creationId xmlns:p14="http://schemas.microsoft.com/office/powerpoint/2010/main" val="187044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Tree-Based Classification Methods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11811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66</a:t>
            </a:r>
            <a:r>
              <a:rPr dirty="0" smtClean="0"/>
              <a:t> </a:t>
            </a:r>
            <a:r>
              <a:rPr dirty="0"/>
              <a:t>– CART models can be used for classification as well. (It’s in the name!)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buNone/>
                </a:pPr>
                <a:r>
                  <a:rPr dirty="0"/>
                  <a:t>When doing classification, splits are chosen to give the greatest increase in node “purity.” (Do all the data points at a certain node have the same category?)</a:t>
                </a:r>
              </a:p>
              <a:p>
                <a:pPr lvl="1">
                  <a:lnSpc>
                    <a:spcPct val="100000"/>
                  </a:lnSpc>
                </a:pPr>
                <a:r>
                  <a:rPr dirty="0"/>
                  <a:t>Suppose there are </a:t>
                </a:r>
                <a:r>
                  <a:rPr i="1" dirty="0"/>
                  <a:t>k</a:t>
                </a:r>
                <a:r>
                  <a:rPr dirty="0"/>
                  <a:t> categories.</a:t>
                </a:r>
              </a:p>
              <a:p>
                <a:pPr lvl="1">
                  <a:lnSpc>
                    <a:spcPct val="100000"/>
                  </a:lnSpc>
                </a:pPr>
                <a:r>
                  <a:rPr dirty="0"/>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𝑘</m:t>
                        </m:r>
                      </m:sub>
                    </m:sSub>
                  </m:oMath>
                </a14:m>
                <a:r>
                  <a:rPr dirty="0"/>
                  <a:t> be the proportion of each category at a certain node.</a:t>
                </a:r>
              </a:p>
              <a:p>
                <a:pPr lvl="1">
                  <a:lnSpc>
                    <a:spcPct val="100000"/>
                  </a:lnSpc>
                </a:pPr>
                <a:r>
                  <a:rPr dirty="0"/>
                  <a:t>Define the </a:t>
                </a:r>
                <a:r>
                  <a:rPr i="1" dirty="0"/>
                  <a:t>Gini index</a:t>
                </a:r>
                <a:r>
                  <a:rPr dirty="0"/>
                  <a:t>: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𝑘</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𝑘</m:t>
                            </m:r>
                          </m:sub>
                        </m:sSub>
                      </m:e>
                    </m:nary>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𝑘</m:t>
                        </m:r>
                      </m:sub>
                    </m:sSub>
                    <m:r>
                      <a:rPr>
                        <a:latin typeface="Cambria Math" panose="02040503050406030204" pitchFamily="18" charset="0"/>
                      </a:rPr>
                      <m:t>)</m:t>
                    </m:r>
                  </m:oMath>
                </a14:m>
                <a:r>
                  <a:rPr dirty="0"/>
                  <a:t>.</a:t>
                </a:r>
              </a:p>
              <a:p>
                <a:pPr lvl="1">
                  <a:lnSpc>
                    <a:spcPct val="100000"/>
                  </a:lnSpc>
                </a:pPr>
                <a:r>
                  <a:rPr dirty="0"/>
                  <a:t>Gini index closer to 0 means higher node purity:</a:t>
                </a:r>
              </a:p>
              <a:p>
                <a:pPr lvl="2">
                  <a:lnSpc>
                    <a:spcPct val="100000"/>
                  </a:lnSpc>
                </a:pPr>
                <a:r>
                  <a:rPr dirty="0"/>
                  <a:t>A node is “pure” when all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rPr dirty="0"/>
                  <a:t> are either close to 0 or 1.</a:t>
                </a:r>
              </a:p>
              <a:p>
                <a:pPr lvl="2">
                  <a:lnSpc>
                    <a:spcPct val="100000"/>
                  </a:lnSpc>
                </a:pPr>
                <a:r>
                  <a:rPr dirty="0"/>
                  <a:t>When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rPr dirty="0"/>
                  <a:t> is close to 0 or 1,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oMath>
                </a14:m>
                <a:r>
                  <a:rPr dirty="0"/>
                  <a:t> is close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89"/>
                </a:stretch>
              </a:blipFill>
            </p:spPr>
            <p:txBody>
              <a:bodyPr/>
              <a:lstStyle/>
              <a:p>
                <a:r>
                  <a:rPr lang="en-US">
                    <a:noFill/>
                  </a:rPr>
                  <a:t> </a:t>
                </a:r>
              </a:p>
            </p:txBody>
          </p:sp>
        </mc:Fallback>
      </mc:AlternateContent>
    </p:spTree>
    <p:extLst>
      <p:ext uri="{BB962C8B-B14F-4D97-AF65-F5344CB8AC3E}">
        <p14:creationId xmlns:p14="http://schemas.microsoft.com/office/powerpoint/2010/main" val="387749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67</a:t>
            </a:r>
            <a:r>
              <a:rPr dirty="0" smtClean="0"/>
              <a:t> </a:t>
            </a:r>
            <a:r>
              <a:rPr dirty="0"/>
              <a:t>– Example: Height and Gender</a:t>
            </a:r>
          </a:p>
        </p:txBody>
      </p:sp>
      <p:pic>
        <p:nvPicPr>
          <p:cNvPr id="3" name="Picture 1" descr="Decision tree with Gini index calculated at each step. One split at height less than or equal to 68 decreases the total impurity from 0.495 to 0.285.&#10;"/>
          <p:cNvPicPr>
            <a:picLocks noGrp="1" noChangeAspect="1"/>
          </p:cNvPicPr>
          <p:nvPr/>
        </p:nvPicPr>
        <p:blipFill>
          <a:blip r:embed="rId2"/>
          <a:stretch>
            <a:fillRect/>
          </a:stretch>
        </p:blipFill>
        <p:spPr bwMode="auto">
          <a:xfrm>
            <a:off x="0" y="1036248"/>
            <a:ext cx="6858000" cy="3429000"/>
          </a:xfrm>
          <a:prstGeom prst="rect">
            <a:avLst/>
          </a:prstGeom>
          <a:noFill/>
          <a:ln w="9525">
            <a:noFill/>
            <a:headEnd/>
            <a:tailEnd/>
          </a:ln>
        </p:spPr>
      </p:pic>
    </p:spTree>
    <p:extLst>
      <p:ext uri="{BB962C8B-B14F-4D97-AF65-F5344CB8AC3E}">
        <p14:creationId xmlns:p14="http://schemas.microsoft.com/office/powerpoint/2010/main" val="3192248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68</a:t>
            </a:r>
            <a:r>
              <a:rPr dirty="0" smtClean="0"/>
              <a:t> </a:t>
            </a:r>
            <a:r>
              <a:rPr dirty="0"/>
              <a:t>– Example: Predicting Heart Disease</a:t>
            </a:r>
          </a:p>
        </p:txBody>
      </p:sp>
      <p:sp>
        <p:nvSpPr>
          <p:cNvPr id="3" name="Content Placeholder 2"/>
          <p:cNvSpPr>
            <a:spLocks noGrp="1"/>
          </p:cNvSpPr>
          <p:nvPr>
            <p:ph idx="1"/>
          </p:nvPr>
        </p:nvSpPr>
        <p:spPr/>
        <p:txBody>
          <a:bodyPr>
            <a:normAutofit fontScale="85000" lnSpcReduction="10000"/>
          </a:bodyPr>
          <a:lstStyle/>
          <a:p>
            <a:pPr marL="0" indent="0">
              <a:lnSpc>
                <a:spcPct val="110000"/>
              </a:lnSpc>
              <a:buNone/>
            </a:pPr>
            <a:r>
              <a:rPr dirty="0"/>
              <a:t>As a simple example, can we use two variables to predict whether a patient will be diagnosed with heart disease?</a:t>
            </a:r>
          </a:p>
          <a:p>
            <a:pPr lvl="1">
              <a:lnSpc>
                <a:spcPct val="110000"/>
              </a:lnSpc>
            </a:pPr>
            <a:r>
              <a:rPr b="1" dirty="0" err="1"/>
              <a:t>thalach</a:t>
            </a:r>
            <a:r>
              <a:rPr b="1" dirty="0"/>
              <a:t>:</a:t>
            </a:r>
            <a:r>
              <a:rPr dirty="0"/>
              <a:t> Related to the maximum heart rate achieved during exercise.</a:t>
            </a:r>
          </a:p>
          <a:p>
            <a:pPr lvl="1">
              <a:lnSpc>
                <a:spcPct val="110000"/>
              </a:lnSpc>
            </a:pPr>
            <a:r>
              <a:rPr b="1" dirty="0" err="1"/>
              <a:t>oldpeak</a:t>
            </a:r>
            <a:r>
              <a:rPr b="1" dirty="0"/>
              <a:t>:</a:t>
            </a:r>
            <a:r>
              <a:rPr dirty="0"/>
              <a:t> Related to a comparison of part of the electrocardiogram signal (ST depression) while resting and after exercise.</a:t>
            </a:r>
          </a:p>
          <a:p>
            <a:pPr lvl="1">
              <a:lnSpc>
                <a:spcPct val="110000"/>
              </a:lnSpc>
            </a:pPr>
            <a:r>
              <a:rPr b="1" dirty="0" err="1"/>
              <a:t>num</a:t>
            </a:r>
            <a:r>
              <a:rPr b="1" dirty="0"/>
              <a:t>:</a:t>
            </a:r>
            <a:r>
              <a:rPr dirty="0"/>
              <a:t> Number of major vessels with &gt; 50% diameter narrowing. Any number greater than 0 represents heart disease.</a:t>
            </a:r>
          </a:p>
          <a:p>
            <a:pPr marL="0" indent="0">
              <a:lnSpc>
                <a:spcPct val="110000"/>
              </a:lnSpc>
              <a:buNone/>
            </a:pPr>
            <a:r>
              <a:rPr dirty="0">
                <a:hlinkClick r:id="rId2"/>
              </a:rPr>
              <a:t>Data made available through the UCI Machine Learning Repository</a:t>
            </a:r>
            <a:r>
              <a:rPr dirty="0"/>
              <a:t> and gathered by </a:t>
            </a:r>
            <a:r>
              <a:rPr dirty="0" err="1"/>
              <a:t>Andras</a:t>
            </a:r>
            <a:r>
              <a:rPr dirty="0"/>
              <a:t> </a:t>
            </a:r>
            <a:r>
              <a:rPr dirty="0" err="1"/>
              <a:t>Janosi</a:t>
            </a:r>
            <a:r>
              <a:rPr dirty="0"/>
              <a:t>, M.D.; William </a:t>
            </a:r>
            <a:r>
              <a:rPr dirty="0" err="1"/>
              <a:t>Steinbrunn</a:t>
            </a:r>
            <a:r>
              <a:rPr dirty="0"/>
              <a:t>, M.D.; Matthias </a:t>
            </a:r>
            <a:r>
              <a:rPr dirty="0" err="1"/>
              <a:t>Pfisterer</a:t>
            </a:r>
            <a:r>
              <a:rPr dirty="0"/>
              <a:t>, M.D.; and Robert </a:t>
            </a:r>
            <a:r>
              <a:rPr dirty="0" err="1"/>
              <a:t>Detrano</a:t>
            </a:r>
            <a:r>
              <a:rPr dirty="0"/>
              <a:t>, M.D., Ph.D.</a:t>
            </a:r>
          </a:p>
        </p:txBody>
      </p:sp>
    </p:spTree>
    <p:extLst>
      <p:ext uri="{BB962C8B-B14F-4D97-AF65-F5344CB8AC3E}">
        <p14:creationId xmlns:p14="http://schemas.microsoft.com/office/powerpoint/2010/main" val="3634882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69</a:t>
            </a:r>
            <a:r>
              <a:rPr dirty="0" smtClean="0"/>
              <a:t> </a:t>
            </a:r>
            <a:r>
              <a:rPr dirty="0"/>
              <a:t>– </a:t>
            </a:r>
            <a:r>
              <a:rPr lang="en-US" dirty="0" smtClean="0"/>
              <a:t>The</a:t>
            </a:r>
            <a:r>
              <a:rPr dirty="0" smtClean="0"/>
              <a:t> </a:t>
            </a:r>
            <a:r>
              <a:rPr dirty="0"/>
              <a:t>data </a:t>
            </a:r>
            <a:r>
              <a:rPr dirty="0" smtClean="0"/>
              <a:t>needs </a:t>
            </a:r>
            <a:r>
              <a:rPr dirty="0"/>
              <a:t>some preparation. These two variables appear to have some predictive power.</a:t>
            </a:r>
          </a:p>
        </p:txBody>
      </p:sp>
      <p:sp>
        <p:nvSpPr>
          <p:cNvPr id="3" name="Content Placeholder 2"/>
          <p:cNvSpPr>
            <a:spLocks noGrp="1"/>
          </p:cNvSpPr>
          <p:nvPr>
            <p:ph sz="half" idx="1"/>
          </p:nvPr>
        </p:nvSpPr>
        <p:spPr/>
        <p:txBody>
          <a:bodyPr>
            <a:normAutofit/>
          </a:bodyPr>
          <a:lstStyle/>
          <a:p>
            <a:pPr marL="0" indent="0">
              <a:buNone/>
            </a:pPr>
            <a:r>
              <a:rPr sz="1100" dirty="0">
                <a:latin typeface="Ubuntu Mono"/>
              </a:rPr>
              <a:t>heart &lt;-</a:t>
            </a:r>
            <a:r>
              <a:rPr sz="1100" dirty="0">
                <a:solidFill>
                  <a:srgbClr val="4070A0"/>
                </a:solidFill>
                <a:latin typeface="Ubuntu Mono"/>
              </a:rPr>
              <a:t> </a:t>
            </a:r>
            <a:r>
              <a:rPr lang="en-US" sz="1100" dirty="0" smtClean="0">
                <a:solidFill>
                  <a:srgbClr val="4070A0"/>
                </a:solidFill>
                <a:latin typeface="Ubuntu Mono"/>
              </a:rPr>
              <a:t> </a:t>
            </a:r>
            <a:br>
              <a:rPr lang="en-US" sz="1100" dirty="0" smtClean="0">
                <a:solidFill>
                  <a:srgbClr val="4070A0"/>
                </a:solidFill>
                <a:latin typeface="Ubuntu Mono"/>
              </a:rPr>
            </a:br>
            <a:r>
              <a:rPr lang="en-US" sz="1100" dirty="0" smtClean="0">
                <a:solidFill>
                  <a:srgbClr val="4070A0"/>
                </a:solidFill>
                <a:latin typeface="Ubuntu Mono"/>
              </a:rPr>
              <a:t>  </a:t>
            </a:r>
            <a:r>
              <a:rPr sz="1100" b="1" dirty="0" smtClean="0">
                <a:solidFill>
                  <a:srgbClr val="007020"/>
                </a:solidFill>
                <a:latin typeface="Ubuntu Mono"/>
              </a:rPr>
              <a:t>read.csv</a:t>
            </a:r>
            <a:r>
              <a:rPr sz="1100" dirty="0">
                <a:latin typeface="Ubuntu Mono"/>
              </a:rPr>
              <a:t>(</a:t>
            </a:r>
            <a:r>
              <a:rPr sz="1100" dirty="0">
                <a:solidFill>
                  <a:srgbClr val="4070A0"/>
                </a:solidFill>
                <a:latin typeface="Ubuntu Mono"/>
              </a:rPr>
              <a:t>"data/</a:t>
            </a:r>
            <a:r>
              <a:rPr sz="1100" dirty="0" err="1">
                <a:solidFill>
                  <a:srgbClr val="4070A0"/>
                </a:solidFill>
                <a:latin typeface="Ubuntu Mono"/>
              </a:rPr>
              <a:t>processed.cleveland.data</a:t>
            </a:r>
            <a:r>
              <a:rPr sz="1100" dirty="0">
                <a:solidFill>
                  <a:srgbClr val="4070A0"/>
                </a:solidFill>
                <a:latin typeface="Ubuntu Mono"/>
              </a:rPr>
              <a:t>"</a:t>
            </a:r>
            <a:r>
              <a:rPr sz="1100" dirty="0">
                <a:latin typeface="Ubuntu Mono"/>
              </a:rPr>
              <a:t>,</a:t>
            </a:r>
            <a:r>
              <a:rPr sz="1100" dirty="0"/>
              <a:t/>
            </a:r>
            <a:br>
              <a:rPr sz="1100" dirty="0"/>
            </a:br>
            <a:r>
              <a:rPr sz="1100" dirty="0">
                <a:latin typeface="Ubuntu Mono"/>
              </a:rPr>
              <a:t>  </a:t>
            </a:r>
            <a:r>
              <a:rPr sz="1100" dirty="0">
                <a:solidFill>
                  <a:srgbClr val="902000"/>
                </a:solidFill>
                <a:latin typeface="Ubuntu Mono"/>
              </a:rPr>
              <a:t>header=</a:t>
            </a:r>
            <a:r>
              <a:rPr sz="1100" dirty="0">
                <a:solidFill>
                  <a:srgbClr val="007020"/>
                </a:solidFill>
                <a:latin typeface="Ubuntu Mono"/>
              </a:rPr>
              <a:t>FALSE</a:t>
            </a:r>
            <a:r>
              <a:rPr sz="1100" dirty="0">
                <a:latin typeface="Ubuntu Mono"/>
              </a:rPr>
              <a:t>, </a:t>
            </a:r>
            <a:r>
              <a:rPr sz="1100" dirty="0" err="1">
                <a:solidFill>
                  <a:srgbClr val="902000"/>
                </a:solidFill>
                <a:latin typeface="Ubuntu Mono"/>
              </a:rPr>
              <a:t>na.strings</a:t>
            </a:r>
            <a:r>
              <a:rPr sz="1100" dirty="0">
                <a:solidFill>
                  <a:srgbClr val="902000"/>
                </a:solidFill>
                <a:latin typeface="Ubuntu Mono"/>
              </a:rPr>
              <a:t>=</a:t>
            </a:r>
            <a:r>
              <a:rPr sz="1100" dirty="0">
                <a:solidFill>
                  <a:srgbClr val="4070A0"/>
                </a:solidFill>
                <a:latin typeface="Ubuntu Mono"/>
              </a:rPr>
              <a:t>"?"</a:t>
            </a:r>
            <a:r>
              <a:rPr sz="1100" dirty="0">
                <a:latin typeface="Ubuntu Mono"/>
              </a:rPr>
              <a:t>)</a:t>
            </a:r>
            <a:r>
              <a:rPr sz="1100" dirty="0"/>
              <a:t/>
            </a:r>
            <a:br>
              <a:rPr sz="1100" dirty="0"/>
            </a:br>
            <a:r>
              <a:rPr sz="1100" b="1" dirty="0">
                <a:solidFill>
                  <a:srgbClr val="007020"/>
                </a:solidFill>
                <a:latin typeface="Ubuntu Mono"/>
              </a:rPr>
              <a:t>names</a:t>
            </a:r>
            <a:r>
              <a:rPr sz="1100" dirty="0">
                <a:latin typeface="Ubuntu Mono"/>
              </a:rPr>
              <a:t>(heart) &lt;-</a:t>
            </a:r>
            <a:r>
              <a:rPr sz="1100" dirty="0">
                <a:solidFill>
                  <a:srgbClr val="4070A0"/>
                </a:solidFill>
                <a:latin typeface="Ubuntu Mono"/>
              </a:rPr>
              <a:t> </a:t>
            </a:r>
            <a:r>
              <a:rPr sz="1100" b="1" dirty="0">
                <a:solidFill>
                  <a:srgbClr val="007020"/>
                </a:solidFill>
                <a:latin typeface="Ubuntu Mono"/>
              </a:rPr>
              <a:t>c</a:t>
            </a:r>
            <a:r>
              <a:rPr sz="1100" dirty="0">
                <a:latin typeface="Ubuntu Mono"/>
              </a:rPr>
              <a:t>(</a:t>
            </a:r>
            <a:r>
              <a:rPr sz="1100" dirty="0">
                <a:solidFill>
                  <a:srgbClr val="4070A0"/>
                </a:solidFill>
                <a:latin typeface="Ubuntu Mono"/>
              </a:rPr>
              <a:t>"age"</a:t>
            </a:r>
            <a:r>
              <a:rPr sz="1100" dirty="0">
                <a:latin typeface="Ubuntu Mono"/>
              </a:rPr>
              <a:t>, </a:t>
            </a:r>
            <a:r>
              <a:rPr sz="1100" dirty="0">
                <a:solidFill>
                  <a:srgbClr val="4070A0"/>
                </a:solidFill>
                <a:latin typeface="Ubuntu Mono"/>
              </a:rPr>
              <a:t>"sex"</a:t>
            </a:r>
            <a:r>
              <a:rPr sz="1100" dirty="0">
                <a:latin typeface="Ubuntu Mono"/>
              </a:rPr>
              <a:t>, </a:t>
            </a:r>
            <a:r>
              <a:rPr sz="1100" dirty="0">
                <a:solidFill>
                  <a:srgbClr val="4070A0"/>
                </a:solidFill>
                <a:latin typeface="Ubuntu Mono"/>
              </a:rPr>
              <a:t>"</a:t>
            </a:r>
            <a:r>
              <a:rPr sz="1100" dirty="0" err="1">
                <a:solidFill>
                  <a:srgbClr val="4070A0"/>
                </a:solidFill>
                <a:latin typeface="Ubuntu Mono"/>
              </a:rPr>
              <a:t>cp</a:t>
            </a:r>
            <a:r>
              <a:rPr sz="1100" dirty="0">
                <a:solidFill>
                  <a:srgbClr val="4070A0"/>
                </a:solidFill>
                <a:latin typeface="Ubuntu Mono"/>
              </a:rPr>
              <a:t>"</a:t>
            </a:r>
            <a:r>
              <a:rPr sz="1100" dirty="0">
                <a:latin typeface="Ubuntu Mono"/>
              </a:rPr>
              <a:t>,</a:t>
            </a:r>
            <a:r>
              <a:rPr sz="1100" dirty="0"/>
              <a:t/>
            </a:r>
            <a:br>
              <a:rPr sz="1100" dirty="0"/>
            </a:br>
            <a:r>
              <a:rPr sz="1100" dirty="0">
                <a:latin typeface="Ubuntu Mono"/>
              </a:rPr>
              <a:t>  </a:t>
            </a:r>
            <a:r>
              <a:rPr sz="1100" dirty="0">
                <a:solidFill>
                  <a:srgbClr val="4070A0"/>
                </a:solidFill>
                <a:latin typeface="Ubuntu Mono"/>
              </a:rPr>
              <a:t>"</a:t>
            </a:r>
            <a:r>
              <a:rPr sz="1100" dirty="0" err="1">
                <a:solidFill>
                  <a:srgbClr val="4070A0"/>
                </a:solidFill>
                <a:latin typeface="Ubuntu Mono"/>
              </a:rPr>
              <a:t>trestbps</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chol</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fbs</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restecg</a:t>
            </a:r>
            <a:r>
              <a:rPr sz="1100" dirty="0">
                <a:solidFill>
                  <a:srgbClr val="4070A0"/>
                </a:solidFill>
                <a:latin typeface="Ubuntu Mono"/>
              </a:rPr>
              <a:t>"</a:t>
            </a:r>
            <a:r>
              <a:rPr sz="1100" dirty="0">
                <a:latin typeface="Ubuntu Mono"/>
              </a:rPr>
              <a:t>,</a:t>
            </a:r>
            <a:r>
              <a:rPr sz="1100" dirty="0"/>
              <a:t/>
            </a:r>
            <a:br>
              <a:rPr sz="1100" dirty="0"/>
            </a:br>
            <a:r>
              <a:rPr sz="1100" dirty="0">
                <a:latin typeface="Ubuntu Mono"/>
              </a:rPr>
              <a:t>  </a:t>
            </a:r>
            <a:r>
              <a:rPr sz="1100" dirty="0">
                <a:solidFill>
                  <a:srgbClr val="4070A0"/>
                </a:solidFill>
                <a:latin typeface="Ubuntu Mono"/>
              </a:rPr>
              <a:t>"</a:t>
            </a:r>
            <a:r>
              <a:rPr sz="1100" dirty="0" err="1">
                <a:solidFill>
                  <a:srgbClr val="4070A0"/>
                </a:solidFill>
                <a:latin typeface="Ubuntu Mono"/>
              </a:rPr>
              <a:t>thalach</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exang</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oldpeak</a:t>
            </a:r>
            <a:r>
              <a:rPr sz="1100" dirty="0">
                <a:solidFill>
                  <a:srgbClr val="4070A0"/>
                </a:solidFill>
                <a:latin typeface="Ubuntu Mono"/>
              </a:rPr>
              <a:t>"</a:t>
            </a:r>
            <a:r>
              <a:rPr sz="1100" dirty="0">
                <a:latin typeface="Ubuntu Mono"/>
              </a:rPr>
              <a:t>, </a:t>
            </a:r>
            <a:r>
              <a:rPr sz="1100" dirty="0">
                <a:solidFill>
                  <a:srgbClr val="4070A0"/>
                </a:solidFill>
                <a:latin typeface="Ubuntu Mono"/>
              </a:rPr>
              <a:t>"slope"</a:t>
            </a:r>
            <a:r>
              <a:rPr sz="1100" dirty="0">
                <a:latin typeface="Ubuntu Mono"/>
              </a:rPr>
              <a:t>,</a:t>
            </a:r>
            <a:r>
              <a:rPr sz="1100" dirty="0"/>
              <a:t/>
            </a:r>
            <a:br>
              <a:rPr sz="1100" dirty="0"/>
            </a:br>
            <a:r>
              <a:rPr sz="1100" dirty="0">
                <a:latin typeface="Ubuntu Mono"/>
              </a:rPr>
              <a:t>  </a:t>
            </a:r>
            <a:r>
              <a:rPr sz="1100" dirty="0">
                <a:solidFill>
                  <a:srgbClr val="4070A0"/>
                </a:solidFill>
                <a:latin typeface="Ubuntu Mono"/>
              </a:rPr>
              <a:t>"ca"</a:t>
            </a:r>
            <a:r>
              <a:rPr sz="1100" dirty="0">
                <a:latin typeface="Ubuntu Mono"/>
              </a:rPr>
              <a:t>, </a:t>
            </a:r>
            <a:r>
              <a:rPr sz="1100" dirty="0">
                <a:solidFill>
                  <a:srgbClr val="4070A0"/>
                </a:solidFill>
                <a:latin typeface="Ubuntu Mono"/>
              </a:rPr>
              <a:t>"</a:t>
            </a:r>
            <a:r>
              <a:rPr sz="1100" dirty="0" err="1">
                <a:solidFill>
                  <a:srgbClr val="4070A0"/>
                </a:solidFill>
                <a:latin typeface="Ubuntu Mono"/>
              </a:rPr>
              <a:t>thal</a:t>
            </a:r>
            <a:r>
              <a:rPr sz="1100" dirty="0">
                <a:solidFill>
                  <a:srgbClr val="4070A0"/>
                </a:solidFill>
                <a:latin typeface="Ubuntu Mono"/>
              </a:rPr>
              <a:t>"</a:t>
            </a:r>
            <a:r>
              <a:rPr sz="1100" dirty="0">
                <a:latin typeface="Ubuntu Mono"/>
              </a:rPr>
              <a:t>, </a:t>
            </a:r>
            <a:r>
              <a:rPr sz="1100" dirty="0">
                <a:solidFill>
                  <a:srgbClr val="4070A0"/>
                </a:solidFill>
                <a:latin typeface="Ubuntu Mono"/>
              </a:rPr>
              <a:t>"</a:t>
            </a:r>
            <a:r>
              <a:rPr sz="1100" dirty="0" err="1">
                <a:solidFill>
                  <a:srgbClr val="4070A0"/>
                </a:solidFill>
                <a:latin typeface="Ubuntu Mono"/>
              </a:rPr>
              <a:t>num</a:t>
            </a:r>
            <a:r>
              <a:rPr sz="1100" dirty="0">
                <a:solidFill>
                  <a:srgbClr val="4070A0"/>
                </a:solidFill>
                <a:latin typeface="Ubuntu Mono"/>
              </a:rPr>
              <a:t>"</a:t>
            </a:r>
            <a:r>
              <a:rPr sz="1100" dirty="0">
                <a:latin typeface="Ubuntu Mono"/>
              </a:rPr>
              <a:t>)</a:t>
            </a:r>
            <a:r>
              <a:rPr sz="1100" dirty="0"/>
              <a:t/>
            </a:r>
            <a:br>
              <a:rPr sz="1100" dirty="0"/>
            </a:br>
            <a:r>
              <a:rPr sz="1100" dirty="0" err="1">
                <a:latin typeface="Ubuntu Mono"/>
              </a:rPr>
              <a:t>heart</a:t>
            </a:r>
            <a:r>
              <a:rPr sz="1100" dirty="0" err="1">
                <a:solidFill>
                  <a:srgbClr val="666666"/>
                </a:solidFill>
                <a:latin typeface="Ubuntu Mono"/>
              </a:rPr>
              <a:t>$</a:t>
            </a:r>
            <a:r>
              <a:rPr sz="1100" dirty="0" err="1">
                <a:latin typeface="Ubuntu Mono"/>
              </a:rPr>
              <a:t>num</a:t>
            </a:r>
            <a:r>
              <a:rPr sz="1100" dirty="0">
                <a:latin typeface="Ubuntu Mono"/>
              </a:rPr>
              <a:t> &lt;-</a:t>
            </a:r>
            <a:r>
              <a:rPr sz="1100" dirty="0">
                <a:solidFill>
                  <a:srgbClr val="4070A0"/>
                </a:solidFill>
                <a:latin typeface="Ubuntu Mono"/>
              </a:rPr>
              <a:t> </a:t>
            </a:r>
            <a:r>
              <a:rPr sz="1100" b="1" dirty="0">
                <a:solidFill>
                  <a:srgbClr val="007020"/>
                </a:solidFill>
                <a:latin typeface="Ubuntu Mono"/>
              </a:rPr>
              <a:t>factor</a:t>
            </a:r>
            <a:r>
              <a:rPr sz="1100" dirty="0">
                <a:latin typeface="Ubuntu Mono"/>
              </a:rPr>
              <a:t>(</a:t>
            </a:r>
            <a:r>
              <a:rPr sz="1100" dirty="0" err="1">
                <a:latin typeface="Ubuntu Mono"/>
              </a:rPr>
              <a:t>heart</a:t>
            </a:r>
            <a:r>
              <a:rPr sz="1100" dirty="0" err="1">
                <a:solidFill>
                  <a:srgbClr val="666666"/>
                </a:solidFill>
                <a:latin typeface="Ubuntu Mono"/>
              </a:rPr>
              <a:t>$</a:t>
            </a:r>
            <a:r>
              <a:rPr sz="1100" dirty="0" err="1">
                <a:latin typeface="Ubuntu Mono"/>
              </a:rPr>
              <a:t>num</a:t>
            </a:r>
            <a:r>
              <a:rPr sz="1100" dirty="0">
                <a:latin typeface="Ubuntu Mono"/>
              </a:rPr>
              <a:t> </a:t>
            </a:r>
            <a:r>
              <a:rPr sz="1100" dirty="0">
                <a:solidFill>
                  <a:srgbClr val="666666"/>
                </a:solidFill>
                <a:latin typeface="Ubuntu Mono"/>
              </a:rPr>
              <a:t>&gt;</a:t>
            </a:r>
            <a:r>
              <a:rPr sz="1100" dirty="0">
                <a:solidFill>
                  <a:srgbClr val="4070A0"/>
                </a:solidFill>
                <a:latin typeface="Ubuntu Mono"/>
              </a:rPr>
              <a:t> </a:t>
            </a:r>
            <a:r>
              <a:rPr sz="1100" dirty="0">
                <a:solidFill>
                  <a:srgbClr val="40A070"/>
                </a:solidFill>
                <a:latin typeface="Ubuntu Mono"/>
              </a:rPr>
              <a:t>0</a:t>
            </a:r>
            <a:r>
              <a:rPr sz="1100" dirty="0">
                <a:latin typeface="Ubuntu Mono"/>
              </a:rPr>
              <a:t>)</a:t>
            </a:r>
            <a:r>
              <a:rPr sz="1100" dirty="0"/>
              <a:t/>
            </a:r>
            <a:br>
              <a:rPr sz="1100" dirty="0"/>
            </a:br>
            <a:r>
              <a:rPr sz="1100" dirty="0">
                <a:latin typeface="Ubuntu Mono"/>
              </a:rPr>
              <a:t>heart &lt;-</a:t>
            </a:r>
            <a:r>
              <a:rPr sz="1100" dirty="0">
                <a:solidFill>
                  <a:srgbClr val="4070A0"/>
                </a:solidFill>
                <a:latin typeface="Ubuntu Mono"/>
              </a:rPr>
              <a:t> </a:t>
            </a:r>
            <a:r>
              <a:rPr lang="en-US" sz="1100" dirty="0">
                <a:solidFill>
                  <a:srgbClr val="4070A0"/>
                </a:solidFill>
                <a:latin typeface="Ubuntu Mono"/>
              </a:rPr>
              <a:t/>
            </a:r>
            <a:br>
              <a:rPr lang="en-US" sz="1100" dirty="0">
                <a:solidFill>
                  <a:srgbClr val="4070A0"/>
                </a:solidFill>
                <a:latin typeface="Ubuntu Mono"/>
              </a:rPr>
            </a:br>
            <a:r>
              <a:rPr lang="en-US" sz="1100" dirty="0" smtClean="0">
                <a:solidFill>
                  <a:srgbClr val="4070A0"/>
                </a:solidFill>
                <a:latin typeface="Ubuntu Mono"/>
              </a:rPr>
              <a:t>  </a:t>
            </a:r>
            <a:r>
              <a:rPr sz="1100" dirty="0" smtClean="0">
                <a:latin typeface="Ubuntu Mono"/>
              </a:rPr>
              <a:t>heart </a:t>
            </a:r>
            <a:r>
              <a:rPr sz="1100" dirty="0">
                <a:solidFill>
                  <a:srgbClr val="666666"/>
                </a:solidFill>
                <a:latin typeface="Ubuntu Mono"/>
              </a:rPr>
              <a:t>%&gt;%</a:t>
            </a:r>
            <a:r>
              <a:rPr sz="1100" dirty="0">
                <a:solidFill>
                  <a:srgbClr val="4070A0"/>
                </a:solidFill>
                <a:latin typeface="Ubuntu Mono"/>
              </a:rPr>
              <a:t> </a:t>
            </a:r>
            <a:r>
              <a:rPr sz="1100" b="1" dirty="0">
                <a:solidFill>
                  <a:srgbClr val="007020"/>
                </a:solidFill>
                <a:latin typeface="Ubuntu Mono"/>
              </a:rPr>
              <a:t>select</a:t>
            </a:r>
            <a:r>
              <a:rPr sz="1100" dirty="0">
                <a:latin typeface="Ubuntu Mono"/>
              </a:rPr>
              <a:t>(</a:t>
            </a:r>
            <a:r>
              <a:rPr sz="1100" dirty="0" err="1">
                <a:latin typeface="Ubuntu Mono"/>
              </a:rPr>
              <a:t>thalach</a:t>
            </a:r>
            <a:r>
              <a:rPr sz="1100" dirty="0">
                <a:latin typeface="Ubuntu Mono"/>
              </a:rPr>
              <a:t>, </a:t>
            </a:r>
            <a:r>
              <a:rPr sz="1100" dirty="0" err="1">
                <a:latin typeface="Ubuntu Mono"/>
              </a:rPr>
              <a:t>oldpeak</a:t>
            </a:r>
            <a:r>
              <a:rPr sz="1100" dirty="0">
                <a:latin typeface="Ubuntu Mono"/>
              </a:rPr>
              <a:t>, </a:t>
            </a:r>
            <a:r>
              <a:rPr sz="1100" dirty="0" err="1">
                <a:latin typeface="Ubuntu Mono"/>
              </a:rPr>
              <a:t>num</a:t>
            </a:r>
            <a:r>
              <a:rPr sz="1100" dirty="0">
                <a:latin typeface="Ubuntu Mono"/>
              </a:rPr>
              <a:t>)</a:t>
            </a:r>
            <a:r>
              <a:rPr sz="1100" dirty="0"/>
              <a:t/>
            </a:r>
            <a:br>
              <a:rPr sz="1100" dirty="0"/>
            </a:br>
            <a:r>
              <a:rPr sz="1100" b="1" dirty="0" err="1">
                <a:solidFill>
                  <a:srgbClr val="007020"/>
                </a:solidFill>
                <a:latin typeface="Ubuntu Mono"/>
              </a:rPr>
              <a:t>set.seed</a:t>
            </a:r>
            <a:r>
              <a:rPr sz="1100" dirty="0">
                <a:latin typeface="Ubuntu Mono"/>
              </a:rPr>
              <a:t>(</a:t>
            </a:r>
            <a:r>
              <a:rPr sz="1100" dirty="0">
                <a:solidFill>
                  <a:srgbClr val="40A070"/>
                </a:solidFill>
                <a:latin typeface="Ubuntu Mono"/>
              </a:rPr>
              <a:t>432</a:t>
            </a:r>
            <a:r>
              <a:rPr sz="1100" dirty="0">
                <a:latin typeface="Ubuntu Mono"/>
              </a:rPr>
              <a:t>)</a:t>
            </a:r>
            <a:r>
              <a:rPr sz="1100" dirty="0"/>
              <a:t/>
            </a:r>
            <a:br>
              <a:rPr sz="1100" dirty="0"/>
            </a:br>
            <a:r>
              <a:rPr sz="1100" dirty="0" err="1">
                <a:latin typeface="Ubuntu Mono"/>
              </a:rPr>
              <a:t>samp_ind</a:t>
            </a:r>
            <a:r>
              <a:rPr sz="1100" dirty="0">
                <a:latin typeface="Ubuntu Mono"/>
              </a:rPr>
              <a:t> &lt;-</a:t>
            </a:r>
            <a:r>
              <a:rPr sz="1100" dirty="0">
                <a:solidFill>
                  <a:srgbClr val="4070A0"/>
                </a:solidFill>
                <a:latin typeface="Ubuntu Mono"/>
              </a:rPr>
              <a:t> </a:t>
            </a:r>
            <a:r>
              <a:rPr sz="1100" b="1" dirty="0">
                <a:solidFill>
                  <a:srgbClr val="007020"/>
                </a:solidFill>
                <a:latin typeface="Ubuntu Mono"/>
              </a:rPr>
              <a:t>sample</a:t>
            </a:r>
            <a:r>
              <a:rPr sz="1100" dirty="0">
                <a:latin typeface="Ubuntu Mono"/>
              </a:rPr>
              <a:t>(</a:t>
            </a:r>
            <a:r>
              <a:rPr sz="1100" dirty="0">
                <a:solidFill>
                  <a:srgbClr val="40A070"/>
                </a:solidFill>
                <a:latin typeface="Ubuntu Mono"/>
              </a:rPr>
              <a:t>1</a:t>
            </a:r>
            <a:r>
              <a:rPr sz="1100" dirty="0">
                <a:solidFill>
                  <a:srgbClr val="666666"/>
                </a:solidFill>
                <a:latin typeface="Ubuntu Mono"/>
              </a:rPr>
              <a:t>:</a:t>
            </a:r>
            <a:r>
              <a:rPr sz="1100" b="1" dirty="0">
                <a:solidFill>
                  <a:srgbClr val="007020"/>
                </a:solidFill>
                <a:latin typeface="Ubuntu Mono"/>
              </a:rPr>
              <a:t>nrow</a:t>
            </a:r>
            <a:r>
              <a:rPr sz="1100" dirty="0">
                <a:latin typeface="Ubuntu Mono"/>
              </a:rPr>
              <a:t>(heart), </a:t>
            </a:r>
            <a:r>
              <a:rPr sz="1100" b="1" dirty="0">
                <a:solidFill>
                  <a:srgbClr val="007020"/>
                </a:solidFill>
                <a:latin typeface="Ubuntu Mono"/>
              </a:rPr>
              <a:t>floor</a:t>
            </a:r>
            <a:r>
              <a:rPr sz="1100" dirty="0">
                <a:latin typeface="Ubuntu Mono"/>
              </a:rPr>
              <a:t>(</a:t>
            </a:r>
            <a:r>
              <a:rPr sz="1100" dirty="0">
                <a:solidFill>
                  <a:srgbClr val="40A070"/>
                </a:solidFill>
                <a:latin typeface="Ubuntu Mono"/>
              </a:rPr>
              <a:t>0.70</a:t>
            </a:r>
            <a:r>
              <a:rPr sz="1100" dirty="0">
                <a:solidFill>
                  <a:srgbClr val="666666"/>
                </a:solidFill>
                <a:latin typeface="Ubuntu Mono"/>
              </a:rPr>
              <a:t>*</a:t>
            </a:r>
            <a:r>
              <a:rPr sz="1100" b="1" dirty="0" err="1">
                <a:solidFill>
                  <a:srgbClr val="007020"/>
                </a:solidFill>
                <a:latin typeface="Ubuntu Mono"/>
              </a:rPr>
              <a:t>nrow</a:t>
            </a:r>
            <a:r>
              <a:rPr sz="1100" dirty="0">
                <a:latin typeface="Ubuntu Mono"/>
              </a:rPr>
              <a:t>(heart)))</a:t>
            </a:r>
            <a:r>
              <a:rPr sz="1100" dirty="0"/>
              <a:t/>
            </a:r>
            <a:br>
              <a:rPr sz="1100" dirty="0"/>
            </a:br>
            <a:r>
              <a:rPr sz="1100" dirty="0" err="1">
                <a:latin typeface="Ubuntu Mono"/>
              </a:rPr>
              <a:t>heart.train</a:t>
            </a:r>
            <a:r>
              <a:rPr sz="1100" dirty="0">
                <a:latin typeface="Ubuntu Mono"/>
              </a:rPr>
              <a:t> &lt;-</a:t>
            </a:r>
            <a:r>
              <a:rPr sz="1100" dirty="0">
                <a:solidFill>
                  <a:srgbClr val="4070A0"/>
                </a:solidFill>
                <a:latin typeface="Ubuntu Mono"/>
              </a:rPr>
              <a:t> </a:t>
            </a:r>
            <a:r>
              <a:rPr sz="1100" dirty="0">
                <a:latin typeface="Ubuntu Mono"/>
              </a:rPr>
              <a:t>heart[</a:t>
            </a:r>
            <a:r>
              <a:rPr sz="1100" dirty="0" err="1">
                <a:latin typeface="Ubuntu Mono"/>
              </a:rPr>
              <a:t>samp_ind</a:t>
            </a:r>
            <a:r>
              <a:rPr sz="1100" dirty="0">
                <a:latin typeface="Ubuntu Mono"/>
              </a:rPr>
              <a:t>, ]</a:t>
            </a:r>
            <a:r>
              <a:rPr sz="1100" dirty="0"/>
              <a:t/>
            </a:r>
            <a:br>
              <a:rPr sz="1100" dirty="0"/>
            </a:br>
            <a:r>
              <a:rPr sz="1100" dirty="0" err="1">
                <a:latin typeface="Ubuntu Mono"/>
              </a:rPr>
              <a:t>heart.test</a:t>
            </a:r>
            <a:r>
              <a:rPr sz="1100" dirty="0">
                <a:latin typeface="Ubuntu Mono"/>
              </a:rPr>
              <a:t> &lt;-</a:t>
            </a:r>
            <a:r>
              <a:rPr sz="1100" dirty="0">
                <a:solidFill>
                  <a:srgbClr val="4070A0"/>
                </a:solidFill>
                <a:latin typeface="Ubuntu Mono"/>
              </a:rPr>
              <a:t> </a:t>
            </a:r>
            <a:r>
              <a:rPr sz="1100" dirty="0">
                <a:latin typeface="Ubuntu Mono"/>
              </a:rPr>
              <a:t>heart[</a:t>
            </a:r>
            <a:r>
              <a:rPr sz="1100" dirty="0">
                <a:solidFill>
                  <a:srgbClr val="666666"/>
                </a:solidFill>
                <a:latin typeface="Ubuntu Mono"/>
              </a:rPr>
              <a:t>-</a:t>
            </a:r>
            <a:r>
              <a:rPr sz="1100" dirty="0" err="1">
                <a:latin typeface="Ubuntu Mono"/>
              </a:rPr>
              <a:t>samp_ind</a:t>
            </a:r>
            <a:r>
              <a:rPr sz="1100" dirty="0">
                <a:latin typeface="Ubuntu Mono"/>
              </a:rPr>
              <a:t>, ]</a:t>
            </a:r>
          </a:p>
        </p:txBody>
      </p:sp>
      <p:sp>
        <p:nvSpPr>
          <p:cNvPr id="4" name="Content Placeholder 3"/>
          <p:cNvSpPr>
            <a:spLocks noGrp="1"/>
          </p:cNvSpPr>
          <p:nvPr>
            <p:ph sz="half" idx="2"/>
          </p:nvPr>
        </p:nvSpPr>
        <p:spPr/>
        <p:txBody>
          <a:bodyPr>
            <a:normAutofit/>
          </a:bodyPr>
          <a:lstStyle/>
          <a:p>
            <a:pPr marL="0" indent="0">
              <a:buNone/>
            </a:pPr>
            <a:r>
              <a:rPr sz="1100" b="1" dirty="0" err="1">
                <a:solidFill>
                  <a:srgbClr val="007020"/>
                </a:solidFill>
                <a:latin typeface="Ubuntu Mono"/>
              </a:rPr>
              <a:t>ggplot</a:t>
            </a:r>
            <a:r>
              <a:rPr sz="1100" dirty="0">
                <a:latin typeface="Ubuntu Mono"/>
              </a:rPr>
              <a:t>(heart) </a:t>
            </a:r>
            <a:r>
              <a:rPr sz="1100" dirty="0">
                <a:solidFill>
                  <a:srgbClr val="666666"/>
                </a:solidFill>
                <a:latin typeface="Ubuntu Mono"/>
              </a:rPr>
              <a:t>+</a:t>
            </a:r>
            <a:r>
              <a:rPr sz="1100" dirty="0"/>
              <a:t/>
            </a:r>
            <a:br>
              <a:rPr sz="1100" dirty="0"/>
            </a:br>
            <a:r>
              <a:rPr sz="1100" dirty="0">
                <a:solidFill>
                  <a:srgbClr val="4070A0"/>
                </a:solidFill>
                <a:latin typeface="Ubuntu Mono"/>
              </a:rPr>
              <a:t>  </a:t>
            </a:r>
            <a:r>
              <a:rPr sz="1100" b="1" dirty="0" err="1">
                <a:solidFill>
                  <a:srgbClr val="007020"/>
                </a:solidFill>
                <a:latin typeface="Ubuntu Mono"/>
              </a:rPr>
              <a:t>geom_point</a:t>
            </a:r>
            <a:r>
              <a:rPr sz="1100" dirty="0">
                <a:latin typeface="Ubuntu Mono"/>
              </a:rPr>
              <a:t>(</a:t>
            </a:r>
            <a:r>
              <a:rPr sz="1100" b="1" dirty="0" err="1">
                <a:solidFill>
                  <a:srgbClr val="007020"/>
                </a:solidFill>
                <a:latin typeface="Ubuntu Mono"/>
              </a:rPr>
              <a:t>aes</a:t>
            </a:r>
            <a:r>
              <a:rPr sz="1100" dirty="0">
                <a:latin typeface="Ubuntu Mono"/>
              </a:rPr>
              <a:t>(</a:t>
            </a:r>
            <a:r>
              <a:rPr sz="1100" dirty="0">
                <a:solidFill>
                  <a:srgbClr val="902000"/>
                </a:solidFill>
                <a:latin typeface="Ubuntu Mono"/>
              </a:rPr>
              <a:t>x=</a:t>
            </a:r>
            <a:r>
              <a:rPr sz="1100" dirty="0" err="1">
                <a:latin typeface="Ubuntu Mono"/>
              </a:rPr>
              <a:t>thalach</a:t>
            </a:r>
            <a:r>
              <a:rPr sz="1100" dirty="0">
                <a:latin typeface="Ubuntu Mono"/>
              </a:rPr>
              <a:t>, </a:t>
            </a:r>
            <a:r>
              <a:rPr sz="1100" dirty="0">
                <a:solidFill>
                  <a:srgbClr val="902000"/>
                </a:solidFill>
                <a:latin typeface="Ubuntu Mono"/>
              </a:rPr>
              <a:t>y=</a:t>
            </a:r>
            <a:r>
              <a:rPr sz="1100" dirty="0" err="1">
                <a:latin typeface="Ubuntu Mono"/>
              </a:rPr>
              <a:t>oldpeak</a:t>
            </a:r>
            <a:r>
              <a:rPr sz="1100" dirty="0">
                <a:latin typeface="Ubuntu Mono"/>
              </a:rPr>
              <a:t>,</a:t>
            </a:r>
            <a:r>
              <a:rPr sz="1100" dirty="0"/>
              <a:t/>
            </a:r>
            <a:br>
              <a:rPr sz="1100" dirty="0"/>
            </a:br>
            <a:r>
              <a:rPr sz="1100" dirty="0">
                <a:latin typeface="Ubuntu Mono"/>
              </a:rPr>
              <a:t>                 </a:t>
            </a:r>
            <a:r>
              <a:rPr sz="1100" dirty="0">
                <a:solidFill>
                  <a:srgbClr val="902000"/>
                </a:solidFill>
                <a:latin typeface="Ubuntu Mono"/>
              </a:rPr>
              <a:t>color=</a:t>
            </a:r>
            <a:r>
              <a:rPr sz="1100" dirty="0" err="1">
                <a:latin typeface="Ubuntu Mono"/>
              </a:rPr>
              <a:t>num</a:t>
            </a:r>
            <a:r>
              <a:rPr sz="1100" dirty="0">
                <a:latin typeface="Ubuntu Mono"/>
              </a:rPr>
              <a:t>))        </a:t>
            </a:r>
          </a:p>
        </p:txBody>
      </p:sp>
      <p:pic>
        <p:nvPicPr>
          <p:cNvPr id="5" name="Picture 4" descr="Scatter plot of heart disease incidence (in color) against oldpeak and thalach. Heart disease seems to be related to lower values of thalach and higher values of oldpea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778378"/>
            <a:ext cx="3213340" cy="3213340"/>
          </a:xfrm>
          <a:prstGeom prst="rect">
            <a:avLst/>
          </a:prstGeom>
        </p:spPr>
      </p:pic>
    </p:spTree>
    <p:extLst>
      <p:ext uri="{BB962C8B-B14F-4D97-AF65-F5344CB8AC3E}">
        <p14:creationId xmlns:p14="http://schemas.microsoft.com/office/powerpoint/2010/main" val="35963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70</a:t>
            </a:r>
            <a:r>
              <a:rPr dirty="0" smtClean="0"/>
              <a:t> </a:t>
            </a:r>
            <a:r>
              <a:rPr dirty="0"/>
              <a:t>– This CART model highlights two main regions in the parameter space.</a:t>
            </a:r>
          </a:p>
        </p:txBody>
      </p:sp>
      <p:sp>
        <p:nvSpPr>
          <p:cNvPr id="3" name="Content Placeholder 2"/>
          <p:cNvSpPr>
            <a:spLocks noGrp="1"/>
          </p:cNvSpPr>
          <p:nvPr>
            <p:ph sz="half" idx="1"/>
          </p:nvPr>
        </p:nvSpPr>
        <p:spPr/>
        <p:txBody>
          <a:bodyPr/>
          <a:lstStyle/>
          <a:p>
            <a:pPr marL="0" indent="0">
              <a:buNone/>
            </a:pPr>
            <a:r>
              <a:rPr sz="1350" dirty="0" err="1">
                <a:latin typeface="Ubuntu Mono"/>
              </a:rPr>
              <a:t>heart.rpart</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rpart</a:t>
            </a:r>
            <a:r>
              <a:rPr sz="1350" dirty="0">
                <a:latin typeface="Ubuntu Mono"/>
              </a:rPr>
              <a:t>(</a:t>
            </a:r>
            <a:r>
              <a:rPr sz="1350" dirty="0" err="1">
                <a:latin typeface="Ubuntu Mono"/>
              </a:rPr>
              <a:t>num</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smtClean="0">
                <a:latin typeface="Ubuntu Mono"/>
              </a:rPr>
              <a:t>.,</a:t>
            </a:r>
            <a:r>
              <a:rPr lang="en-US" sz="1350" dirty="0" smtClean="0">
                <a:latin typeface="Ubuntu Mono"/>
              </a:rPr>
              <a:t/>
            </a:r>
            <a:br>
              <a:rPr lang="en-US" sz="1350" dirty="0" smtClean="0">
                <a:latin typeface="Ubuntu Mono"/>
              </a:rPr>
            </a:br>
            <a:r>
              <a:rPr lang="en-US" sz="1350" dirty="0" smtClean="0">
                <a:latin typeface="Ubuntu Mono"/>
              </a:rPr>
              <a:t> </a:t>
            </a:r>
            <a:r>
              <a:rPr sz="1350" dirty="0" smtClean="0">
                <a:latin typeface="Ubuntu Mono"/>
              </a:rPr>
              <a:t> </a:t>
            </a:r>
            <a:r>
              <a:rPr sz="1350" dirty="0">
                <a:solidFill>
                  <a:srgbClr val="902000"/>
                </a:solidFill>
                <a:latin typeface="Ubuntu Mono"/>
              </a:rPr>
              <a:t>data=</a:t>
            </a:r>
            <a:r>
              <a:rPr sz="1350" dirty="0" err="1">
                <a:latin typeface="Ubuntu Mono"/>
              </a:rPr>
              <a:t>heart.train</a:t>
            </a:r>
            <a:r>
              <a:rPr sz="1350" dirty="0">
                <a:latin typeface="Ubuntu Mono"/>
              </a:rPr>
              <a:t>)  </a:t>
            </a:r>
            <a:r>
              <a:rPr dirty="0"/>
              <a:t/>
            </a:r>
            <a:br>
              <a:rPr dirty="0"/>
            </a:br>
            <a:r>
              <a:rPr sz="1350" b="1" dirty="0" err="1">
                <a:solidFill>
                  <a:srgbClr val="007020"/>
                </a:solidFill>
                <a:latin typeface="Ubuntu Mono"/>
              </a:rPr>
              <a:t>rpart.plot</a:t>
            </a:r>
            <a:r>
              <a:rPr sz="1350" dirty="0">
                <a:latin typeface="Ubuntu Mono"/>
              </a:rPr>
              <a:t>(</a:t>
            </a:r>
            <a:r>
              <a:rPr sz="1350" dirty="0" err="1">
                <a:latin typeface="Ubuntu Mono"/>
              </a:rPr>
              <a:t>heart.rpart</a:t>
            </a:r>
            <a:r>
              <a:rPr sz="1350" dirty="0">
                <a:latin typeface="Ubuntu Mono"/>
              </a:rPr>
              <a:t>)  </a:t>
            </a:r>
          </a:p>
        </p:txBody>
      </p:sp>
      <p:pic>
        <p:nvPicPr>
          <p:cNvPr id="4" name="Picture 1" descr="Graph showing rectangular division of the predictor space by the CART model.&#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pic>
        <p:nvPicPr>
          <p:cNvPr id="6" name="Picture 5" descr="Tree diagram of the CART mode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3600"/>
            <a:ext cx="3429000" cy="1474912"/>
          </a:xfrm>
          <a:prstGeom prst="rect">
            <a:avLst/>
          </a:prstGeom>
        </p:spPr>
      </p:pic>
    </p:spTree>
    <p:extLst>
      <p:ext uri="{BB962C8B-B14F-4D97-AF65-F5344CB8AC3E}">
        <p14:creationId xmlns:p14="http://schemas.microsoft.com/office/powerpoint/2010/main" val="132892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7</a:t>
            </a:r>
            <a:r>
              <a:rPr dirty="0" smtClean="0"/>
              <a:t> </a:t>
            </a:r>
            <a:r>
              <a:rPr dirty="0"/>
              <a:t>– Tree-based methods </a:t>
            </a:r>
            <a:r>
              <a:rPr lang="en-US" dirty="0" smtClean="0"/>
              <a:t>split</a:t>
            </a:r>
            <a:r>
              <a:rPr dirty="0" smtClean="0"/>
              <a:t> </a:t>
            </a:r>
            <a:r>
              <a:rPr dirty="0"/>
              <a:t>the range </a:t>
            </a:r>
            <a:r>
              <a:rPr dirty="0" smtClean="0"/>
              <a:t>of</a:t>
            </a:r>
            <a:r>
              <a:rPr lang="en-US" dirty="0" smtClean="0"/>
              <a:t> the</a:t>
            </a:r>
            <a:r>
              <a:rPr dirty="0" smtClean="0"/>
              <a:t> </a:t>
            </a:r>
            <a:r>
              <a:rPr lang="en-US" i="1" dirty="0" smtClean="0"/>
              <a:t>x</a:t>
            </a:r>
            <a:r>
              <a:rPr lang="en-US" dirty="0" smtClean="0"/>
              <a:t>’s</a:t>
            </a:r>
            <a:r>
              <a:rPr dirty="0" smtClean="0"/>
              <a:t> into </a:t>
            </a:r>
            <a:r>
              <a:rPr dirty="0"/>
              <a:t>rectangles, then predict on each rectangle.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lnSpc>
                    <a:spcPct val="100000"/>
                  </a:lnSpc>
                </a:pPr>
                <a:r>
                  <a:rPr dirty="0"/>
                  <a:t>Response variable </a:t>
                </a:r>
                <a14:m>
                  <m:oMath xmlns:m="http://schemas.openxmlformats.org/officeDocument/2006/math">
                    <m:r>
                      <a:rPr>
                        <a:latin typeface="Cambria Math" panose="02040503050406030204" pitchFamily="18" charset="0"/>
                      </a:rPr>
                      <m:t>𝑦</m:t>
                    </m:r>
                  </m:oMath>
                </a14:m>
                <a:r>
                  <a:rPr dirty="0"/>
                  <a:t>, predictor variables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oMath>
                </a14:m>
                <a:r>
                  <a:rPr dirty="0"/>
                  <a:t>, …</a:t>
                </a:r>
              </a:p>
              <a:p>
                <a:pPr lvl="1">
                  <a:lnSpc>
                    <a:spcPct val="100000"/>
                  </a:lnSpc>
                </a:pPr>
                <a:r>
                  <a:rPr dirty="0"/>
                  <a:t>A split on response variable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rPr dirty="0"/>
                  <a:t>:</a:t>
                </a:r>
              </a:p>
              <a:p>
                <a:pPr lvl="2">
                  <a:lnSpc>
                    <a:spcPct val="100000"/>
                  </a:lnSpc>
                </a:pPr>
                <a:r>
                  <a:rPr dirty="0"/>
                  <a:t>Split predictors into two regions: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&lt;</m:t>
                    </m:r>
                    <m:r>
                      <a:rPr>
                        <a:latin typeface="Cambria Math" panose="02040503050406030204" pitchFamily="18" charset="0"/>
                      </a:rPr>
                      <m:t>𝑐</m:t>
                    </m:r>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𝑐</m:t>
                    </m:r>
                  </m:oMath>
                </a14:m>
                <a:r>
                  <a:rPr dirty="0"/>
                  <a:t>.</a:t>
                </a:r>
              </a:p>
              <a:p>
                <a:pPr lvl="2">
                  <a:lnSpc>
                    <a:spcPct val="100000"/>
                  </a:lnSpc>
                </a:pPr>
                <a:r>
                  <a:rPr dirty="0"/>
                  <a:t>On each half, calculate mean of </a:t>
                </a:r>
                <a14:m>
                  <m:oMath xmlns:m="http://schemas.openxmlformats.org/officeDocument/2006/math">
                    <m:r>
                      <a:rPr>
                        <a:latin typeface="Cambria Math" panose="02040503050406030204" pitchFamily="18" charset="0"/>
                      </a:rPr>
                      <m:t>𝑦</m:t>
                    </m:r>
                  </m:oMath>
                </a14:m>
                <a:r>
                  <a:rPr dirty="0"/>
                  <a:t>: </a:t>
                </a:r>
                <a14:m>
                  <m:oMath xmlns:m="http://schemas.openxmlformats.org/officeDocument/2006/math">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𝑦</m:t>
                            </m:r>
                          </m:e>
                        </m:bar>
                      </m:e>
                      <m:sub>
                        <m:r>
                          <a:rPr>
                            <a:latin typeface="Cambria Math" panose="02040503050406030204" pitchFamily="18" charset="0"/>
                          </a:rPr>
                          <m:t>1</m:t>
                        </m:r>
                      </m:sub>
                    </m:sSub>
                  </m:oMath>
                </a14:m>
                <a:r>
                  <a:rPr dirty="0"/>
                  <a:t> and </a:t>
                </a:r>
                <a14:m>
                  <m:oMath xmlns:m="http://schemas.openxmlformats.org/officeDocument/2006/math">
                    <m:sSub>
                      <m:sSubPr>
                        <m:ctrlPr>
                          <a:rPr i="1">
                            <a:latin typeface="Cambria Math" panose="02040503050406030204" pitchFamily="18" charset="0"/>
                          </a:rPr>
                        </m:ctrlPr>
                      </m:sSubPr>
                      <m:e>
                        <m:bar>
                          <m:barPr>
                            <m:pos m:val="top"/>
                            <m:ctrlPr>
                              <a:rPr i="1">
                                <a:latin typeface="Cambria Math" panose="02040503050406030204" pitchFamily="18" charset="0"/>
                              </a:rPr>
                            </m:ctrlPr>
                          </m:barPr>
                          <m:e>
                            <m:r>
                              <a:rPr>
                                <a:latin typeface="Cambria Math" panose="02040503050406030204" pitchFamily="18" charset="0"/>
                              </a:rPr>
                              <m:t>𝑦</m:t>
                            </m:r>
                          </m:e>
                        </m:bar>
                      </m:e>
                      <m:sub>
                        <m:r>
                          <a:rPr>
                            <a:latin typeface="Cambria Math" panose="02040503050406030204" pitchFamily="18" charset="0"/>
                          </a:rPr>
                          <m:t>2</m:t>
                        </m:r>
                      </m:sub>
                    </m:sSub>
                  </m:oMath>
                </a14:m>
                <a:r>
                  <a:rPr dirty="0"/>
                  <a:t>. These are your predictions.</a:t>
                </a:r>
              </a:p>
              <a:p>
                <a:pPr lvl="1">
                  <a:lnSpc>
                    <a:spcPct val="100000"/>
                  </a:lnSpc>
                </a:pPr>
                <a:r>
                  <a:rPr dirty="0"/>
                  <a:t>Try all possible splits of all rectangles. Choose the split that decreases RMSE the most.</a:t>
                </a:r>
              </a:p>
              <a:p>
                <a:pPr lvl="1">
                  <a:lnSpc>
                    <a:spcPct val="100000"/>
                  </a:lnSpc>
                </a:pPr>
                <a:r>
                  <a:rPr dirty="0"/>
                  <a:t>Repeat until…?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8240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71 – A confusion matrix shows that this model predicts better than the “no information” rate.</a:t>
            </a:r>
          </a:p>
        </p:txBody>
      </p:sp>
      <p:sp>
        <p:nvSpPr>
          <p:cNvPr id="3" name="Content Placeholder 2"/>
          <p:cNvSpPr>
            <a:spLocks noGrp="1"/>
          </p:cNvSpPr>
          <p:nvPr>
            <p:ph idx="1"/>
          </p:nvPr>
        </p:nvSpPr>
        <p:spPr/>
        <p:txBody>
          <a:bodyPr>
            <a:normAutofit fontScale="55000" lnSpcReduction="20000"/>
          </a:bodyPr>
          <a:lstStyle/>
          <a:p>
            <a:pPr marL="0" indent="0">
              <a:lnSpc>
                <a:spcPct val="120000"/>
              </a:lnSpc>
              <a:spcBef>
                <a:spcPts val="0"/>
              </a:spcBef>
              <a:buNone/>
            </a:pPr>
            <a:r>
              <a:rPr sz="1350" dirty="0" err="1">
                <a:latin typeface="Ubuntu Mono"/>
              </a:rPr>
              <a:t>heart.pred.rpart</a:t>
            </a:r>
            <a:r>
              <a:rPr sz="1350" dirty="0">
                <a:latin typeface="Ubuntu Mono"/>
              </a:rPr>
              <a:t> &lt;-</a:t>
            </a:r>
            <a:r>
              <a:rPr sz="1350" dirty="0">
                <a:solidFill>
                  <a:srgbClr val="4070A0"/>
                </a:solidFill>
                <a:latin typeface="Ubuntu Mono"/>
              </a:rPr>
              <a:t> </a:t>
            </a:r>
            <a:r>
              <a:rPr sz="1350" b="1" dirty="0">
                <a:solidFill>
                  <a:srgbClr val="007020"/>
                </a:solidFill>
                <a:latin typeface="Ubuntu Mono"/>
              </a:rPr>
              <a:t>predict</a:t>
            </a:r>
            <a:r>
              <a:rPr sz="1350" dirty="0">
                <a:latin typeface="Ubuntu Mono"/>
              </a:rPr>
              <a:t>(</a:t>
            </a:r>
            <a:r>
              <a:rPr sz="1350" dirty="0" err="1">
                <a:latin typeface="Ubuntu Mono"/>
              </a:rPr>
              <a:t>heart.rpart</a:t>
            </a:r>
            <a:r>
              <a:rPr sz="1350" dirty="0">
                <a:latin typeface="Ubuntu Mono"/>
              </a:rPr>
              <a:t>, </a:t>
            </a:r>
            <a:r>
              <a:rPr sz="1350" dirty="0" err="1">
                <a:solidFill>
                  <a:srgbClr val="902000"/>
                </a:solidFill>
                <a:latin typeface="Ubuntu Mono"/>
              </a:rPr>
              <a:t>newdata</a:t>
            </a:r>
            <a:r>
              <a:rPr sz="1350" dirty="0">
                <a:solidFill>
                  <a:srgbClr val="902000"/>
                </a:solidFill>
                <a:latin typeface="Ubuntu Mono"/>
              </a:rPr>
              <a:t>=</a:t>
            </a:r>
            <a:r>
              <a:rPr sz="1350" dirty="0" err="1">
                <a:latin typeface="Ubuntu Mono"/>
              </a:rPr>
              <a:t>heart.test</a:t>
            </a:r>
            <a:r>
              <a:rPr sz="1350" dirty="0">
                <a:latin typeface="Ubuntu Mono"/>
              </a:rPr>
              <a:t>, </a:t>
            </a:r>
            <a:r>
              <a:rPr sz="1350" dirty="0">
                <a:solidFill>
                  <a:srgbClr val="902000"/>
                </a:solidFill>
                <a:latin typeface="Ubuntu Mono"/>
              </a:rPr>
              <a:t>type=</a:t>
            </a:r>
            <a:r>
              <a:rPr sz="1350" dirty="0">
                <a:solidFill>
                  <a:srgbClr val="4070A0"/>
                </a:solidFill>
                <a:latin typeface="Ubuntu Mono"/>
              </a:rPr>
              <a:t>"class"</a:t>
            </a:r>
            <a:r>
              <a:rPr sz="1350" dirty="0">
                <a:latin typeface="Ubuntu Mono"/>
              </a:rPr>
              <a:t>)</a:t>
            </a:r>
            <a:r>
              <a:rPr dirty="0"/>
              <a:t/>
            </a:r>
            <a:br>
              <a:rPr dirty="0"/>
            </a:br>
            <a:r>
              <a:rPr sz="1350" i="1" dirty="0">
                <a:solidFill>
                  <a:srgbClr val="60A0B0"/>
                </a:solidFill>
                <a:latin typeface="Ubuntu Mono"/>
              </a:rPr>
              <a:t># The `caret` package gives the </a:t>
            </a:r>
            <a:r>
              <a:rPr sz="1350" i="1" dirty="0" err="1">
                <a:solidFill>
                  <a:srgbClr val="60A0B0"/>
                </a:solidFill>
                <a:latin typeface="Ubuntu Mono"/>
              </a:rPr>
              <a:t>confusionMatrix</a:t>
            </a:r>
            <a:r>
              <a:rPr sz="1350" i="1" dirty="0">
                <a:solidFill>
                  <a:srgbClr val="60A0B0"/>
                </a:solidFill>
                <a:latin typeface="Ubuntu Mono"/>
              </a:rPr>
              <a:t> command.</a:t>
            </a:r>
            <a:r>
              <a:rPr dirty="0"/>
              <a:t/>
            </a:r>
            <a:br>
              <a:rPr dirty="0"/>
            </a:br>
            <a:r>
              <a:rPr sz="1350" i="1" dirty="0">
                <a:solidFill>
                  <a:srgbClr val="60A0B0"/>
                </a:solidFill>
                <a:latin typeface="Ubuntu Mono"/>
              </a:rPr>
              <a:t># Predictions first, then true values.</a:t>
            </a:r>
            <a:r>
              <a:rPr dirty="0"/>
              <a:t/>
            </a:r>
            <a:br>
              <a:rPr dirty="0"/>
            </a:br>
            <a:r>
              <a:rPr sz="1350" b="1" dirty="0" err="1">
                <a:solidFill>
                  <a:srgbClr val="007020"/>
                </a:solidFill>
                <a:latin typeface="Ubuntu Mono"/>
              </a:rPr>
              <a:t>confusionMatrix</a:t>
            </a:r>
            <a:r>
              <a:rPr sz="1350" dirty="0">
                <a:latin typeface="Ubuntu Mono"/>
              </a:rPr>
              <a:t>(</a:t>
            </a:r>
            <a:r>
              <a:rPr sz="1350" dirty="0" err="1">
                <a:latin typeface="Ubuntu Mono"/>
              </a:rPr>
              <a:t>heart.pred.rpart</a:t>
            </a:r>
            <a:r>
              <a:rPr sz="1350" dirty="0">
                <a:latin typeface="Ubuntu Mono"/>
              </a:rPr>
              <a:t>, </a:t>
            </a:r>
            <a:r>
              <a:rPr sz="1350" dirty="0" err="1">
                <a:latin typeface="Ubuntu Mono"/>
              </a:rPr>
              <a:t>heart.test</a:t>
            </a:r>
            <a:r>
              <a:rPr sz="1350" dirty="0" err="1">
                <a:solidFill>
                  <a:srgbClr val="666666"/>
                </a:solidFill>
                <a:latin typeface="Ubuntu Mono"/>
              </a:rPr>
              <a:t>$</a:t>
            </a:r>
            <a:r>
              <a:rPr sz="1350" dirty="0" err="1">
                <a:latin typeface="Ubuntu Mono"/>
              </a:rPr>
              <a:t>num</a:t>
            </a:r>
            <a:r>
              <a:rPr sz="1350" dirty="0">
                <a:latin typeface="Ubuntu Mono"/>
              </a:rPr>
              <a:t>, </a:t>
            </a:r>
            <a:r>
              <a:rPr sz="1350" dirty="0" err="1">
                <a:solidFill>
                  <a:srgbClr val="902000"/>
                </a:solidFill>
                <a:latin typeface="Ubuntu Mono"/>
              </a:rPr>
              <a:t>pos</a:t>
            </a:r>
            <a:r>
              <a:rPr sz="1350" dirty="0">
                <a:solidFill>
                  <a:srgbClr val="902000"/>
                </a:solidFill>
                <a:latin typeface="Ubuntu Mono"/>
              </a:rPr>
              <a:t>=</a:t>
            </a:r>
            <a:r>
              <a:rPr sz="1350" dirty="0">
                <a:solidFill>
                  <a:srgbClr val="4070A0"/>
                </a:solidFill>
                <a:latin typeface="Ubuntu Mono"/>
              </a:rPr>
              <a:t>"TRUE"</a:t>
            </a:r>
            <a:r>
              <a:rPr sz="1350" dirty="0">
                <a:latin typeface="Ubuntu Mono"/>
              </a:rPr>
              <a:t>)</a:t>
            </a:r>
          </a:p>
          <a:p>
            <a:pPr marL="0" indent="0">
              <a:lnSpc>
                <a:spcPct val="120000"/>
              </a:lnSpc>
              <a:spcBef>
                <a:spcPts val="0"/>
              </a:spcBef>
              <a:buNone/>
            </a:pPr>
            <a:r>
              <a:rPr sz="1350" dirty="0">
                <a:latin typeface="Ubuntu Mono"/>
              </a:rPr>
              <a:t>Confusion Matrix and Statistics
          Reference
Prediction FALSE TRUE
     FALSE    37   16
     TRUE     10   28
               Accuracy : 0.714        
                 95% CI : (0.61, 0.804)
    No Information Rate : 0.516        
    P-Value [</a:t>
            </a:r>
            <a:r>
              <a:rPr sz="1350" dirty="0" err="1">
                <a:latin typeface="Ubuntu Mono"/>
              </a:rPr>
              <a:t>Acc</a:t>
            </a:r>
            <a:r>
              <a:rPr sz="1350" dirty="0">
                <a:latin typeface="Ubuntu Mono"/>
              </a:rPr>
              <a:t> &gt; NIR] : 9.53e-05     
                  Kappa : 0.425        
 </a:t>
            </a:r>
            <a:r>
              <a:rPr sz="1350" dirty="0" err="1">
                <a:latin typeface="Ubuntu Mono"/>
              </a:rPr>
              <a:t>Mcnemar's</a:t>
            </a:r>
            <a:r>
              <a:rPr sz="1350" dirty="0">
                <a:latin typeface="Ubuntu Mono"/>
              </a:rPr>
              <a:t> Test P-Value : 0.327        
            Sensitivity : 0.636        
            Specificity : 0.787        
         </a:t>
            </a:r>
            <a:r>
              <a:rPr sz="1350" dirty="0" err="1">
                <a:latin typeface="Ubuntu Mono"/>
              </a:rPr>
              <a:t>Pos</a:t>
            </a:r>
            <a:r>
              <a:rPr sz="1350" dirty="0">
                <a:latin typeface="Ubuntu Mono"/>
              </a:rPr>
              <a:t> </a:t>
            </a:r>
            <a:r>
              <a:rPr sz="1350" dirty="0" err="1">
                <a:latin typeface="Ubuntu Mono"/>
              </a:rPr>
              <a:t>Pred</a:t>
            </a:r>
            <a:r>
              <a:rPr sz="1350" dirty="0">
                <a:latin typeface="Ubuntu Mono"/>
              </a:rPr>
              <a:t> Value : 0.737        
         </a:t>
            </a:r>
            <a:r>
              <a:rPr sz="1350" dirty="0" err="1">
                <a:latin typeface="Ubuntu Mono"/>
              </a:rPr>
              <a:t>Neg</a:t>
            </a:r>
            <a:r>
              <a:rPr sz="1350" dirty="0">
                <a:latin typeface="Ubuntu Mono"/>
              </a:rPr>
              <a:t> </a:t>
            </a:r>
            <a:r>
              <a:rPr sz="1350" dirty="0" err="1">
                <a:latin typeface="Ubuntu Mono"/>
              </a:rPr>
              <a:t>Pred</a:t>
            </a:r>
            <a:r>
              <a:rPr sz="1350" dirty="0">
                <a:latin typeface="Ubuntu Mono"/>
              </a:rPr>
              <a:t> Value : 0.698        
             Prevalence : 0.484        
         Detection Rate : 0.308        
   Detection Prevalence : 0.418        
      Balanced Accuracy : 0.712        
       'Positive' Class : TRUE         
                                       </a:t>
            </a:r>
          </a:p>
        </p:txBody>
      </p:sp>
    </p:spTree>
    <p:extLst>
      <p:ext uri="{BB962C8B-B14F-4D97-AF65-F5344CB8AC3E}">
        <p14:creationId xmlns:p14="http://schemas.microsoft.com/office/powerpoint/2010/main" val="3156716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72</a:t>
            </a:r>
            <a:r>
              <a:rPr dirty="0" smtClean="0"/>
              <a:t> </a:t>
            </a:r>
            <a:r>
              <a:rPr dirty="0"/>
              <a:t>– A random forest doesn’t do better in this case, primarily due to </a:t>
            </a:r>
            <a:r>
              <a:rPr dirty="0" smtClean="0"/>
              <a:t>overfitting </a:t>
            </a:r>
            <a:r>
              <a:rPr dirty="0"/>
              <a:t>the training data.</a:t>
            </a:r>
          </a:p>
        </p:txBody>
      </p:sp>
      <p:sp>
        <p:nvSpPr>
          <p:cNvPr id="3" name="Content Placeholder 2"/>
          <p:cNvSpPr>
            <a:spLocks noGrp="1"/>
          </p:cNvSpPr>
          <p:nvPr>
            <p:ph sz="half" idx="1"/>
          </p:nvPr>
        </p:nvSpPr>
        <p:spPr/>
        <p:txBody>
          <a:bodyPr>
            <a:normAutofit fontScale="47500" lnSpcReduction="20000"/>
          </a:bodyPr>
          <a:lstStyle/>
          <a:p>
            <a:pPr marL="0" lvl="0" indent="0">
              <a:lnSpc>
                <a:spcPct val="120000"/>
              </a:lnSpc>
              <a:spcBef>
                <a:spcPts val="0"/>
              </a:spcBef>
              <a:buNone/>
            </a:pPr>
            <a:r>
              <a:rPr lang="en-US" sz="1400" dirty="0" err="1">
                <a:latin typeface="Ubuntu Mono"/>
              </a:rPr>
              <a:t>heart.rf</a:t>
            </a:r>
            <a:r>
              <a:rPr lang="en-US" sz="1400" dirty="0">
                <a:latin typeface="Ubuntu Mono"/>
              </a:rPr>
              <a:t> &lt;-</a:t>
            </a:r>
            <a:r>
              <a:rPr lang="en-US" sz="1400" dirty="0">
                <a:solidFill>
                  <a:srgbClr val="4070A0"/>
                </a:solidFill>
                <a:latin typeface="Ubuntu Mono"/>
              </a:rPr>
              <a:t> </a:t>
            </a:r>
            <a:r>
              <a:rPr lang="en-US" sz="1400" b="1" dirty="0" err="1">
                <a:solidFill>
                  <a:srgbClr val="007020"/>
                </a:solidFill>
                <a:latin typeface="Ubuntu Mono"/>
              </a:rPr>
              <a:t>randomForest</a:t>
            </a:r>
            <a:r>
              <a:rPr lang="en-US" sz="1400" dirty="0">
                <a:latin typeface="Ubuntu Mono"/>
              </a:rPr>
              <a:t>(</a:t>
            </a:r>
            <a:r>
              <a:rPr lang="en-US" sz="1400" dirty="0" err="1">
                <a:latin typeface="Ubuntu Mono"/>
              </a:rPr>
              <a:t>num</a:t>
            </a:r>
            <a:r>
              <a:rPr lang="en-US" sz="1400" dirty="0">
                <a:latin typeface="Ubuntu Mono"/>
              </a:rPr>
              <a:t> </a:t>
            </a:r>
            <a:r>
              <a:rPr lang="en-US" sz="1400" dirty="0">
                <a:solidFill>
                  <a:srgbClr val="666666"/>
                </a:solidFill>
                <a:latin typeface="Ubuntu Mono"/>
              </a:rPr>
              <a:t>~</a:t>
            </a:r>
            <a:r>
              <a:rPr lang="en-US" sz="1400" dirty="0">
                <a:solidFill>
                  <a:srgbClr val="4070A0"/>
                </a:solidFill>
                <a:latin typeface="Ubuntu Mono"/>
              </a:rPr>
              <a:t> </a:t>
            </a:r>
            <a:r>
              <a:rPr lang="en-US" sz="1400" dirty="0">
                <a:latin typeface="Ubuntu Mono"/>
              </a:rPr>
              <a:t>., </a:t>
            </a:r>
            <a:r>
              <a:rPr lang="en-US" sz="1400" dirty="0">
                <a:solidFill>
                  <a:srgbClr val="902000"/>
                </a:solidFill>
                <a:latin typeface="Ubuntu Mono"/>
              </a:rPr>
              <a:t>data=</a:t>
            </a:r>
            <a:r>
              <a:rPr lang="en-US" sz="1400" dirty="0" err="1">
                <a:latin typeface="Ubuntu Mono"/>
              </a:rPr>
              <a:t>heart.train</a:t>
            </a:r>
            <a:r>
              <a:rPr lang="en-US" sz="1400" dirty="0">
                <a:latin typeface="Ubuntu Mono"/>
              </a:rPr>
              <a:t>)</a:t>
            </a:r>
            <a:r>
              <a:rPr lang="en-US" sz="1400" dirty="0"/>
              <a:t/>
            </a:r>
            <a:br>
              <a:rPr lang="en-US" sz="1400" dirty="0"/>
            </a:br>
            <a:r>
              <a:rPr lang="en-US" sz="1400" dirty="0" err="1">
                <a:latin typeface="Ubuntu Mono"/>
              </a:rPr>
              <a:t>heart.pred.rf</a:t>
            </a:r>
            <a:r>
              <a:rPr lang="en-US" sz="1400" dirty="0">
                <a:latin typeface="Ubuntu Mono"/>
              </a:rPr>
              <a:t> &lt;-</a:t>
            </a:r>
            <a:r>
              <a:rPr lang="en-US" sz="1400" dirty="0">
                <a:solidFill>
                  <a:srgbClr val="4070A0"/>
                </a:solidFill>
                <a:latin typeface="Ubuntu Mono"/>
              </a:rPr>
              <a:t> </a:t>
            </a:r>
            <a:r>
              <a:rPr lang="en-US" sz="1400" b="1" dirty="0">
                <a:solidFill>
                  <a:srgbClr val="007020"/>
                </a:solidFill>
                <a:latin typeface="Ubuntu Mono"/>
              </a:rPr>
              <a:t>predict</a:t>
            </a:r>
            <a:r>
              <a:rPr lang="en-US" sz="1400" dirty="0">
                <a:latin typeface="Ubuntu Mono"/>
              </a:rPr>
              <a:t>(</a:t>
            </a:r>
            <a:r>
              <a:rPr lang="en-US" sz="1400" dirty="0" err="1">
                <a:latin typeface="Ubuntu Mono"/>
              </a:rPr>
              <a:t>heart.rf</a:t>
            </a:r>
            <a:r>
              <a:rPr lang="en-US" sz="1400" dirty="0">
                <a:latin typeface="Ubuntu Mono"/>
              </a:rPr>
              <a:t>, </a:t>
            </a:r>
            <a:r>
              <a:rPr lang="en-US" sz="1400" dirty="0" err="1">
                <a:solidFill>
                  <a:srgbClr val="902000"/>
                </a:solidFill>
                <a:latin typeface="Ubuntu Mono"/>
              </a:rPr>
              <a:t>newdata</a:t>
            </a:r>
            <a:r>
              <a:rPr lang="en-US" sz="1400" dirty="0">
                <a:solidFill>
                  <a:srgbClr val="902000"/>
                </a:solidFill>
                <a:latin typeface="Ubuntu Mono"/>
              </a:rPr>
              <a:t>=</a:t>
            </a:r>
            <a:r>
              <a:rPr lang="en-US" sz="1400" dirty="0" err="1">
                <a:latin typeface="Ubuntu Mono"/>
              </a:rPr>
              <a:t>heart.test</a:t>
            </a:r>
            <a:r>
              <a:rPr lang="en-US" sz="1400" dirty="0">
                <a:latin typeface="Ubuntu Mono"/>
              </a:rPr>
              <a:t>)</a:t>
            </a:r>
            <a:r>
              <a:rPr lang="en-US" sz="1400" dirty="0"/>
              <a:t/>
            </a:r>
            <a:br>
              <a:rPr lang="en-US" sz="1400" dirty="0"/>
            </a:br>
            <a:r>
              <a:rPr lang="en-US" sz="1400" b="1" dirty="0" err="1">
                <a:solidFill>
                  <a:srgbClr val="007020"/>
                </a:solidFill>
                <a:latin typeface="Ubuntu Mono"/>
              </a:rPr>
              <a:t>confusionMatrix</a:t>
            </a:r>
            <a:r>
              <a:rPr lang="en-US" sz="1400" dirty="0">
                <a:latin typeface="Ubuntu Mono"/>
              </a:rPr>
              <a:t>(</a:t>
            </a:r>
            <a:r>
              <a:rPr lang="en-US" sz="1400" dirty="0" err="1">
                <a:latin typeface="Ubuntu Mono"/>
              </a:rPr>
              <a:t>heart.pred.rf</a:t>
            </a:r>
            <a:r>
              <a:rPr lang="en-US" sz="1400" dirty="0">
                <a:latin typeface="Ubuntu Mono"/>
              </a:rPr>
              <a:t>, </a:t>
            </a:r>
            <a:r>
              <a:rPr lang="en-US" sz="1400" dirty="0" err="1">
                <a:latin typeface="Ubuntu Mono"/>
              </a:rPr>
              <a:t>heart.test</a:t>
            </a:r>
            <a:r>
              <a:rPr lang="en-US" sz="1400" dirty="0" err="1">
                <a:solidFill>
                  <a:srgbClr val="666666"/>
                </a:solidFill>
                <a:latin typeface="Ubuntu Mono"/>
              </a:rPr>
              <a:t>$</a:t>
            </a:r>
            <a:r>
              <a:rPr lang="en-US" sz="1400" dirty="0" err="1">
                <a:latin typeface="Ubuntu Mono"/>
              </a:rPr>
              <a:t>num</a:t>
            </a:r>
            <a:r>
              <a:rPr lang="en-US" sz="1400" dirty="0">
                <a:latin typeface="Ubuntu Mono"/>
              </a:rPr>
              <a:t>, </a:t>
            </a:r>
            <a:r>
              <a:rPr lang="en-US" sz="1400" dirty="0">
                <a:solidFill>
                  <a:srgbClr val="902000"/>
                </a:solidFill>
                <a:latin typeface="Ubuntu Mono"/>
              </a:rPr>
              <a:t>positive=</a:t>
            </a:r>
            <a:r>
              <a:rPr lang="en-US" sz="1400" dirty="0">
                <a:solidFill>
                  <a:srgbClr val="4070A0"/>
                </a:solidFill>
                <a:latin typeface="Ubuntu Mono"/>
              </a:rPr>
              <a:t>"TRUE"</a:t>
            </a:r>
            <a:r>
              <a:rPr lang="en-US" sz="1400" dirty="0">
                <a:latin typeface="Ubuntu Mono"/>
              </a:rPr>
              <a:t>)</a:t>
            </a:r>
          </a:p>
          <a:p>
            <a:pPr marL="0" lvl="0" indent="0">
              <a:lnSpc>
                <a:spcPct val="120000"/>
              </a:lnSpc>
              <a:spcBef>
                <a:spcPts val="0"/>
              </a:spcBef>
              <a:buNone/>
            </a:pPr>
            <a:r>
              <a:rPr lang="en-US" sz="1400" dirty="0">
                <a:latin typeface="Ubuntu Mono"/>
              </a:rPr>
              <a:t>Confusion Matrix and Statistics
          Reference
Prediction FALSE TRUE
     FALSE    34   19
     TRUE     13   25
               Accuracy : 0.648         
                 95% CI : (0.541, 0.746)
    No Information Rate : 0.516         
    P-Value [</a:t>
            </a:r>
            <a:r>
              <a:rPr lang="en-US" sz="1400" dirty="0" err="1">
                <a:latin typeface="Ubuntu Mono"/>
              </a:rPr>
              <a:t>Acc</a:t>
            </a:r>
            <a:r>
              <a:rPr lang="en-US" sz="1400" dirty="0">
                <a:latin typeface="Ubuntu Mono"/>
              </a:rPr>
              <a:t> &gt; NIR] : 0.00757       
                  Kappa : 0.293         
 </a:t>
            </a:r>
            <a:r>
              <a:rPr lang="en-US" sz="1400" dirty="0" err="1">
                <a:latin typeface="Ubuntu Mono"/>
              </a:rPr>
              <a:t>Mcnemar's</a:t>
            </a:r>
            <a:r>
              <a:rPr lang="en-US" sz="1400" dirty="0">
                <a:latin typeface="Ubuntu Mono"/>
              </a:rPr>
              <a:t> Test P-Value : 0.37676       
            Sensitivity : 0.568         
            Specificity : 0.723         
         </a:t>
            </a:r>
            <a:r>
              <a:rPr lang="en-US" sz="1400" dirty="0" err="1">
                <a:latin typeface="Ubuntu Mono"/>
              </a:rPr>
              <a:t>Pos</a:t>
            </a:r>
            <a:r>
              <a:rPr lang="en-US" sz="1400" dirty="0">
                <a:latin typeface="Ubuntu Mono"/>
              </a:rPr>
              <a:t> </a:t>
            </a:r>
            <a:r>
              <a:rPr lang="en-US" sz="1400" dirty="0" err="1">
                <a:latin typeface="Ubuntu Mono"/>
              </a:rPr>
              <a:t>Pred</a:t>
            </a:r>
            <a:r>
              <a:rPr lang="en-US" sz="1400" dirty="0">
                <a:latin typeface="Ubuntu Mono"/>
              </a:rPr>
              <a:t> Value : 0.658         
         </a:t>
            </a:r>
            <a:r>
              <a:rPr lang="en-US" sz="1400" dirty="0" err="1">
                <a:latin typeface="Ubuntu Mono"/>
              </a:rPr>
              <a:t>Neg</a:t>
            </a:r>
            <a:r>
              <a:rPr lang="en-US" sz="1400" dirty="0">
                <a:latin typeface="Ubuntu Mono"/>
              </a:rPr>
              <a:t> </a:t>
            </a:r>
            <a:r>
              <a:rPr lang="en-US" sz="1400" dirty="0" err="1">
                <a:latin typeface="Ubuntu Mono"/>
              </a:rPr>
              <a:t>Pred</a:t>
            </a:r>
            <a:r>
              <a:rPr lang="en-US" sz="1400" dirty="0">
                <a:latin typeface="Ubuntu Mono"/>
              </a:rPr>
              <a:t> Value : 0.642         
             Prevalence : 0.484         
         Detection Rate : 0.275         
   Detection Prevalence : 0.418         
      Balanced Accuracy : 0.646         
       'Positive' Class : TRUE          
                                        </a:t>
            </a:r>
          </a:p>
        </p:txBody>
      </p:sp>
      <p:pic>
        <p:nvPicPr>
          <p:cNvPr id="4" name="Picture 1" descr="Graph of heart disease predictions showing the random forest predictions. Fractures into small regions may show overfitting of the original training set.&#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spTree>
    <p:extLst>
      <p:ext uri="{BB962C8B-B14F-4D97-AF65-F5344CB8AC3E}">
        <p14:creationId xmlns:p14="http://schemas.microsoft.com/office/powerpoint/2010/main" val="1379314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 Vector Machines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0339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73</a:t>
            </a:r>
            <a:r>
              <a:rPr dirty="0" smtClean="0"/>
              <a:t> </a:t>
            </a:r>
            <a:r>
              <a:rPr dirty="0"/>
              <a:t>– Support vector machines are used for classification (and in </a:t>
            </a:r>
            <a:r>
              <a:rPr dirty="0" smtClean="0"/>
              <a:t>rare </a:t>
            </a:r>
            <a:r>
              <a:rPr dirty="0"/>
              <a:t>cases for regression).</a:t>
            </a:r>
          </a:p>
        </p:txBody>
      </p:sp>
      <p:sp>
        <p:nvSpPr>
          <p:cNvPr id="4" name="Content Placeholder 3"/>
          <p:cNvSpPr>
            <a:spLocks noGrp="1"/>
          </p:cNvSpPr>
          <p:nvPr>
            <p:ph sz="half" idx="2"/>
          </p:nvPr>
        </p:nvSpPr>
        <p:spPr/>
        <p:txBody>
          <a:bodyPr>
            <a:normAutofit fontScale="77500" lnSpcReduction="20000"/>
          </a:bodyPr>
          <a:lstStyle/>
          <a:p>
            <a:pPr lvl="1">
              <a:lnSpc>
                <a:spcPct val="110000"/>
              </a:lnSpc>
            </a:pPr>
            <a:r>
              <a:rPr dirty="0"/>
              <a:t>Plot each data item as a point in </a:t>
            </a:r>
            <a:r>
              <a:rPr i="1" dirty="0"/>
              <a:t>n</a:t>
            </a:r>
            <a:r>
              <a:rPr dirty="0"/>
              <a:t>-dimensional space (where </a:t>
            </a:r>
            <a:r>
              <a:rPr i="1" dirty="0"/>
              <a:t>n</a:t>
            </a:r>
            <a:r>
              <a:rPr dirty="0"/>
              <a:t> is the number of features).</a:t>
            </a:r>
          </a:p>
          <a:p>
            <a:pPr lvl="1">
              <a:lnSpc>
                <a:spcPct val="110000"/>
              </a:lnSpc>
            </a:pPr>
            <a:r>
              <a:rPr dirty="0"/>
              <a:t>Find the hyperplane that “best” separates the classes.</a:t>
            </a:r>
          </a:p>
          <a:p>
            <a:pPr lvl="1">
              <a:lnSpc>
                <a:spcPct val="110000"/>
              </a:lnSpc>
            </a:pPr>
            <a:r>
              <a:rPr dirty="0"/>
              <a:t>If classes are separable, find the plane that maximizes the margin between classes.</a:t>
            </a:r>
          </a:p>
          <a:p>
            <a:pPr lvl="1">
              <a:lnSpc>
                <a:spcPct val="110000"/>
              </a:lnSpc>
            </a:pPr>
            <a:r>
              <a:rPr dirty="0"/>
              <a:t>If not separable, maximize the margin, allowing a certain amount of violation.</a:t>
            </a:r>
          </a:p>
          <a:p>
            <a:pPr lvl="1">
              <a:lnSpc>
                <a:spcPct val="110000"/>
              </a:lnSpc>
            </a:pPr>
            <a:r>
              <a:rPr i="1" dirty="0"/>
              <a:t>Support vectors</a:t>
            </a:r>
            <a:r>
              <a:rPr dirty="0"/>
              <a:t> (filled dots) are the points within the margin.</a:t>
            </a:r>
          </a:p>
        </p:txBody>
      </p:sp>
      <p:pic>
        <p:nvPicPr>
          <p:cNvPr id="3" name="Picture 2" descr="A diagram illustrating a hyperplane separating the two classes, which are denoted in red and blue, along with the margin between prediction reg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94" y="1112807"/>
            <a:ext cx="2993366" cy="3854615"/>
          </a:xfrm>
          <a:prstGeom prst="rect">
            <a:avLst/>
          </a:prstGeom>
        </p:spPr>
      </p:pic>
    </p:spTree>
    <p:extLst>
      <p:ext uri="{BB962C8B-B14F-4D97-AF65-F5344CB8AC3E}">
        <p14:creationId xmlns:p14="http://schemas.microsoft.com/office/powerpoint/2010/main" val="1727067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a:t>
            </a:r>
            <a:r>
              <a:rPr dirty="0" smtClean="0"/>
              <a:t> </a:t>
            </a:r>
            <a:r>
              <a:rPr dirty="0"/>
              <a:t>– Example: Default </a:t>
            </a:r>
            <a:r>
              <a:rPr b="1" dirty="0" err="1">
                <a:latin typeface="Ubuntu Mono" panose="020B0509030602030204" pitchFamily="49" charset="0"/>
              </a:rPr>
              <a:t>svm</a:t>
            </a:r>
            <a:r>
              <a:rPr dirty="0"/>
              <a:t> from the e1071 package.</a:t>
            </a:r>
          </a:p>
        </p:txBody>
      </p:sp>
      <p:sp>
        <p:nvSpPr>
          <p:cNvPr id="3" name="Content Placeholder 2"/>
          <p:cNvSpPr>
            <a:spLocks noGrp="1"/>
          </p:cNvSpPr>
          <p:nvPr>
            <p:ph sz="half" idx="1"/>
          </p:nvPr>
        </p:nvSpPr>
        <p:spPr/>
        <p:txBody>
          <a:bodyPr>
            <a:normAutofit fontScale="32500" lnSpcReduction="20000"/>
          </a:bodyPr>
          <a:lstStyle/>
          <a:p>
            <a:pPr marL="0" lvl="0" indent="0">
              <a:lnSpc>
                <a:spcPct val="120000"/>
              </a:lnSpc>
              <a:spcBef>
                <a:spcPts val="0"/>
              </a:spcBef>
              <a:buNone/>
            </a:pPr>
            <a:r>
              <a:rPr lang="en-US" b="1" dirty="0">
                <a:solidFill>
                  <a:srgbClr val="007020"/>
                </a:solidFill>
                <a:latin typeface="Ubuntu Mono"/>
              </a:rPr>
              <a:t>library</a:t>
            </a:r>
            <a:r>
              <a:rPr lang="en-US" dirty="0">
                <a:latin typeface="Ubuntu Mono"/>
              </a:rPr>
              <a:t>(e1071)</a:t>
            </a:r>
            <a:r>
              <a:rPr lang="en-US" dirty="0"/>
              <a:t/>
            </a:r>
            <a:br>
              <a:rPr lang="en-US" dirty="0"/>
            </a:br>
            <a:r>
              <a:rPr lang="en-US" dirty="0" err="1">
                <a:latin typeface="Ubuntu Mono"/>
              </a:rPr>
              <a:t>heart.svm</a:t>
            </a:r>
            <a:r>
              <a:rPr lang="en-US" dirty="0">
                <a:latin typeface="Ubuntu Mono"/>
              </a:rPr>
              <a:t> &lt;-</a:t>
            </a:r>
            <a:r>
              <a:rPr lang="en-US" dirty="0">
                <a:solidFill>
                  <a:srgbClr val="4070A0"/>
                </a:solidFill>
                <a:latin typeface="Ubuntu Mono"/>
              </a:rPr>
              <a:t> </a:t>
            </a:r>
            <a:r>
              <a:rPr lang="en-US" b="1" dirty="0" err="1">
                <a:solidFill>
                  <a:srgbClr val="007020"/>
                </a:solidFill>
                <a:latin typeface="Ubuntu Mono"/>
              </a:rPr>
              <a:t>svm</a:t>
            </a:r>
            <a:r>
              <a:rPr lang="en-US" dirty="0">
                <a:latin typeface="Ubuntu Mono"/>
              </a:rPr>
              <a:t>(</a:t>
            </a:r>
            <a:r>
              <a:rPr lang="en-US" dirty="0" err="1">
                <a:latin typeface="Ubuntu Mono"/>
              </a:rPr>
              <a:t>num</a:t>
            </a:r>
            <a:r>
              <a:rPr lang="en-US" dirty="0">
                <a:latin typeface="Ubuntu Mono"/>
              </a:rPr>
              <a:t> </a:t>
            </a:r>
            <a:r>
              <a:rPr lang="en-US" dirty="0">
                <a:solidFill>
                  <a:srgbClr val="666666"/>
                </a:solidFill>
                <a:latin typeface="Ubuntu Mono"/>
              </a:rPr>
              <a:t>~</a:t>
            </a:r>
            <a:r>
              <a:rPr lang="en-US" dirty="0">
                <a:solidFill>
                  <a:srgbClr val="4070A0"/>
                </a:solidFill>
                <a:latin typeface="Ubuntu Mono"/>
              </a:rPr>
              <a:t> </a:t>
            </a:r>
            <a:r>
              <a:rPr lang="en-US" dirty="0">
                <a:latin typeface="Ubuntu Mono"/>
              </a:rPr>
              <a:t>., </a:t>
            </a:r>
            <a:r>
              <a:rPr lang="en-US" dirty="0">
                <a:solidFill>
                  <a:srgbClr val="902000"/>
                </a:solidFill>
                <a:latin typeface="Ubuntu Mono"/>
              </a:rPr>
              <a:t>data=</a:t>
            </a:r>
            <a:r>
              <a:rPr lang="en-US" dirty="0" err="1">
                <a:latin typeface="Ubuntu Mono"/>
              </a:rPr>
              <a:t>heart.train</a:t>
            </a:r>
            <a:r>
              <a:rPr lang="en-US" dirty="0">
                <a:latin typeface="Ubuntu Mono"/>
              </a:rPr>
              <a:t>)</a:t>
            </a:r>
            <a:r>
              <a:rPr lang="en-US" dirty="0"/>
              <a:t/>
            </a:r>
            <a:br>
              <a:rPr lang="en-US" dirty="0"/>
            </a:br>
            <a:r>
              <a:rPr lang="en-US" dirty="0" err="1">
                <a:latin typeface="Ubuntu Mono"/>
              </a:rPr>
              <a:t>heart.pred.svm</a:t>
            </a:r>
            <a:r>
              <a:rPr lang="en-US" dirty="0">
                <a:latin typeface="Ubuntu Mono"/>
              </a:rPr>
              <a:t> &lt;-</a:t>
            </a:r>
            <a:r>
              <a:rPr lang="en-US" dirty="0">
                <a:solidFill>
                  <a:srgbClr val="4070A0"/>
                </a:solidFill>
                <a:latin typeface="Ubuntu Mono"/>
              </a:rPr>
              <a:t> </a:t>
            </a:r>
            <a:r>
              <a:rPr lang="en-US" b="1" dirty="0">
                <a:solidFill>
                  <a:srgbClr val="007020"/>
                </a:solidFill>
                <a:latin typeface="Ubuntu Mono"/>
              </a:rPr>
              <a:t>predict</a:t>
            </a:r>
            <a:r>
              <a:rPr lang="en-US" dirty="0">
                <a:latin typeface="Ubuntu Mono"/>
              </a:rPr>
              <a:t>(</a:t>
            </a:r>
            <a:r>
              <a:rPr lang="en-US" dirty="0" err="1">
                <a:latin typeface="Ubuntu Mono"/>
              </a:rPr>
              <a:t>heart.svm</a:t>
            </a:r>
            <a:r>
              <a:rPr lang="en-US" dirty="0">
                <a:latin typeface="Ubuntu Mono"/>
              </a:rPr>
              <a:t>, </a:t>
            </a:r>
            <a:r>
              <a:rPr lang="en-US" dirty="0" err="1">
                <a:solidFill>
                  <a:srgbClr val="902000"/>
                </a:solidFill>
                <a:latin typeface="Ubuntu Mono"/>
              </a:rPr>
              <a:t>newdata</a:t>
            </a:r>
            <a:r>
              <a:rPr lang="en-US" dirty="0">
                <a:solidFill>
                  <a:srgbClr val="902000"/>
                </a:solidFill>
                <a:latin typeface="Ubuntu Mono"/>
              </a:rPr>
              <a:t>=</a:t>
            </a:r>
            <a:r>
              <a:rPr lang="en-US" dirty="0" err="1">
                <a:latin typeface="Ubuntu Mono"/>
              </a:rPr>
              <a:t>heart.test</a:t>
            </a:r>
            <a:r>
              <a:rPr lang="en-US" dirty="0">
                <a:latin typeface="Ubuntu Mono"/>
              </a:rPr>
              <a:t>)</a:t>
            </a:r>
            <a:r>
              <a:rPr lang="en-US" dirty="0"/>
              <a:t/>
            </a:r>
            <a:br>
              <a:rPr lang="en-US" dirty="0"/>
            </a:br>
            <a:r>
              <a:rPr lang="en-US" b="1" dirty="0" err="1">
                <a:solidFill>
                  <a:srgbClr val="007020"/>
                </a:solidFill>
                <a:latin typeface="Ubuntu Mono"/>
              </a:rPr>
              <a:t>confusionMatrix</a:t>
            </a:r>
            <a:r>
              <a:rPr lang="en-US" dirty="0">
                <a:latin typeface="Ubuntu Mono"/>
              </a:rPr>
              <a:t>(</a:t>
            </a:r>
            <a:r>
              <a:rPr lang="en-US" dirty="0" err="1">
                <a:latin typeface="Ubuntu Mono"/>
              </a:rPr>
              <a:t>heart.pred.svm</a:t>
            </a:r>
            <a:r>
              <a:rPr lang="en-US" dirty="0">
                <a:latin typeface="Ubuntu Mono"/>
              </a:rPr>
              <a:t>, </a:t>
            </a:r>
            <a:r>
              <a:rPr lang="en-US" dirty="0" err="1">
                <a:latin typeface="Ubuntu Mono"/>
              </a:rPr>
              <a:t>heart.test</a:t>
            </a:r>
            <a:r>
              <a:rPr lang="en-US" dirty="0" err="1">
                <a:solidFill>
                  <a:srgbClr val="666666"/>
                </a:solidFill>
                <a:latin typeface="Ubuntu Mono"/>
              </a:rPr>
              <a:t>$</a:t>
            </a:r>
            <a:r>
              <a:rPr lang="en-US" dirty="0" err="1">
                <a:latin typeface="Ubuntu Mono"/>
              </a:rPr>
              <a:t>num</a:t>
            </a:r>
            <a:r>
              <a:rPr lang="en-US" dirty="0">
                <a:latin typeface="Ubuntu Mono"/>
              </a:rPr>
              <a:t>, </a:t>
            </a:r>
            <a:r>
              <a:rPr lang="en-US" dirty="0">
                <a:solidFill>
                  <a:srgbClr val="902000"/>
                </a:solidFill>
                <a:latin typeface="Ubuntu Mono"/>
              </a:rPr>
              <a:t>positive=</a:t>
            </a:r>
            <a:r>
              <a:rPr lang="en-US" dirty="0">
                <a:solidFill>
                  <a:srgbClr val="4070A0"/>
                </a:solidFill>
                <a:latin typeface="Ubuntu Mono"/>
              </a:rPr>
              <a:t>"TRUE"</a:t>
            </a:r>
            <a:r>
              <a:rPr lang="en-US" dirty="0">
                <a:latin typeface="Ubuntu Mono"/>
              </a:rPr>
              <a:t>)</a:t>
            </a:r>
          </a:p>
          <a:p>
            <a:pPr marL="0" lvl="0" indent="0">
              <a:lnSpc>
                <a:spcPct val="120000"/>
              </a:lnSpc>
              <a:spcBef>
                <a:spcPts val="0"/>
              </a:spcBef>
              <a:buNone/>
            </a:pPr>
            <a:r>
              <a:rPr lang="en-US" dirty="0">
                <a:latin typeface="Ubuntu Mono"/>
              </a:rPr>
              <a:t>Confusion Matrix and Statistics
          Reference
Prediction FALSE TRUE
     FALSE    40   20
     TRUE      7   24
               Accuracy : 0.703         
                 95% CI : (0.598, 0.795)
    No Information Rate : 0.516         
    P-Value [</a:t>
            </a:r>
            <a:r>
              <a:rPr lang="en-US" dirty="0" err="1">
                <a:latin typeface="Ubuntu Mono"/>
              </a:rPr>
              <a:t>Acc</a:t>
            </a:r>
            <a:r>
              <a:rPr lang="en-US" dirty="0">
                <a:latin typeface="Ubuntu Mono"/>
              </a:rPr>
              <a:t> &gt; NIR] : 0.000223      
                  Kappa : 0.4           
 </a:t>
            </a:r>
            <a:r>
              <a:rPr lang="en-US" dirty="0" err="1">
                <a:latin typeface="Ubuntu Mono"/>
              </a:rPr>
              <a:t>Mcnemar's</a:t>
            </a:r>
            <a:r>
              <a:rPr lang="en-US" dirty="0">
                <a:latin typeface="Ubuntu Mono"/>
              </a:rPr>
              <a:t> Test P-Value : 0.020921      
            Sensitivity : 0.545         
            Specificity : 0.851         
         </a:t>
            </a:r>
            <a:r>
              <a:rPr lang="en-US" dirty="0" err="1">
                <a:latin typeface="Ubuntu Mono"/>
              </a:rPr>
              <a:t>Pos</a:t>
            </a:r>
            <a:r>
              <a:rPr lang="en-US" dirty="0">
                <a:latin typeface="Ubuntu Mono"/>
              </a:rPr>
              <a:t> </a:t>
            </a:r>
            <a:r>
              <a:rPr lang="en-US" dirty="0" err="1">
                <a:latin typeface="Ubuntu Mono"/>
              </a:rPr>
              <a:t>Pred</a:t>
            </a:r>
            <a:r>
              <a:rPr lang="en-US" dirty="0">
                <a:latin typeface="Ubuntu Mono"/>
              </a:rPr>
              <a:t> Value : 0.774         
         </a:t>
            </a:r>
            <a:r>
              <a:rPr lang="en-US" dirty="0" err="1">
                <a:latin typeface="Ubuntu Mono"/>
              </a:rPr>
              <a:t>Neg</a:t>
            </a:r>
            <a:r>
              <a:rPr lang="en-US" dirty="0">
                <a:latin typeface="Ubuntu Mono"/>
              </a:rPr>
              <a:t> </a:t>
            </a:r>
            <a:r>
              <a:rPr lang="en-US" dirty="0" err="1">
                <a:latin typeface="Ubuntu Mono"/>
              </a:rPr>
              <a:t>Pred</a:t>
            </a:r>
            <a:r>
              <a:rPr lang="en-US" dirty="0">
                <a:latin typeface="Ubuntu Mono"/>
              </a:rPr>
              <a:t> Value : 0.667         
             Prevalence : 0.484         
         Detection Rate : 0.264         
   Detection Prevalence : 0.341         
      Balanced Accuracy : 0.698         
       'Positive' Class : TRUE          
                                        </a:t>
            </a:r>
          </a:p>
        </p:txBody>
      </p:sp>
      <p:pic>
        <p:nvPicPr>
          <p:cNvPr id="4" name="Picture 1" descr="A graph showing the predictions of the SVM model. Note that the division between the two prediction regions is not a line.&#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spTree>
    <p:extLst>
      <p:ext uri="{BB962C8B-B14F-4D97-AF65-F5344CB8AC3E}">
        <p14:creationId xmlns:p14="http://schemas.microsoft.com/office/powerpoint/2010/main" val="2980052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75</a:t>
            </a:r>
            <a:r>
              <a:rPr dirty="0" smtClean="0"/>
              <a:t> </a:t>
            </a:r>
            <a:r>
              <a:rPr dirty="0"/>
              <a:t>– Example: Using the </a:t>
            </a:r>
            <a:r>
              <a:rPr b="1" dirty="0">
                <a:latin typeface="Ubuntu Mono" panose="020B0509030602030204" pitchFamily="49" charset="0"/>
              </a:rPr>
              <a:t>“linear”</a:t>
            </a:r>
            <a:r>
              <a:rPr dirty="0"/>
              <a:t> kernel with </a:t>
            </a:r>
            <a:r>
              <a:rPr b="1" dirty="0" err="1">
                <a:latin typeface="Ubuntu Mono" panose="020B0509030602030204" pitchFamily="49" charset="0"/>
              </a:rPr>
              <a:t>svm</a:t>
            </a:r>
            <a:r>
              <a:rPr dirty="0"/>
              <a:t>.</a:t>
            </a:r>
          </a:p>
        </p:txBody>
      </p:sp>
      <p:sp>
        <p:nvSpPr>
          <p:cNvPr id="3" name="Content Placeholder 2"/>
          <p:cNvSpPr>
            <a:spLocks noGrp="1"/>
          </p:cNvSpPr>
          <p:nvPr>
            <p:ph sz="half" idx="1"/>
          </p:nvPr>
        </p:nvSpPr>
        <p:spPr/>
        <p:txBody>
          <a:bodyPr>
            <a:normAutofit fontScale="47500" lnSpcReduction="20000"/>
          </a:bodyPr>
          <a:lstStyle/>
          <a:p>
            <a:pPr marL="0" lvl="0" indent="0">
              <a:lnSpc>
                <a:spcPct val="120000"/>
              </a:lnSpc>
              <a:spcBef>
                <a:spcPts val="0"/>
              </a:spcBef>
              <a:buNone/>
            </a:pPr>
            <a:r>
              <a:rPr lang="en-US" sz="1400" dirty="0" err="1">
                <a:latin typeface="Ubuntu Mono"/>
              </a:rPr>
              <a:t>heart.svm</a:t>
            </a:r>
            <a:r>
              <a:rPr lang="en-US" sz="1400" dirty="0">
                <a:latin typeface="Ubuntu Mono"/>
              </a:rPr>
              <a:t> &lt;-</a:t>
            </a:r>
            <a:r>
              <a:rPr lang="en-US" sz="1400" dirty="0">
                <a:solidFill>
                  <a:srgbClr val="4070A0"/>
                </a:solidFill>
                <a:latin typeface="Ubuntu Mono"/>
              </a:rPr>
              <a:t> </a:t>
            </a:r>
            <a:r>
              <a:rPr lang="en-US" sz="1400" b="1" dirty="0" err="1">
                <a:solidFill>
                  <a:srgbClr val="007020"/>
                </a:solidFill>
                <a:latin typeface="Ubuntu Mono"/>
              </a:rPr>
              <a:t>svm</a:t>
            </a:r>
            <a:r>
              <a:rPr lang="en-US" sz="1400" dirty="0">
                <a:latin typeface="Ubuntu Mono"/>
              </a:rPr>
              <a:t>(</a:t>
            </a:r>
            <a:r>
              <a:rPr lang="en-US" sz="1400" dirty="0" err="1">
                <a:latin typeface="Ubuntu Mono"/>
              </a:rPr>
              <a:t>num</a:t>
            </a:r>
            <a:r>
              <a:rPr lang="en-US" sz="1400" dirty="0">
                <a:latin typeface="Ubuntu Mono"/>
              </a:rPr>
              <a:t> </a:t>
            </a:r>
            <a:r>
              <a:rPr lang="en-US" sz="1400" dirty="0">
                <a:solidFill>
                  <a:srgbClr val="666666"/>
                </a:solidFill>
                <a:latin typeface="Ubuntu Mono"/>
              </a:rPr>
              <a:t>~</a:t>
            </a:r>
            <a:r>
              <a:rPr lang="en-US" sz="1400" dirty="0">
                <a:solidFill>
                  <a:srgbClr val="4070A0"/>
                </a:solidFill>
                <a:latin typeface="Ubuntu Mono"/>
              </a:rPr>
              <a:t> </a:t>
            </a:r>
            <a:r>
              <a:rPr lang="en-US" sz="1400" dirty="0">
                <a:latin typeface="Ubuntu Mono"/>
              </a:rPr>
              <a:t>., </a:t>
            </a:r>
            <a:r>
              <a:rPr lang="en-US" sz="1400" dirty="0">
                <a:solidFill>
                  <a:srgbClr val="902000"/>
                </a:solidFill>
                <a:latin typeface="Ubuntu Mono"/>
              </a:rPr>
              <a:t>data=</a:t>
            </a:r>
            <a:r>
              <a:rPr lang="en-US" sz="1400" dirty="0" err="1">
                <a:latin typeface="Ubuntu Mono"/>
              </a:rPr>
              <a:t>heart.train</a:t>
            </a:r>
            <a:r>
              <a:rPr lang="en-US" sz="1400" dirty="0">
                <a:latin typeface="Ubuntu Mono"/>
              </a:rPr>
              <a:t>, </a:t>
            </a:r>
            <a:r>
              <a:rPr lang="en-US" sz="1400" dirty="0">
                <a:solidFill>
                  <a:srgbClr val="902000"/>
                </a:solidFill>
                <a:latin typeface="Ubuntu Mono"/>
              </a:rPr>
              <a:t>kernel=</a:t>
            </a:r>
            <a:r>
              <a:rPr lang="en-US" sz="1400" dirty="0">
                <a:solidFill>
                  <a:srgbClr val="4070A0"/>
                </a:solidFill>
                <a:latin typeface="Ubuntu Mono"/>
              </a:rPr>
              <a:t>"linear"</a:t>
            </a:r>
            <a:r>
              <a:rPr lang="en-US" sz="1400" dirty="0">
                <a:latin typeface="Ubuntu Mono"/>
              </a:rPr>
              <a:t>)</a:t>
            </a:r>
            <a:r>
              <a:rPr lang="en-US" sz="1400" dirty="0"/>
              <a:t/>
            </a:r>
            <a:br>
              <a:rPr lang="en-US" sz="1400" dirty="0"/>
            </a:br>
            <a:r>
              <a:rPr lang="en-US" sz="1400" dirty="0" err="1">
                <a:latin typeface="Ubuntu Mono"/>
              </a:rPr>
              <a:t>heart.pred.svm</a:t>
            </a:r>
            <a:r>
              <a:rPr lang="en-US" sz="1400" dirty="0">
                <a:latin typeface="Ubuntu Mono"/>
              </a:rPr>
              <a:t> &lt;-</a:t>
            </a:r>
            <a:r>
              <a:rPr lang="en-US" sz="1400" dirty="0">
                <a:solidFill>
                  <a:srgbClr val="4070A0"/>
                </a:solidFill>
                <a:latin typeface="Ubuntu Mono"/>
              </a:rPr>
              <a:t> </a:t>
            </a:r>
            <a:r>
              <a:rPr lang="en-US" sz="1400" b="1" dirty="0">
                <a:solidFill>
                  <a:srgbClr val="007020"/>
                </a:solidFill>
                <a:latin typeface="Ubuntu Mono"/>
              </a:rPr>
              <a:t>predict</a:t>
            </a:r>
            <a:r>
              <a:rPr lang="en-US" sz="1400" dirty="0">
                <a:latin typeface="Ubuntu Mono"/>
              </a:rPr>
              <a:t>(</a:t>
            </a:r>
            <a:r>
              <a:rPr lang="en-US" sz="1400" dirty="0" err="1">
                <a:latin typeface="Ubuntu Mono"/>
              </a:rPr>
              <a:t>heart.svm</a:t>
            </a:r>
            <a:r>
              <a:rPr lang="en-US" sz="1400" dirty="0">
                <a:latin typeface="Ubuntu Mono"/>
              </a:rPr>
              <a:t>, </a:t>
            </a:r>
            <a:r>
              <a:rPr lang="en-US" sz="1400" dirty="0" err="1">
                <a:solidFill>
                  <a:srgbClr val="902000"/>
                </a:solidFill>
                <a:latin typeface="Ubuntu Mono"/>
              </a:rPr>
              <a:t>newdata</a:t>
            </a:r>
            <a:r>
              <a:rPr lang="en-US" sz="1400" dirty="0">
                <a:solidFill>
                  <a:srgbClr val="902000"/>
                </a:solidFill>
                <a:latin typeface="Ubuntu Mono"/>
              </a:rPr>
              <a:t>=</a:t>
            </a:r>
            <a:r>
              <a:rPr lang="en-US" sz="1400" dirty="0" err="1">
                <a:latin typeface="Ubuntu Mono"/>
              </a:rPr>
              <a:t>heart.test</a:t>
            </a:r>
            <a:r>
              <a:rPr lang="en-US" sz="1400" dirty="0">
                <a:latin typeface="Ubuntu Mono"/>
              </a:rPr>
              <a:t>)</a:t>
            </a:r>
            <a:r>
              <a:rPr lang="en-US" sz="1400" dirty="0"/>
              <a:t/>
            </a:r>
            <a:br>
              <a:rPr lang="en-US" sz="1400" dirty="0"/>
            </a:br>
            <a:r>
              <a:rPr lang="en-US" sz="1400" b="1" dirty="0" err="1">
                <a:solidFill>
                  <a:srgbClr val="007020"/>
                </a:solidFill>
                <a:latin typeface="Ubuntu Mono"/>
              </a:rPr>
              <a:t>confusionMatrix</a:t>
            </a:r>
            <a:r>
              <a:rPr lang="en-US" sz="1400" dirty="0">
                <a:latin typeface="Ubuntu Mono"/>
              </a:rPr>
              <a:t>(</a:t>
            </a:r>
            <a:r>
              <a:rPr lang="en-US" sz="1400" dirty="0" err="1">
                <a:latin typeface="Ubuntu Mono"/>
              </a:rPr>
              <a:t>heart.pred.svm</a:t>
            </a:r>
            <a:r>
              <a:rPr lang="en-US" sz="1400" dirty="0">
                <a:latin typeface="Ubuntu Mono"/>
              </a:rPr>
              <a:t>, </a:t>
            </a:r>
            <a:r>
              <a:rPr lang="en-US" sz="1400" dirty="0" err="1">
                <a:latin typeface="Ubuntu Mono"/>
              </a:rPr>
              <a:t>heart.test</a:t>
            </a:r>
            <a:r>
              <a:rPr lang="en-US" sz="1400" dirty="0" err="1">
                <a:solidFill>
                  <a:srgbClr val="666666"/>
                </a:solidFill>
                <a:latin typeface="Ubuntu Mono"/>
              </a:rPr>
              <a:t>$</a:t>
            </a:r>
            <a:r>
              <a:rPr lang="en-US" sz="1400" dirty="0" err="1">
                <a:latin typeface="Ubuntu Mono"/>
              </a:rPr>
              <a:t>num</a:t>
            </a:r>
            <a:r>
              <a:rPr lang="en-US" sz="1400" dirty="0">
                <a:latin typeface="Ubuntu Mono"/>
              </a:rPr>
              <a:t>, </a:t>
            </a:r>
            <a:r>
              <a:rPr lang="en-US" sz="1400" dirty="0">
                <a:solidFill>
                  <a:srgbClr val="902000"/>
                </a:solidFill>
                <a:latin typeface="Ubuntu Mono"/>
              </a:rPr>
              <a:t>positive=</a:t>
            </a:r>
            <a:r>
              <a:rPr lang="en-US" sz="1400" dirty="0">
                <a:solidFill>
                  <a:srgbClr val="4070A0"/>
                </a:solidFill>
                <a:latin typeface="Ubuntu Mono"/>
              </a:rPr>
              <a:t>"TRUE"</a:t>
            </a:r>
            <a:r>
              <a:rPr lang="en-US" sz="1400" dirty="0">
                <a:latin typeface="Ubuntu Mono"/>
              </a:rPr>
              <a:t>)</a:t>
            </a:r>
          </a:p>
          <a:p>
            <a:pPr marL="0" lvl="0" indent="0">
              <a:lnSpc>
                <a:spcPct val="120000"/>
              </a:lnSpc>
              <a:spcBef>
                <a:spcPts val="0"/>
              </a:spcBef>
              <a:buNone/>
            </a:pPr>
            <a:r>
              <a:rPr lang="en-US" sz="1400" dirty="0">
                <a:latin typeface="Ubuntu Mono"/>
              </a:rPr>
              <a:t>Confusion Matrix and Statistics
          Reference
Prediction FALSE TRUE
     FALSE    36   18
     TRUE     11   26
               Accuracy : 0.681         
                 95% CI : (0.575, 0.775)
    No Information Rate : 0.516         
    P-Value [</a:t>
            </a:r>
            <a:r>
              <a:rPr lang="en-US" sz="1400" dirty="0" err="1">
                <a:latin typeface="Ubuntu Mono"/>
              </a:rPr>
              <a:t>Acc</a:t>
            </a:r>
            <a:r>
              <a:rPr lang="en-US" sz="1400" dirty="0">
                <a:latin typeface="Ubuntu Mono"/>
              </a:rPr>
              <a:t> &gt; NIR] : 0.00105       
                  Kappa : 0.359         
 </a:t>
            </a:r>
            <a:r>
              <a:rPr lang="en-US" sz="1400" dirty="0" err="1">
                <a:latin typeface="Ubuntu Mono"/>
              </a:rPr>
              <a:t>Mcnemar's</a:t>
            </a:r>
            <a:r>
              <a:rPr lang="en-US" sz="1400" dirty="0">
                <a:latin typeface="Ubuntu Mono"/>
              </a:rPr>
              <a:t> Test P-Value : 0.26521       
            Sensitivity : 0.591         
            Specificity : 0.766         
         </a:t>
            </a:r>
            <a:r>
              <a:rPr lang="en-US" sz="1400" dirty="0" err="1">
                <a:latin typeface="Ubuntu Mono"/>
              </a:rPr>
              <a:t>Pos</a:t>
            </a:r>
            <a:r>
              <a:rPr lang="en-US" sz="1400" dirty="0">
                <a:latin typeface="Ubuntu Mono"/>
              </a:rPr>
              <a:t> </a:t>
            </a:r>
            <a:r>
              <a:rPr lang="en-US" sz="1400" dirty="0" err="1">
                <a:latin typeface="Ubuntu Mono"/>
              </a:rPr>
              <a:t>Pred</a:t>
            </a:r>
            <a:r>
              <a:rPr lang="en-US" sz="1400" dirty="0">
                <a:latin typeface="Ubuntu Mono"/>
              </a:rPr>
              <a:t> Value : 0.703         
         </a:t>
            </a:r>
            <a:r>
              <a:rPr lang="en-US" sz="1400" dirty="0" err="1">
                <a:latin typeface="Ubuntu Mono"/>
              </a:rPr>
              <a:t>Neg</a:t>
            </a:r>
            <a:r>
              <a:rPr lang="en-US" sz="1400" dirty="0">
                <a:latin typeface="Ubuntu Mono"/>
              </a:rPr>
              <a:t> </a:t>
            </a:r>
            <a:r>
              <a:rPr lang="en-US" sz="1400" dirty="0" err="1">
                <a:latin typeface="Ubuntu Mono"/>
              </a:rPr>
              <a:t>Pred</a:t>
            </a:r>
            <a:r>
              <a:rPr lang="en-US" sz="1400" dirty="0">
                <a:latin typeface="Ubuntu Mono"/>
              </a:rPr>
              <a:t> Value : 0.667         
             Prevalence : 0.484         
         Detection Rate : 0.286         
   Detection Prevalence : 0.407         
      Balanced Accuracy : 0.678         
       'Positive' Class : TRUE          
                                        </a:t>
            </a:r>
          </a:p>
        </p:txBody>
      </p:sp>
      <p:pic>
        <p:nvPicPr>
          <p:cNvPr id="4" name="Picture 1" descr="Graph of SVM predictions with the linear kernel. This does give a line between prediction regions.&#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spTree>
    <p:extLst>
      <p:ext uri="{BB962C8B-B14F-4D97-AF65-F5344CB8AC3E}">
        <p14:creationId xmlns:p14="http://schemas.microsoft.com/office/powerpoint/2010/main" val="401158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76</a:t>
            </a:r>
            <a:r>
              <a:rPr dirty="0" smtClean="0"/>
              <a:t> </a:t>
            </a:r>
            <a:r>
              <a:rPr dirty="0"/>
              <a:t>– More on Support Vector Machines</a:t>
            </a:r>
          </a:p>
        </p:txBody>
      </p:sp>
      <p:sp>
        <p:nvSpPr>
          <p:cNvPr id="3" name="Content Placeholder 2"/>
          <p:cNvSpPr>
            <a:spLocks noGrp="1"/>
          </p:cNvSpPr>
          <p:nvPr>
            <p:ph idx="1"/>
          </p:nvPr>
        </p:nvSpPr>
        <p:spPr/>
        <p:txBody>
          <a:bodyPr>
            <a:normAutofit fontScale="85000" lnSpcReduction="10000"/>
          </a:bodyPr>
          <a:lstStyle/>
          <a:p>
            <a:pPr lvl="1">
              <a:lnSpc>
                <a:spcPct val="110000"/>
              </a:lnSpc>
            </a:pPr>
            <a:r>
              <a:rPr dirty="0"/>
              <a:t>The “Kernel Trick”</a:t>
            </a:r>
          </a:p>
          <a:p>
            <a:pPr lvl="2">
              <a:lnSpc>
                <a:spcPct val="110000"/>
              </a:lnSpc>
            </a:pPr>
            <a:r>
              <a:rPr dirty="0"/>
              <a:t>SVM isn’t used with the original data, but a “kernel-transformed” version of the data.</a:t>
            </a:r>
          </a:p>
          <a:p>
            <a:pPr lvl="2">
              <a:lnSpc>
                <a:spcPct val="110000"/>
              </a:lnSpc>
            </a:pPr>
            <a:r>
              <a:rPr dirty="0"/>
              <a:t>The effect is to push the data points up to a higher-dimensional space, allowing easier separation. Often this works.</a:t>
            </a:r>
          </a:p>
          <a:p>
            <a:pPr lvl="2">
              <a:lnSpc>
                <a:spcPct val="110000"/>
              </a:lnSpc>
            </a:pPr>
            <a:r>
              <a:rPr dirty="0"/>
              <a:t>A common kernel is the radial basis kernel.</a:t>
            </a:r>
          </a:p>
          <a:p>
            <a:pPr lvl="1">
              <a:lnSpc>
                <a:spcPct val="110000"/>
              </a:lnSpc>
            </a:pPr>
            <a:r>
              <a:rPr dirty="0"/>
              <a:t>Tuning parameters for the model include…</a:t>
            </a:r>
          </a:p>
          <a:p>
            <a:pPr lvl="2">
              <a:lnSpc>
                <a:spcPct val="110000"/>
              </a:lnSpc>
            </a:pPr>
            <a:r>
              <a:rPr b="1" dirty="0"/>
              <a:t>Cost:</a:t>
            </a:r>
            <a:r>
              <a:rPr dirty="0"/>
              <a:t> How much should violations be penalized?</a:t>
            </a:r>
          </a:p>
          <a:p>
            <a:pPr lvl="2">
              <a:lnSpc>
                <a:spcPct val="110000"/>
              </a:lnSpc>
            </a:pPr>
            <a:r>
              <a:rPr b="1" dirty="0"/>
              <a:t>Gamma:</a:t>
            </a:r>
            <a:r>
              <a:rPr dirty="0"/>
              <a:t> For the radial basis kernel, determines “spread” of the kernel. Roughly, how much do far-away points affect classification?</a:t>
            </a:r>
          </a:p>
          <a:p>
            <a:pPr lvl="1">
              <a:lnSpc>
                <a:spcPct val="110000"/>
              </a:lnSpc>
            </a:pPr>
            <a:r>
              <a:rPr dirty="0"/>
              <a:t>Can be used for classification with more than two categories.</a:t>
            </a:r>
          </a:p>
        </p:txBody>
      </p:sp>
    </p:spTree>
    <p:extLst>
      <p:ext uri="{BB962C8B-B14F-4D97-AF65-F5344CB8AC3E}">
        <p14:creationId xmlns:p14="http://schemas.microsoft.com/office/powerpoint/2010/main" val="451580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Logistic Regression</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4878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77</a:t>
            </a:r>
            <a:r>
              <a:rPr dirty="0" smtClean="0"/>
              <a:t> </a:t>
            </a:r>
            <a:r>
              <a:rPr dirty="0"/>
              <a:t>– Logistic regression </a:t>
            </a:r>
            <a:r>
              <a:rPr dirty="0" smtClean="0"/>
              <a:t>predict</a:t>
            </a:r>
            <a:r>
              <a:rPr lang="en-US" dirty="0" smtClean="0"/>
              <a:t>s</a:t>
            </a:r>
            <a:r>
              <a:rPr dirty="0" smtClean="0"/>
              <a:t> </a:t>
            </a:r>
            <a:r>
              <a:rPr dirty="0"/>
              <a:t>the likelihood of a Yes/No categorical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lnSpc>
                    <a:spcPct val="100000"/>
                  </a:lnSpc>
                </a:pPr>
                <a:r>
                  <a:rPr dirty="0"/>
                  <a:t>Suppose </a:t>
                </a:r>
                <a14:m>
                  <m:oMath xmlns:m="http://schemas.openxmlformats.org/officeDocument/2006/math">
                    <m:r>
                      <a:rPr>
                        <a:latin typeface="Cambria Math" panose="02040503050406030204" pitchFamily="18" charset="0"/>
                      </a:rPr>
                      <m:t>𝑝</m:t>
                    </m:r>
                  </m:oMath>
                </a14:m>
                <a:r>
                  <a:rPr dirty="0"/>
                  <a:t> represents the probability that a house has central air conditioning.</a:t>
                </a:r>
              </a:p>
              <a:p>
                <a:pPr lvl="1">
                  <a:lnSpc>
                    <a:spcPct val="100000"/>
                  </a:lnSpc>
                </a:pPr>
                <a:r>
                  <a:rPr dirty="0"/>
                  <a:t>Perhaps houses with a high sale price have a higher likelihood of central air.</a:t>
                </a:r>
              </a:p>
              <a:p>
                <a:pPr lvl="1">
                  <a:lnSpc>
                    <a:spcPct val="100000"/>
                  </a:lnSpc>
                </a:pPr>
                <a:r>
                  <a:rPr dirty="0"/>
                  <a:t>Logistic regression models the  as a linear function of one or more variables:</a:t>
                </a:r>
              </a:p>
              <a:p>
                <a:pPr marL="0" indent="0">
                  <a:lnSpc>
                    <a:spcPct val="100000"/>
                  </a:lnSpc>
                  <a:buNone/>
                </a:pPr>
                <a14:m>
                  <m:oMathPara xmlns:m="http://schemas.openxmlformats.org/officeDocument/2006/math">
                    <m:oMathParaPr>
                      <m:jc m:val="center"/>
                    </m:oMathParaPr>
                    <m:oMath xmlns:m="http://schemas.openxmlformats.org/officeDocument/2006/math">
                      <m:r>
                        <m:rPr>
                          <m:nor/>
                        </m:rPr>
                        <a:rPr/>
                        <m:t>log</m:t>
                      </m:r>
                      <m:d>
                        <m:dPr>
                          <m:ctrlPr>
                            <a:rPr i="1">
                              <a:latin typeface="Cambria Math" panose="02040503050406030204" pitchFamily="18" charset="0"/>
                            </a:rPr>
                          </m:ctrlPr>
                        </m:dPr>
                        <m:e>
                          <m:f>
                            <m:fPr>
                              <m:ctrlPr>
                                <a:rPr i="1">
                                  <a:latin typeface="Cambria Math" panose="02040503050406030204" pitchFamily="18" charset="0"/>
                                </a:rPr>
                              </m:ctrlPr>
                            </m:fPr>
                            <m:num>
                              <m:r>
                                <a:rPr>
                                  <a:latin typeface="Cambria Math" panose="02040503050406030204" pitchFamily="18" charset="0"/>
                                </a:rPr>
                                <m:t>𝑝</m:t>
                              </m:r>
                            </m:num>
                            <m:den>
                              <m:r>
                                <a:rPr>
                                  <a:latin typeface="Cambria Math" panose="02040503050406030204" pitchFamily="18" charset="0"/>
                                </a:rPr>
                                <m:t>1−</m:t>
                              </m:r>
                              <m:r>
                                <a:rPr>
                                  <a:latin typeface="Cambria Math" panose="02040503050406030204" pitchFamily="18" charset="0"/>
                                </a:rPr>
                                <m:t>𝑝</m:t>
                              </m:r>
                            </m:den>
                          </m:f>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𝜖</m:t>
                      </m:r>
                      <m:r>
                        <a:rPr>
                          <a:latin typeface="Cambria Math" panose="02040503050406030204" pitchFamily="18" charset="0"/>
                        </a:rPr>
                        <m:t>,</m:t>
                      </m:r>
                      <m:r>
                        <m:rPr>
                          <m:nor/>
                        </m:rPr>
                        <a:rPr/>
                        <m:t> </m:t>
                      </m:r>
                      <m:r>
                        <m:rPr>
                          <m:nor/>
                        </m:rPr>
                        <a:rPr/>
                        <m:t>or</m:t>
                      </m:r>
                      <m:r>
                        <m:rPr>
                          <m:nor/>
                        </m:rPr>
                        <a:rPr/>
                        <m:t> </m:t>
                      </m:r>
                      <m:r>
                        <a:rPr>
                          <a:latin typeface="Cambria Math" panose="02040503050406030204" pitchFamily="18" charset="0"/>
                        </a:rPr>
                        <m:t>𝑝</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𝜖</m:t>
                              </m:r>
                              <m:r>
                                <a:rPr>
                                  <a:latin typeface="Cambria Math" panose="02040503050406030204" pitchFamily="18" charset="0"/>
                                </a:rPr>
                                <m:t>)</m:t>
                              </m:r>
                            </m:sup>
                          </m:sSup>
                        </m:den>
                      </m:f>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00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78</a:t>
            </a:r>
            <a:r>
              <a:rPr dirty="0" smtClean="0"/>
              <a:t> </a:t>
            </a:r>
            <a:r>
              <a:rPr dirty="0"/>
              <a:t>–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pPr lvl="1">
                  <a:lnSpc>
                    <a:spcPct val="110000"/>
                  </a:lnSpc>
                </a:pPr>
                <a:r>
                  <a:rPr dirty="0"/>
                  <a:t>Suppose </a:t>
                </a:r>
                <a14:m>
                  <m:oMath xmlns:m="http://schemas.openxmlformats.org/officeDocument/2006/math">
                    <m:r>
                      <a:rPr>
                        <a:latin typeface="Cambria Math" panose="02040503050406030204" pitchFamily="18" charset="0"/>
                      </a:rPr>
                      <m:t>𝑧</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oMath>
                </a14:m>
                <a:endParaRPr dirty="0"/>
              </a:p>
              <a:p>
                <a:pPr lvl="1">
                  <a:lnSpc>
                    <a:spcPct val="110000"/>
                  </a:lnSpc>
                </a:pPr>
                <a:r>
                  <a:rPr dirty="0"/>
                  <a:t>Then </a:t>
                </a:r>
                <a14:m>
                  <m:oMath xmlns:m="http://schemas.openxmlformats.org/officeDocument/2006/math">
                    <m:r>
                      <a:rPr>
                        <a:latin typeface="Cambria Math" panose="02040503050406030204" pitchFamily="18" charset="0"/>
                      </a:rPr>
                      <m:t>𝑝</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m:t>
                            </m:r>
                            <m:r>
                              <a:rPr>
                                <a:latin typeface="Cambria Math" panose="02040503050406030204" pitchFamily="18" charset="0"/>
                              </a:rPr>
                              <m:t>𝑧</m:t>
                            </m:r>
                          </m:sup>
                        </m:sSup>
                      </m:den>
                    </m:f>
                  </m:oMath>
                </a14:m>
                <a:r>
                  <a:rPr dirty="0"/>
                  <a:t>, which is always bounded between 0 and 1.</a:t>
                </a:r>
              </a:p>
              <a:p>
                <a:pPr lvl="1">
                  <a:lnSpc>
                    <a:spcPct val="110000"/>
                  </a:lnSpc>
                </a:pPr>
                <a:r>
                  <a:rPr dirty="0"/>
                  <a:t>Each explanatory variable contributes to raising or lowering the probability of success.</a:t>
                </a:r>
              </a:p>
              <a:p>
                <a:pPr lvl="1">
                  <a:lnSpc>
                    <a:spcPct val="110000"/>
                  </a:lnSpc>
                </a:pPr>
                <a:r>
                  <a:rPr dirty="0"/>
                  <a:t>Find the coefficients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oMath>
                </a14:m>
                <a:r>
                  <a:rPr dirty="0"/>
                  <a:t> that maximize the likelihood of the observed data.</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4" name="Picture 1" descr="A plot of the S-shaped logistic function, where negative values of z give values of p close to 0 and positive values of z give values of p close to 1.&#10;"/>
          <p:cNvPicPr>
            <a:picLocks noGrp="1" noChangeAspect="1"/>
          </p:cNvPicPr>
          <p:nvPr/>
        </p:nvPicPr>
        <p:blipFill>
          <a:blip r:embed="rId3"/>
          <a:stretch>
            <a:fillRect/>
          </a:stretch>
        </p:blipFill>
        <p:spPr bwMode="auto">
          <a:xfrm>
            <a:off x="3486150" y="1571625"/>
            <a:ext cx="3028950" cy="2266950"/>
          </a:xfrm>
          <a:prstGeom prst="rect">
            <a:avLst/>
          </a:prstGeom>
          <a:noFill/>
          <a:ln w="9525">
            <a:noFill/>
            <a:headEnd/>
            <a:tailEnd/>
          </a:ln>
        </p:spPr>
      </p:pic>
    </p:spTree>
    <p:extLst>
      <p:ext uri="{BB962C8B-B14F-4D97-AF65-F5344CB8AC3E}">
        <p14:creationId xmlns:p14="http://schemas.microsoft.com/office/powerpoint/2010/main" val="102763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48 – The first several splits predicting Sale Price with First Floor Square Footage and Lot Area.</a:t>
            </a:r>
          </a:p>
        </p:txBody>
      </p:sp>
      <p:pic>
        <p:nvPicPr>
          <p:cNvPr id="3" name="Picture 1" descr="Two-dimensional plots of sale price against square footage and lot area showing the rectangles created by each step of the CART algorithm.&#10;"/>
          <p:cNvPicPr>
            <a:picLocks noGrp="1" noChangeAspect="1"/>
          </p:cNvPicPr>
          <p:nvPr/>
        </p:nvPicPr>
        <p:blipFill>
          <a:blip r:embed="rId3"/>
          <a:stretch>
            <a:fillRect/>
          </a:stretch>
        </p:blipFill>
        <p:spPr bwMode="auto">
          <a:xfrm>
            <a:off x="322422" y="1160044"/>
            <a:ext cx="6213155" cy="3880152"/>
          </a:xfrm>
          <a:prstGeom prst="rect">
            <a:avLst/>
          </a:prstGeom>
          <a:noFill/>
          <a:ln w="9525">
            <a:noFill/>
            <a:headEnd/>
            <a:tailEnd/>
          </a:ln>
        </p:spPr>
      </p:pic>
    </p:spTree>
    <p:extLst>
      <p:ext uri="{BB962C8B-B14F-4D97-AF65-F5344CB8AC3E}">
        <p14:creationId xmlns:p14="http://schemas.microsoft.com/office/powerpoint/2010/main" val="1085109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79</a:t>
            </a:r>
            <a:r>
              <a:rPr dirty="0" smtClean="0"/>
              <a:t> </a:t>
            </a:r>
            <a:r>
              <a:rPr dirty="0"/>
              <a:t>– Results of logistic regression can be interpreted much as regular linear regression.</a:t>
            </a:r>
          </a:p>
        </p:txBody>
      </p:sp>
      <p:sp>
        <p:nvSpPr>
          <p:cNvPr id="3" name="Content Placeholder 2"/>
          <p:cNvSpPr>
            <a:spLocks noGrp="1"/>
          </p:cNvSpPr>
          <p:nvPr>
            <p:ph idx="1"/>
          </p:nvPr>
        </p:nvSpPr>
        <p:spPr/>
        <p:txBody>
          <a:bodyPr>
            <a:normAutofit fontScale="70000" lnSpcReduction="20000"/>
          </a:bodyPr>
          <a:lstStyle/>
          <a:p>
            <a:pPr marL="0" indent="0">
              <a:lnSpc>
                <a:spcPct val="120000"/>
              </a:lnSpc>
              <a:spcBef>
                <a:spcPts val="0"/>
              </a:spcBef>
              <a:buNone/>
            </a:pPr>
            <a:r>
              <a:rPr sz="1350" dirty="0">
                <a:latin typeface="Ubuntu Mono"/>
              </a:rPr>
              <a:t>heart.log &lt;-</a:t>
            </a:r>
            <a:r>
              <a:rPr sz="1350" dirty="0">
                <a:solidFill>
                  <a:srgbClr val="4070A0"/>
                </a:solidFill>
                <a:latin typeface="Ubuntu Mono"/>
              </a:rPr>
              <a:t> </a:t>
            </a:r>
            <a:r>
              <a:rPr sz="1350" b="1" dirty="0" err="1">
                <a:solidFill>
                  <a:srgbClr val="007020"/>
                </a:solidFill>
                <a:latin typeface="Ubuntu Mono"/>
              </a:rPr>
              <a:t>glm</a:t>
            </a:r>
            <a:r>
              <a:rPr sz="1350" dirty="0">
                <a:latin typeface="Ubuntu Mono"/>
              </a:rPr>
              <a:t>(</a:t>
            </a:r>
            <a:r>
              <a:rPr sz="1350" dirty="0" err="1">
                <a:latin typeface="Ubuntu Mono"/>
              </a:rPr>
              <a:t>num</a:t>
            </a:r>
            <a:r>
              <a:rPr sz="1350" dirty="0">
                <a:latin typeface="Ubuntu Mono"/>
              </a:rPr>
              <a:t> </a:t>
            </a:r>
            <a:r>
              <a:rPr sz="1350" dirty="0">
                <a:solidFill>
                  <a:srgbClr val="666666"/>
                </a:solidFill>
                <a:latin typeface="Ubuntu Mono"/>
              </a:rPr>
              <a:t>~</a:t>
            </a:r>
            <a:r>
              <a:rPr sz="1350" dirty="0">
                <a:solidFill>
                  <a:srgbClr val="4070A0"/>
                </a:solidFill>
                <a:latin typeface="Ubuntu Mono"/>
              </a:rPr>
              <a:t> </a:t>
            </a:r>
            <a:r>
              <a:rPr sz="1350" dirty="0">
                <a:latin typeface="Ubuntu Mono"/>
              </a:rPr>
              <a:t>., </a:t>
            </a:r>
            <a:r>
              <a:rPr sz="1350" dirty="0">
                <a:solidFill>
                  <a:srgbClr val="902000"/>
                </a:solidFill>
                <a:latin typeface="Ubuntu Mono"/>
              </a:rPr>
              <a:t>data=</a:t>
            </a:r>
            <a:r>
              <a:rPr sz="1350" dirty="0" err="1">
                <a:latin typeface="Ubuntu Mono"/>
              </a:rPr>
              <a:t>heart.train</a:t>
            </a:r>
            <a:r>
              <a:rPr sz="1350" dirty="0">
                <a:latin typeface="Ubuntu Mono"/>
              </a:rPr>
              <a:t>, </a:t>
            </a:r>
            <a:r>
              <a:rPr sz="1350" dirty="0">
                <a:solidFill>
                  <a:srgbClr val="902000"/>
                </a:solidFill>
                <a:latin typeface="Ubuntu Mono"/>
              </a:rPr>
              <a:t>family=</a:t>
            </a:r>
            <a:r>
              <a:rPr sz="1350" dirty="0">
                <a:solidFill>
                  <a:srgbClr val="4070A0"/>
                </a:solidFill>
                <a:latin typeface="Ubuntu Mono"/>
              </a:rPr>
              <a:t>"binomial"</a:t>
            </a:r>
            <a:r>
              <a:rPr sz="1350" dirty="0">
                <a:latin typeface="Ubuntu Mono"/>
              </a:rPr>
              <a:t>)</a:t>
            </a:r>
            <a:r>
              <a:rPr dirty="0"/>
              <a:t/>
            </a:r>
            <a:br>
              <a:rPr dirty="0"/>
            </a:br>
            <a:r>
              <a:rPr sz="1350" b="1" dirty="0">
                <a:solidFill>
                  <a:srgbClr val="007020"/>
                </a:solidFill>
                <a:latin typeface="Ubuntu Mono"/>
              </a:rPr>
              <a:t>summary</a:t>
            </a:r>
            <a:r>
              <a:rPr sz="1350" dirty="0">
                <a:latin typeface="Ubuntu Mono"/>
              </a:rPr>
              <a:t>(heart.log)</a:t>
            </a:r>
          </a:p>
          <a:p>
            <a:pPr marL="0" indent="0">
              <a:lnSpc>
                <a:spcPct val="120000"/>
              </a:lnSpc>
              <a:spcBef>
                <a:spcPts val="0"/>
              </a:spcBef>
              <a:buNone/>
            </a:pPr>
            <a:r>
              <a:rPr sz="1350" dirty="0">
                <a:latin typeface="Ubuntu Mono"/>
              </a:rPr>
              <a:t>
Call:
</a:t>
            </a:r>
            <a:r>
              <a:rPr sz="1350" dirty="0" err="1">
                <a:latin typeface="Ubuntu Mono"/>
              </a:rPr>
              <a:t>glm</a:t>
            </a:r>
            <a:r>
              <a:rPr sz="1350" dirty="0">
                <a:latin typeface="Ubuntu Mono"/>
              </a:rPr>
              <a:t>(formula = </a:t>
            </a:r>
            <a:r>
              <a:rPr sz="1350" dirty="0" err="1">
                <a:latin typeface="Ubuntu Mono"/>
              </a:rPr>
              <a:t>num</a:t>
            </a:r>
            <a:r>
              <a:rPr sz="1350" dirty="0">
                <a:latin typeface="Ubuntu Mono"/>
              </a:rPr>
              <a:t> ~ ., family = "binomial", data = </a:t>
            </a:r>
            <a:r>
              <a:rPr sz="1350" dirty="0" err="1">
                <a:latin typeface="Ubuntu Mono"/>
              </a:rPr>
              <a:t>heart.train</a:t>
            </a:r>
            <a:r>
              <a:rPr sz="1350" dirty="0">
                <a:latin typeface="Ubuntu Mono"/>
              </a:rPr>
              <a:t>)
Deviance Residuals: 
   Min      1Q  Median      3Q     Max  
-2.187  -0.825  -0.506   0.785   2.295  
Coefficients:
            Estimate Std. Error z value </a:t>
            </a:r>
            <a:r>
              <a:rPr sz="1350" dirty="0" err="1">
                <a:latin typeface="Ubuntu Mono"/>
              </a:rPr>
              <a:t>Pr</a:t>
            </a:r>
            <a:r>
              <a:rPr sz="1350" dirty="0">
                <a:latin typeface="Ubuntu Mono"/>
              </a:rPr>
              <a:t>(&gt;|z|)    
(Intercept)  4.18073    1.25826    3.32  0.00089 ***
</a:t>
            </a:r>
            <a:r>
              <a:rPr sz="1350" dirty="0" err="1">
                <a:latin typeface="Ubuntu Mono"/>
              </a:rPr>
              <a:t>thalach</a:t>
            </a:r>
            <a:r>
              <a:rPr sz="1350" dirty="0">
                <a:latin typeface="Ubuntu Mono"/>
              </a:rPr>
              <a:t>     -0.03456    0.00809   -4.27  1.9e-05 ***
</a:t>
            </a:r>
            <a:r>
              <a:rPr sz="1350" dirty="0" err="1">
                <a:latin typeface="Ubuntu Mono"/>
              </a:rPr>
              <a:t>oldpeak</a:t>
            </a:r>
            <a:r>
              <a:rPr sz="1350" dirty="0">
                <a:latin typeface="Ubuntu Mono"/>
              </a:rPr>
              <a:t>      0.78989    0.16754    4.71  2.4e-06 ***
---
</a:t>
            </a:r>
            <a:r>
              <a:rPr sz="1350" dirty="0" err="1">
                <a:latin typeface="Ubuntu Mono"/>
              </a:rPr>
              <a:t>Signif</a:t>
            </a:r>
            <a:r>
              <a:rPr sz="1350" dirty="0">
                <a:latin typeface="Ubuntu Mono"/>
              </a:rPr>
              <a:t>. codes:  0 '***' 0.001 '**' 0.01 '*' 0.05 '.' 0.1 ' ' 1
(Dispersion parameter for binomial family taken to be 1)
    Null deviance: 291.61  on 211  degrees of freedom
Residual deviance: 223.51  on 209  degrees of freedom
AIC: 229.5
Number of Fisher Scoring iterations: 4</a:t>
            </a:r>
          </a:p>
        </p:txBody>
      </p:sp>
    </p:spTree>
    <p:extLst>
      <p:ext uri="{BB962C8B-B14F-4D97-AF65-F5344CB8AC3E}">
        <p14:creationId xmlns:p14="http://schemas.microsoft.com/office/powerpoint/2010/main" val="2790020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a:t>
            </a:r>
            <a:r>
              <a:rPr dirty="0" smtClean="0"/>
              <a:t> </a:t>
            </a:r>
            <a:r>
              <a:rPr dirty="0"/>
              <a:t>– Conclusions from the logistic regression model.</a:t>
            </a:r>
          </a:p>
        </p:txBody>
      </p:sp>
      <p:sp>
        <p:nvSpPr>
          <p:cNvPr id="3" name="Content Placeholder 2"/>
          <p:cNvSpPr>
            <a:spLocks noGrp="1"/>
          </p:cNvSpPr>
          <p:nvPr>
            <p:ph idx="1"/>
          </p:nvPr>
        </p:nvSpPr>
        <p:spPr/>
        <p:txBody>
          <a:bodyPr>
            <a:normAutofit/>
          </a:bodyPr>
          <a:lstStyle/>
          <a:p>
            <a:pPr lvl="1"/>
            <a:r>
              <a:rPr dirty="0"/>
              <a:t>Both </a:t>
            </a:r>
            <a:r>
              <a:rPr b="1" dirty="0" err="1">
                <a:latin typeface="Ubuntu Mono"/>
              </a:rPr>
              <a:t>thalach</a:t>
            </a:r>
            <a:r>
              <a:rPr dirty="0"/>
              <a:t> and </a:t>
            </a:r>
            <a:r>
              <a:rPr b="1" dirty="0" err="1">
                <a:latin typeface="Ubuntu Mono"/>
              </a:rPr>
              <a:t>oldpeak</a:t>
            </a:r>
            <a:r>
              <a:rPr dirty="0"/>
              <a:t> have a statistically significant relationship to heart disease.</a:t>
            </a:r>
          </a:p>
          <a:p>
            <a:pPr lvl="1"/>
            <a:r>
              <a:rPr dirty="0"/>
              <a:t>Increases in </a:t>
            </a:r>
            <a:r>
              <a:rPr b="1" dirty="0" err="1">
                <a:latin typeface="Ubuntu Mono"/>
              </a:rPr>
              <a:t>thalach</a:t>
            </a:r>
            <a:r>
              <a:rPr dirty="0"/>
              <a:t> are related to lower odds of heart disease.</a:t>
            </a:r>
          </a:p>
          <a:p>
            <a:pPr lvl="1"/>
            <a:r>
              <a:rPr dirty="0"/>
              <a:t>Increases in </a:t>
            </a:r>
            <a:r>
              <a:rPr b="1" dirty="0" err="1">
                <a:latin typeface="Ubuntu Mono"/>
              </a:rPr>
              <a:t>oldpeak</a:t>
            </a:r>
            <a:r>
              <a:rPr dirty="0"/>
              <a:t> are related to higher odds of heart disease.</a:t>
            </a:r>
          </a:p>
        </p:txBody>
      </p:sp>
    </p:spTree>
    <p:extLst>
      <p:ext uri="{BB962C8B-B14F-4D97-AF65-F5344CB8AC3E}">
        <p14:creationId xmlns:p14="http://schemas.microsoft.com/office/powerpoint/2010/main" val="1134063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a:t>
            </a:r>
            <a:r>
              <a:rPr dirty="0" smtClean="0"/>
              <a:t> </a:t>
            </a:r>
            <a:r>
              <a:rPr dirty="0"/>
              <a:t>– Example: Heart Disease</a:t>
            </a:r>
          </a:p>
        </p:txBody>
      </p:sp>
      <p:sp>
        <p:nvSpPr>
          <p:cNvPr id="3" name="Content Placeholder 2"/>
          <p:cNvSpPr>
            <a:spLocks noGrp="1"/>
          </p:cNvSpPr>
          <p:nvPr>
            <p:ph sz="half" idx="1"/>
          </p:nvPr>
        </p:nvSpPr>
        <p:spPr/>
        <p:txBody>
          <a:bodyPr/>
          <a:lstStyle/>
          <a:p>
            <a:pPr marL="0" indent="0">
              <a:lnSpc>
                <a:spcPct val="100000"/>
              </a:lnSpc>
              <a:buNone/>
            </a:pPr>
            <a:r>
              <a:rPr dirty="0"/>
              <a:t>Note that logistic regression, on its own, gives a continuous predictor of the </a:t>
            </a:r>
            <a:r>
              <a:rPr i="1" dirty="0"/>
              <a:t>probability</a:t>
            </a:r>
            <a:r>
              <a:rPr dirty="0"/>
              <a:t> of success, not a yes/no prediction.</a:t>
            </a:r>
          </a:p>
        </p:txBody>
      </p:sp>
      <p:pic>
        <p:nvPicPr>
          <p:cNvPr id="4" name="Picture 1" descr="Graph of the logistic regression predictor, represented by a smooth color gradient.&#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spTree>
    <p:extLst>
      <p:ext uri="{BB962C8B-B14F-4D97-AF65-F5344CB8AC3E}">
        <p14:creationId xmlns:p14="http://schemas.microsoft.com/office/powerpoint/2010/main" val="1521583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a:t>
            </a:r>
            <a:r>
              <a:rPr dirty="0" smtClean="0"/>
              <a:t> </a:t>
            </a:r>
            <a:r>
              <a:rPr dirty="0"/>
              <a:t>– Logistic regression can also be used for prediction.</a:t>
            </a:r>
          </a:p>
        </p:txBody>
      </p:sp>
      <p:sp>
        <p:nvSpPr>
          <p:cNvPr id="3" name="Content Placeholder 2"/>
          <p:cNvSpPr>
            <a:spLocks noGrp="1"/>
          </p:cNvSpPr>
          <p:nvPr>
            <p:ph idx="1"/>
          </p:nvPr>
        </p:nvSpPr>
        <p:spPr/>
        <p:txBody>
          <a:bodyPr/>
          <a:lstStyle/>
          <a:p>
            <a:pPr lvl="1">
              <a:lnSpc>
                <a:spcPct val="100000"/>
              </a:lnSpc>
            </a:pPr>
            <a:r>
              <a:rPr dirty="0"/>
              <a:t>Pick a cut-off probability for what constitutes a “success.”</a:t>
            </a:r>
          </a:p>
          <a:p>
            <a:pPr lvl="1">
              <a:lnSpc>
                <a:spcPct val="100000"/>
              </a:lnSpc>
            </a:pPr>
            <a:r>
              <a:rPr dirty="0"/>
              <a:t>Choosing this cut-off probability is not cut-and-dried.</a:t>
            </a:r>
          </a:p>
          <a:p>
            <a:pPr lvl="2">
              <a:lnSpc>
                <a:spcPct val="100000"/>
              </a:lnSpc>
            </a:pPr>
            <a:r>
              <a:rPr dirty="0"/>
              <a:t>Minimize false positives?</a:t>
            </a:r>
          </a:p>
          <a:p>
            <a:pPr lvl="2">
              <a:lnSpc>
                <a:spcPct val="100000"/>
              </a:lnSpc>
            </a:pPr>
            <a:r>
              <a:rPr dirty="0"/>
              <a:t>Minimize false negatives?</a:t>
            </a:r>
          </a:p>
          <a:p>
            <a:pPr lvl="2">
              <a:lnSpc>
                <a:spcPct val="100000"/>
              </a:lnSpc>
            </a:pPr>
            <a:r>
              <a:rPr dirty="0"/>
              <a:t>Minimize overall misclassification?</a:t>
            </a:r>
          </a:p>
          <a:p>
            <a:pPr lvl="1">
              <a:lnSpc>
                <a:spcPct val="100000"/>
              </a:lnSpc>
            </a:pPr>
            <a:r>
              <a:rPr dirty="0"/>
              <a:t>Cutoff is a tuning parameter if you use the model for classification.</a:t>
            </a:r>
          </a:p>
          <a:p>
            <a:pPr lvl="1">
              <a:lnSpc>
                <a:spcPct val="100000"/>
              </a:lnSpc>
            </a:pPr>
            <a:r>
              <a:rPr dirty="0"/>
              <a:t>If success and failure are approximately equally represented in the data, a 50% cutoff might be a good starting point.</a:t>
            </a:r>
          </a:p>
        </p:txBody>
      </p:sp>
    </p:spTree>
    <p:extLst>
      <p:ext uri="{BB962C8B-B14F-4D97-AF65-F5344CB8AC3E}">
        <p14:creationId xmlns:p14="http://schemas.microsoft.com/office/powerpoint/2010/main" val="2721670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a:t>
            </a:r>
            <a:r>
              <a:rPr dirty="0" smtClean="0"/>
              <a:t> </a:t>
            </a:r>
            <a:r>
              <a:rPr dirty="0"/>
              <a:t>– Example: Heart Disease</a:t>
            </a:r>
          </a:p>
        </p:txBody>
      </p:sp>
      <p:sp>
        <p:nvSpPr>
          <p:cNvPr id="3" name="Content Placeholder 2"/>
          <p:cNvSpPr>
            <a:spLocks noGrp="1"/>
          </p:cNvSpPr>
          <p:nvPr>
            <p:ph sz="half" idx="1"/>
          </p:nvPr>
        </p:nvSpPr>
        <p:spPr/>
        <p:txBody>
          <a:bodyPr>
            <a:normAutofit fontScale="32500" lnSpcReduction="20000"/>
          </a:bodyPr>
          <a:lstStyle/>
          <a:p>
            <a:pPr marL="0" lvl="0" indent="0">
              <a:lnSpc>
                <a:spcPct val="120000"/>
              </a:lnSpc>
              <a:spcBef>
                <a:spcPts val="0"/>
              </a:spcBef>
              <a:buNone/>
            </a:pPr>
            <a:r>
              <a:rPr lang="en-US" dirty="0">
                <a:latin typeface="Ubuntu Mono"/>
              </a:rPr>
              <a:t>heart.pred.log &lt;-</a:t>
            </a:r>
            <a:r>
              <a:rPr lang="en-US" dirty="0">
                <a:solidFill>
                  <a:srgbClr val="4070A0"/>
                </a:solidFill>
                <a:latin typeface="Ubuntu Mono"/>
              </a:rPr>
              <a:t> </a:t>
            </a:r>
            <a:r>
              <a:rPr lang="en-US" b="1" dirty="0">
                <a:solidFill>
                  <a:srgbClr val="007020"/>
                </a:solidFill>
                <a:latin typeface="Ubuntu Mono"/>
              </a:rPr>
              <a:t>predict</a:t>
            </a:r>
            <a:r>
              <a:rPr lang="en-US" dirty="0">
                <a:latin typeface="Ubuntu Mono"/>
              </a:rPr>
              <a:t>(heart.log, </a:t>
            </a:r>
            <a:r>
              <a:rPr lang="en-US" dirty="0" err="1">
                <a:solidFill>
                  <a:srgbClr val="902000"/>
                </a:solidFill>
                <a:latin typeface="Ubuntu Mono"/>
              </a:rPr>
              <a:t>newdata</a:t>
            </a:r>
            <a:r>
              <a:rPr lang="en-US" dirty="0">
                <a:solidFill>
                  <a:srgbClr val="902000"/>
                </a:solidFill>
                <a:latin typeface="Ubuntu Mono"/>
              </a:rPr>
              <a:t>=</a:t>
            </a:r>
            <a:r>
              <a:rPr lang="en-US" dirty="0" err="1">
                <a:latin typeface="Ubuntu Mono"/>
              </a:rPr>
              <a:t>heart.test</a:t>
            </a:r>
            <a:r>
              <a:rPr lang="en-US" dirty="0">
                <a:latin typeface="Ubuntu Mono"/>
              </a:rPr>
              <a:t>, </a:t>
            </a:r>
            <a:r>
              <a:rPr lang="en-US" dirty="0">
                <a:solidFill>
                  <a:srgbClr val="902000"/>
                </a:solidFill>
                <a:latin typeface="Ubuntu Mono"/>
              </a:rPr>
              <a:t>type=</a:t>
            </a:r>
            <a:r>
              <a:rPr lang="en-US" dirty="0">
                <a:solidFill>
                  <a:srgbClr val="4070A0"/>
                </a:solidFill>
                <a:latin typeface="Ubuntu Mono"/>
              </a:rPr>
              <a:t>"response"</a:t>
            </a:r>
            <a:r>
              <a:rPr lang="en-US" dirty="0">
                <a:latin typeface="Ubuntu Mono"/>
              </a:rPr>
              <a:t>) </a:t>
            </a:r>
            <a:r>
              <a:rPr lang="en-US" dirty="0"/>
              <a:t/>
            </a:r>
            <a:br>
              <a:rPr lang="en-US" dirty="0"/>
            </a:br>
            <a:r>
              <a:rPr lang="en-US" dirty="0">
                <a:latin typeface="Ubuntu Mono"/>
              </a:rPr>
              <a:t>heart.pred.log &lt;-</a:t>
            </a:r>
            <a:r>
              <a:rPr lang="en-US" dirty="0">
                <a:solidFill>
                  <a:srgbClr val="4070A0"/>
                </a:solidFill>
                <a:latin typeface="Ubuntu Mono"/>
              </a:rPr>
              <a:t> </a:t>
            </a:r>
            <a:r>
              <a:rPr lang="en-US" b="1" dirty="0">
                <a:solidFill>
                  <a:srgbClr val="007020"/>
                </a:solidFill>
                <a:latin typeface="Ubuntu Mono"/>
              </a:rPr>
              <a:t>factor</a:t>
            </a:r>
            <a:r>
              <a:rPr lang="en-US" dirty="0">
                <a:latin typeface="Ubuntu Mono"/>
              </a:rPr>
              <a:t>(heart.pred.log </a:t>
            </a:r>
            <a:r>
              <a:rPr lang="en-US" dirty="0">
                <a:solidFill>
                  <a:srgbClr val="666666"/>
                </a:solidFill>
                <a:latin typeface="Ubuntu Mono"/>
              </a:rPr>
              <a:t>&gt;=</a:t>
            </a:r>
            <a:r>
              <a:rPr lang="en-US" dirty="0">
                <a:solidFill>
                  <a:srgbClr val="4070A0"/>
                </a:solidFill>
                <a:latin typeface="Ubuntu Mono"/>
              </a:rPr>
              <a:t> </a:t>
            </a:r>
            <a:r>
              <a:rPr lang="en-US" dirty="0">
                <a:solidFill>
                  <a:srgbClr val="40A070"/>
                </a:solidFill>
                <a:latin typeface="Ubuntu Mono"/>
              </a:rPr>
              <a:t>0.50</a:t>
            </a:r>
            <a:r>
              <a:rPr lang="en-US" dirty="0">
                <a:latin typeface="Ubuntu Mono"/>
              </a:rPr>
              <a:t>)</a:t>
            </a:r>
            <a:r>
              <a:rPr lang="en-US" dirty="0"/>
              <a:t/>
            </a:r>
            <a:br>
              <a:rPr lang="en-US" dirty="0"/>
            </a:br>
            <a:r>
              <a:rPr lang="en-US" b="1" dirty="0" err="1">
                <a:solidFill>
                  <a:srgbClr val="007020"/>
                </a:solidFill>
                <a:latin typeface="Ubuntu Mono"/>
              </a:rPr>
              <a:t>confusionMatrix</a:t>
            </a:r>
            <a:r>
              <a:rPr lang="en-US" dirty="0">
                <a:latin typeface="Ubuntu Mono"/>
              </a:rPr>
              <a:t>(heart.pred.log, </a:t>
            </a:r>
            <a:r>
              <a:rPr lang="en-US" dirty="0" err="1">
                <a:latin typeface="Ubuntu Mono"/>
              </a:rPr>
              <a:t>heart.test</a:t>
            </a:r>
            <a:r>
              <a:rPr lang="en-US" dirty="0" err="1">
                <a:solidFill>
                  <a:srgbClr val="666666"/>
                </a:solidFill>
                <a:latin typeface="Ubuntu Mono"/>
              </a:rPr>
              <a:t>$</a:t>
            </a:r>
            <a:r>
              <a:rPr lang="en-US" dirty="0" err="1">
                <a:latin typeface="Ubuntu Mono"/>
              </a:rPr>
              <a:t>num</a:t>
            </a:r>
            <a:r>
              <a:rPr lang="en-US" dirty="0">
                <a:latin typeface="Ubuntu Mono"/>
              </a:rPr>
              <a:t>, </a:t>
            </a:r>
            <a:r>
              <a:rPr lang="en-US" dirty="0">
                <a:solidFill>
                  <a:srgbClr val="902000"/>
                </a:solidFill>
                <a:latin typeface="Ubuntu Mono"/>
              </a:rPr>
              <a:t>positive=</a:t>
            </a:r>
            <a:r>
              <a:rPr lang="en-US" dirty="0">
                <a:solidFill>
                  <a:srgbClr val="4070A0"/>
                </a:solidFill>
                <a:latin typeface="Ubuntu Mono"/>
              </a:rPr>
              <a:t>"TRUE"</a:t>
            </a:r>
            <a:r>
              <a:rPr lang="en-US" dirty="0">
                <a:latin typeface="Ubuntu Mono"/>
              </a:rPr>
              <a:t>)</a:t>
            </a:r>
          </a:p>
          <a:p>
            <a:pPr marL="0" lvl="0" indent="0">
              <a:lnSpc>
                <a:spcPct val="120000"/>
              </a:lnSpc>
              <a:spcBef>
                <a:spcPts val="0"/>
              </a:spcBef>
              <a:buNone/>
            </a:pPr>
            <a:r>
              <a:rPr lang="en-US" dirty="0">
                <a:latin typeface="Ubuntu Mono"/>
              </a:rPr>
              <a:t>Confusion Matrix and Statistics
          Reference
Prediction FALSE TRUE
     FALSE    36   17
     TRUE     11   27
               Accuracy : 0.692         
                 95% CI : (0.587, 0.785)
    No Information Rate : 0.516         
    P-Value [</a:t>
            </a:r>
            <a:r>
              <a:rPr lang="en-US" dirty="0" err="1">
                <a:latin typeface="Ubuntu Mono"/>
              </a:rPr>
              <a:t>Acc</a:t>
            </a:r>
            <a:r>
              <a:rPr lang="en-US" dirty="0">
                <a:latin typeface="Ubuntu Mono"/>
              </a:rPr>
              <a:t> &gt; NIR] : 0.000495      
                  Kappa : 0.381         
 </a:t>
            </a:r>
            <a:r>
              <a:rPr lang="en-US" dirty="0" err="1">
                <a:latin typeface="Ubuntu Mono"/>
              </a:rPr>
              <a:t>Mcnemar's</a:t>
            </a:r>
            <a:r>
              <a:rPr lang="en-US" dirty="0">
                <a:latin typeface="Ubuntu Mono"/>
              </a:rPr>
              <a:t> Test P-Value : 0.344704      
            Sensitivity : 0.614         
            Specificity : 0.766         
         </a:t>
            </a:r>
            <a:r>
              <a:rPr lang="en-US" dirty="0" err="1">
                <a:latin typeface="Ubuntu Mono"/>
              </a:rPr>
              <a:t>Pos</a:t>
            </a:r>
            <a:r>
              <a:rPr lang="en-US" dirty="0">
                <a:latin typeface="Ubuntu Mono"/>
              </a:rPr>
              <a:t> </a:t>
            </a:r>
            <a:r>
              <a:rPr lang="en-US" dirty="0" err="1">
                <a:latin typeface="Ubuntu Mono"/>
              </a:rPr>
              <a:t>Pred</a:t>
            </a:r>
            <a:r>
              <a:rPr lang="en-US" dirty="0">
                <a:latin typeface="Ubuntu Mono"/>
              </a:rPr>
              <a:t> Value : 0.711         
         </a:t>
            </a:r>
            <a:r>
              <a:rPr lang="en-US" dirty="0" err="1">
                <a:latin typeface="Ubuntu Mono"/>
              </a:rPr>
              <a:t>Neg</a:t>
            </a:r>
            <a:r>
              <a:rPr lang="en-US" dirty="0">
                <a:latin typeface="Ubuntu Mono"/>
              </a:rPr>
              <a:t> </a:t>
            </a:r>
            <a:r>
              <a:rPr lang="en-US" dirty="0" err="1">
                <a:latin typeface="Ubuntu Mono"/>
              </a:rPr>
              <a:t>Pred</a:t>
            </a:r>
            <a:r>
              <a:rPr lang="en-US" dirty="0">
                <a:latin typeface="Ubuntu Mono"/>
              </a:rPr>
              <a:t> Value : 0.679         
             Prevalence : 0.484         
         Detection Rate : 0.297         
   Detection Prevalence : 0.418         
      Balanced Accuracy : 0.690         
       'Positive' Class : TRUE          
                                        </a:t>
            </a:r>
          </a:p>
        </p:txBody>
      </p:sp>
      <p:pic>
        <p:nvPicPr>
          <p:cNvPr id="4" name="Picture 1" descr="Graph of the classification generated by the logistic regression model, with a cutoff of 0.50.&#10;"/>
          <p:cNvPicPr>
            <a:picLocks noGrp="1" noChangeAspect="1"/>
          </p:cNvPicPr>
          <p:nvPr/>
        </p:nvPicPr>
        <p:blipFill>
          <a:blip r:embed="rId2"/>
          <a:stretch>
            <a:fillRect/>
          </a:stretch>
        </p:blipFill>
        <p:spPr bwMode="auto">
          <a:xfrm>
            <a:off x="3495675" y="1200150"/>
            <a:ext cx="3009900" cy="3009900"/>
          </a:xfrm>
          <a:prstGeom prst="rect">
            <a:avLst/>
          </a:prstGeom>
          <a:noFill/>
          <a:ln w="9525">
            <a:noFill/>
            <a:headEnd/>
            <a:tailEnd/>
          </a:ln>
        </p:spPr>
      </p:pic>
    </p:spTree>
    <p:extLst>
      <p:ext uri="{BB962C8B-B14F-4D97-AF65-F5344CB8AC3E}">
        <p14:creationId xmlns:p14="http://schemas.microsoft.com/office/powerpoint/2010/main" val="1647730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84</a:t>
            </a:r>
            <a:r>
              <a:rPr dirty="0" smtClean="0"/>
              <a:t> </a:t>
            </a:r>
            <a:r>
              <a:rPr dirty="0"/>
              <a:t>– Question</a:t>
            </a:r>
          </a:p>
        </p:txBody>
      </p:sp>
      <p:sp>
        <p:nvSpPr>
          <p:cNvPr id="3" name="Content Placeholder 2"/>
          <p:cNvSpPr>
            <a:spLocks noGrp="1"/>
          </p:cNvSpPr>
          <p:nvPr>
            <p:ph idx="1"/>
          </p:nvPr>
        </p:nvSpPr>
        <p:spPr/>
        <p:txBody>
          <a:bodyPr/>
          <a:lstStyle/>
          <a:p>
            <a:pPr marL="0" indent="0">
              <a:lnSpc>
                <a:spcPct val="100000"/>
              </a:lnSpc>
              <a:buNone/>
            </a:pPr>
            <a:r>
              <a:rPr dirty="0"/>
              <a:t>The CART model, SVM machine models and logistic regression models all have accuracy in predicting heart disease that’s close to 70%. Models may differ in other ways that are important, however. In a medical test, we might care about </a:t>
            </a:r>
            <a:r>
              <a:rPr dirty="0" err="1"/>
              <a:t>sensivity</a:t>
            </a:r>
            <a:r>
              <a:rPr dirty="0"/>
              <a:t>–ability to detect people who actually have heart disease. Which of the </a:t>
            </a:r>
            <a:r>
              <a:rPr lang="en-US" smtClean="0"/>
              <a:t>heart disease </a:t>
            </a:r>
            <a:r>
              <a:rPr smtClean="0"/>
              <a:t>models </a:t>
            </a:r>
            <a:r>
              <a:rPr dirty="0"/>
              <a:t>has the lowest sensitivity?</a:t>
            </a:r>
          </a:p>
        </p:txBody>
      </p:sp>
    </p:spTree>
    <p:extLst>
      <p:ext uri="{BB962C8B-B14F-4D97-AF65-F5344CB8AC3E}">
        <p14:creationId xmlns:p14="http://schemas.microsoft.com/office/powerpoint/2010/main" val="1462847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85</a:t>
            </a:r>
            <a:r>
              <a:rPr dirty="0" smtClean="0"/>
              <a:t> </a:t>
            </a:r>
            <a:r>
              <a:rPr dirty="0"/>
              <a:t>– Question</a:t>
            </a:r>
          </a:p>
        </p:txBody>
      </p:sp>
      <p:sp>
        <p:nvSpPr>
          <p:cNvPr id="3" name="Content Placeholder 2"/>
          <p:cNvSpPr>
            <a:spLocks noGrp="1"/>
          </p:cNvSpPr>
          <p:nvPr>
            <p:ph idx="1"/>
          </p:nvPr>
        </p:nvSpPr>
        <p:spPr/>
        <p:txBody>
          <a:bodyPr/>
          <a:lstStyle/>
          <a:p>
            <a:pPr marL="0" indent="0">
              <a:lnSpc>
                <a:spcPct val="100000"/>
              </a:lnSpc>
              <a:buNone/>
            </a:pPr>
            <a:r>
              <a:rPr dirty="0"/>
              <a:t>Which of the following is not a classification algorithm?</a:t>
            </a:r>
          </a:p>
          <a:p>
            <a:pPr lvl="1">
              <a:lnSpc>
                <a:spcPct val="100000"/>
              </a:lnSpc>
            </a:pPr>
            <a:r>
              <a:rPr dirty="0"/>
              <a:t>Support vector machines</a:t>
            </a:r>
          </a:p>
          <a:p>
            <a:pPr lvl="1">
              <a:lnSpc>
                <a:spcPct val="100000"/>
              </a:lnSpc>
            </a:pPr>
            <a:r>
              <a:rPr dirty="0"/>
              <a:t>Linear regression</a:t>
            </a:r>
          </a:p>
          <a:p>
            <a:pPr lvl="1">
              <a:lnSpc>
                <a:spcPct val="100000"/>
              </a:lnSpc>
            </a:pPr>
            <a:r>
              <a:rPr dirty="0"/>
              <a:t>Decision trees</a:t>
            </a:r>
          </a:p>
          <a:p>
            <a:pPr lvl="1">
              <a:lnSpc>
                <a:spcPct val="100000"/>
              </a:lnSpc>
            </a:pPr>
            <a:r>
              <a:rPr dirty="0"/>
              <a:t>Random forests</a:t>
            </a:r>
          </a:p>
        </p:txBody>
      </p:sp>
    </p:spTree>
    <p:extLst>
      <p:ext uri="{BB962C8B-B14F-4D97-AF65-F5344CB8AC3E}">
        <p14:creationId xmlns:p14="http://schemas.microsoft.com/office/powerpoint/2010/main" val="902541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86</a:t>
            </a:r>
            <a:r>
              <a:rPr dirty="0" smtClean="0"/>
              <a:t> </a:t>
            </a:r>
            <a:r>
              <a:rPr dirty="0"/>
              <a:t>– Conclusion: Supervised Models</a:t>
            </a:r>
          </a:p>
        </p:txBody>
      </p:sp>
      <p:sp>
        <p:nvSpPr>
          <p:cNvPr id="3" name="Content Placeholder 2"/>
          <p:cNvSpPr>
            <a:spLocks noGrp="1"/>
          </p:cNvSpPr>
          <p:nvPr>
            <p:ph idx="1"/>
          </p:nvPr>
        </p:nvSpPr>
        <p:spPr/>
        <p:txBody>
          <a:bodyPr/>
          <a:lstStyle/>
          <a:p>
            <a:pPr marL="0" indent="0">
              <a:lnSpc>
                <a:spcPct val="100000"/>
              </a:lnSpc>
              <a:buNone/>
            </a:pPr>
            <a:r>
              <a:rPr dirty="0"/>
              <a:t>This module has provided an introduction to several kinds of supervised data mining models:</a:t>
            </a:r>
          </a:p>
          <a:p>
            <a:pPr lvl="1">
              <a:lnSpc>
                <a:spcPct val="100000"/>
              </a:lnSpc>
            </a:pPr>
            <a:r>
              <a:rPr dirty="0"/>
              <a:t>Multiple Regression</a:t>
            </a:r>
          </a:p>
          <a:p>
            <a:pPr lvl="1">
              <a:lnSpc>
                <a:spcPct val="100000"/>
              </a:lnSpc>
            </a:pPr>
            <a:r>
              <a:rPr dirty="0"/>
              <a:t>Decision Trees (CART)</a:t>
            </a:r>
          </a:p>
          <a:p>
            <a:pPr lvl="1">
              <a:lnSpc>
                <a:spcPct val="100000"/>
              </a:lnSpc>
            </a:pPr>
            <a:r>
              <a:rPr dirty="0"/>
              <a:t>Random Forests</a:t>
            </a:r>
          </a:p>
          <a:p>
            <a:pPr lvl="1">
              <a:lnSpc>
                <a:spcPct val="100000"/>
              </a:lnSpc>
            </a:pPr>
            <a:r>
              <a:rPr dirty="0"/>
              <a:t>Logistic Regression</a:t>
            </a:r>
          </a:p>
          <a:p>
            <a:pPr lvl="1">
              <a:lnSpc>
                <a:spcPct val="100000"/>
              </a:lnSpc>
            </a:pPr>
            <a:r>
              <a:rPr dirty="0"/>
              <a:t>Support Vector Machines (SVM)</a:t>
            </a:r>
          </a:p>
        </p:txBody>
      </p:sp>
    </p:spTree>
    <p:extLst>
      <p:ext uri="{BB962C8B-B14F-4D97-AF65-F5344CB8AC3E}">
        <p14:creationId xmlns:p14="http://schemas.microsoft.com/office/powerpoint/2010/main" val="224192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4</a:t>
            </a:r>
            <a:r>
              <a:rPr lang="en-US" dirty="0" smtClean="0"/>
              <a:t>9</a:t>
            </a:r>
            <a:r>
              <a:rPr dirty="0" smtClean="0"/>
              <a:t> </a:t>
            </a:r>
            <a:r>
              <a:rPr dirty="0"/>
              <a:t>– These models can be represented as step-by-step decision trees—often called CART models.</a:t>
            </a:r>
          </a:p>
        </p:txBody>
      </p:sp>
      <p:sp>
        <p:nvSpPr>
          <p:cNvPr id="3" name="Content Placeholder 2"/>
          <p:cNvSpPr>
            <a:spLocks noGrp="1"/>
          </p:cNvSpPr>
          <p:nvPr>
            <p:ph idx="1"/>
          </p:nvPr>
        </p:nvSpPr>
        <p:spPr/>
        <p:txBody>
          <a:bodyPr>
            <a:normAutofit/>
          </a:bodyPr>
          <a:lstStyle/>
          <a:p>
            <a:pPr lvl="1"/>
            <a:r>
              <a:rPr sz="1400" dirty="0"/>
              <a:t>In R, </a:t>
            </a:r>
            <a:r>
              <a:rPr sz="1400" b="1" dirty="0" err="1">
                <a:latin typeface="Ubuntu Mono"/>
              </a:rPr>
              <a:t>rpart</a:t>
            </a:r>
            <a:r>
              <a:rPr sz="1400" dirty="0"/>
              <a:t> can be used to create these decision trees.</a:t>
            </a:r>
          </a:p>
          <a:p>
            <a:pPr lvl="1"/>
            <a:r>
              <a:rPr sz="1400" dirty="0"/>
              <a:t>The </a:t>
            </a:r>
            <a:r>
              <a:rPr sz="1400" b="1" dirty="0" err="1">
                <a:latin typeface="Ubuntu Mono"/>
              </a:rPr>
              <a:t>rpart.plot</a:t>
            </a:r>
            <a:r>
              <a:rPr sz="1400" dirty="0"/>
              <a:t> library and command can graph the trees</a:t>
            </a:r>
            <a:r>
              <a:rPr sz="1400" dirty="0" smtClean="0"/>
              <a:t>.</a:t>
            </a:r>
            <a:endParaRPr sz="1400" dirty="0"/>
          </a:p>
          <a:p>
            <a:pPr marL="0" indent="0">
              <a:buNone/>
            </a:pPr>
            <a:r>
              <a:rPr sz="1400" b="1" dirty="0">
                <a:solidFill>
                  <a:srgbClr val="007020"/>
                </a:solidFill>
                <a:latin typeface="Ubuntu Mono"/>
              </a:rPr>
              <a:t>library</a:t>
            </a:r>
            <a:r>
              <a:rPr sz="1400" dirty="0">
                <a:latin typeface="Ubuntu Mono"/>
              </a:rPr>
              <a:t>(</a:t>
            </a:r>
            <a:r>
              <a:rPr sz="1400" dirty="0" err="1">
                <a:latin typeface="Ubuntu Mono"/>
              </a:rPr>
              <a:t>rpart</a:t>
            </a:r>
            <a:r>
              <a:rPr sz="1400" dirty="0">
                <a:latin typeface="Ubuntu Mono"/>
              </a:rPr>
              <a:t>)</a:t>
            </a:r>
            <a:r>
              <a:rPr sz="1400" dirty="0"/>
              <a:t/>
            </a:r>
            <a:br>
              <a:rPr sz="1400" dirty="0"/>
            </a:br>
            <a:r>
              <a:rPr sz="1400" b="1" dirty="0">
                <a:solidFill>
                  <a:srgbClr val="007020"/>
                </a:solidFill>
                <a:latin typeface="Ubuntu Mono"/>
              </a:rPr>
              <a:t>library</a:t>
            </a:r>
            <a:r>
              <a:rPr sz="1400" dirty="0">
                <a:latin typeface="Ubuntu Mono"/>
              </a:rPr>
              <a:t>(</a:t>
            </a:r>
            <a:r>
              <a:rPr sz="1400" dirty="0" err="1">
                <a:latin typeface="Ubuntu Mono"/>
              </a:rPr>
              <a:t>rpart.plot</a:t>
            </a:r>
            <a:r>
              <a:rPr sz="1400" dirty="0">
                <a:latin typeface="Ubuntu Mono"/>
              </a:rPr>
              <a:t>)</a:t>
            </a:r>
            <a:r>
              <a:rPr sz="1400" dirty="0"/>
              <a:t/>
            </a:r>
            <a:br>
              <a:rPr sz="1400" dirty="0"/>
            </a:br>
            <a:r>
              <a:rPr sz="1400" dirty="0">
                <a:latin typeface="Ubuntu Mono"/>
              </a:rPr>
              <a:t>ames2.rpart &lt;-</a:t>
            </a:r>
            <a:r>
              <a:rPr sz="1400" dirty="0">
                <a:solidFill>
                  <a:srgbClr val="4070A0"/>
                </a:solidFill>
                <a:latin typeface="Ubuntu Mono"/>
              </a:rPr>
              <a:t> </a:t>
            </a:r>
            <a:r>
              <a:rPr sz="1400" b="1" dirty="0" err="1">
                <a:solidFill>
                  <a:srgbClr val="007020"/>
                </a:solidFill>
                <a:latin typeface="Ubuntu Mono"/>
              </a:rPr>
              <a:t>rpart</a:t>
            </a:r>
            <a:r>
              <a:rPr sz="1400" dirty="0">
                <a:latin typeface="Ubuntu Mono"/>
              </a:rPr>
              <a:t>(</a:t>
            </a:r>
            <a:r>
              <a:rPr sz="1400" dirty="0" err="1">
                <a:latin typeface="Ubuntu Mono"/>
              </a:rPr>
              <a:t>Sale_Price</a:t>
            </a:r>
            <a:r>
              <a:rPr sz="1400" dirty="0">
                <a:latin typeface="Ubuntu Mono"/>
              </a:rPr>
              <a:t> </a:t>
            </a:r>
            <a:r>
              <a:rPr sz="1400" dirty="0">
                <a:solidFill>
                  <a:srgbClr val="666666"/>
                </a:solidFill>
                <a:latin typeface="Ubuntu Mono"/>
              </a:rPr>
              <a:t>~</a:t>
            </a:r>
            <a:r>
              <a:rPr sz="1400" dirty="0">
                <a:solidFill>
                  <a:srgbClr val="4070A0"/>
                </a:solidFill>
                <a:latin typeface="Ubuntu Mono"/>
              </a:rPr>
              <a:t> </a:t>
            </a:r>
            <a:r>
              <a:rPr sz="1400" dirty="0">
                <a:latin typeface="Ubuntu Mono"/>
              </a:rPr>
              <a:t>., </a:t>
            </a:r>
            <a:r>
              <a:rPr sz="1400" dirty="0">
                <a:solidFill>
                  <a:srgbClr val="902000"/>
                </a:solidFill>
                <a:latin typeface="Ubuntu Mono"/>
              </a:rPr>
              <a:t>data=</a:t>
            </a:r>
            <a:r>
              <a:rPr sz="1400" dirty="0">
                <a:latin typeface="Ubuntu Mono"/>
              </a:rPr>
              <a:t>ames2.train)</a:t>
            </a:r>
            <a:r>
              <a:rPr sz="1400" dirty="0"/>
              <a:t/>
            </a:r>
            <a:br>
              <a:rPr sz="1400" dirty="0"/>
            </a:br>
            <a:r>
              <a:rPr sz="1400" b="1" dirty="0" err="1">
                <a:solidFill>
                  <a:srgbClr val="007020"/>
                </a:solidFill>
                <a:latin typeface="Ubuntu Mono"/>
              </a:rPr>
              <a:t>rpart.plot</a:t>
            </a:r>
            <a:r>
              <a:rPr sz="1400" dirty="0">
                <a:latin typeface="Ubuntu Mono"/>
              </a:rPr>
              <a:t>(</a:t>
            </a:r>
            <a:r>
              <a:rPr sz="1400" b="1" dirty="0" err="1">
                <a:solidFill>
                  <a:srgbClr val="007020"/>
                </a:solidFill>
                <a:latin typeface="Ubuntu Mono"/>
              </a:rPr>
              <a:t>rpart</a:t>
            </a:r>
            <a:r>
              <a:rPr sz="1400" dirty="0">
                <a:latin typeface="Ubuntu Mono"/>
              </a:rPr>
              <a:t>(</a:t>
            </a:r>
            <a:r>
              <a:rPr sz="1400" dirty="0" err="1">
                <a:latin typeface="Ubuntu Mono"/>
              </a:rPr>
              <a:t>Sale_Price</a:t>
            </a:r>
            <a:r>
              <a:rPr sz="1400" dirty="0">
                <a:latin typeface="Ubuntu Mono"/>
              </a:rPr>
              <a:t> </a:t>
            </a:r>
            <a:r>
              <a:rPr sz="1400" dirty="0">
                <a:solidFill>
                  <a:srgbClr val="666666"/>
                </a:solidFill>
                <a:latin typeface="Ubuntu Mono"/>
              </a:rPr>
              <a:t>~</a:t>
            </a:r>
            <a:r>
              <a:rPr sz="1400" dirty="0">
                <a:solidFill>
                  <a:srgbClr val="4070A0"/>
                </a:solidFill>
                <a:latin typeface="Ubuntu Mono"/>
              </a:rPr>
              <a:t> </a:t>
            </a:r>
            <a:r>
              <a:rPr sz="1400" dirty="0">
                <a:latin typeface="Ubuntu Mono"/>
              </a:rPr>
              <a:t>., </a:t>
            </a:r>
            <a:r>
              <a:rPr sz="1400" dirty="0">
                <a:solidFill>
                  <a:srgbClr val="902000"/>
                </a:solidFill>
                <a:latin typeface="Ubuntu Mono"/>
              </a:rPr>
              <a:t>data=</a:t>
            </a:r>
            <a:r>
              <a:rPr sz="1400" dirty="0">
                <a:latin typeface="Ubuntu Mono"/>
              </a:rPr>
              <a:t>ames2.train))</a:t>
            </a:r>
          </a:p>
        </p:txBody>
      </p:sp>
      <p:pic>
        <p:nvPicPr>
          <p:cNvPr id="4" name="Picture 3" descr="Decision tree for the CART model of Sale Price using square footage and lot area.&#10;"/>
          <p:cNvPicPr>
            <a:picLocks noGrp="1" noChangeAspect="1"/>
          </p:cNvPicPr>
          <p:nvPr/>
        </p:nvPicPr>
        <p:blipFill>
          <a:blip r:embed="rId2"/>
          <a:stretch>
            <a:fillRect/>
          </a:stretch>
        </p:blipFill>
        <p:spPr bwMode="auto">
          <a:xfrm>
            <a:off x="342900" y="2579658"/>
            <a:ext cx="6172200" cy="2466975"/>
          </a:xfrm>
          <a:prstGeom prst="rect">
            <a:avLst/>
          </a:prstGeom>
          <a:noFill/>
          <a:ln w="9525">
            <a:noFill/>
            <a:headEnd/>
            <a:tailEnd/>
          </a:ln>
        </p:spPr>
      </p:pic>
    </p:spTree>
    <p:extLst>
      <p:ext uri="{BB962C8B-B14F-4D97-AF65-F5344CB8AC3E}">
        <p14:creationId xmlns:p14="http://schemas.microsoft.com/office/powerpoint/2010/main" val="411709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a:t>
            </a:r>
            <a:r>
              <a:rPr dirty="0" smtClean="0"/>
              <a:t> </a:t>
            </a:r>
            <a:r>
              <a:rPr dirty="0"/>
              <a:t>– In a </a:t>
            </a:r>
            <a:r>
              <a:rPr lang="en-US" dirty="0" smtClean="0"/>
              <a:t>six-variable </a:t>
            </a:r>
            <a:r>
              <a:rPr dirty="0" smtClean="0"/>
              <a:t>CART</a:t>
            </a:r>
            <a:r>
              <a:rPr lang="en-US" dirty="0" smtClean="0"/>
              <a:t> model</a:t>
            </a:r>
            <a:r>
              <a:rPr dirty="0" smtClean="0"/>
              <a:t>, </a:t>
            </a:r>
            <a:r>
              <a:rPr dirty="0"/>
              <a:t>note that Square </a:t>
            </a:r>
            <a:r>
              <a:rPr dirty="0" smtClean="0"/>
              <a:t>Footage</a:t>
            </a:r>
            <a:r>
              <a:rPr lang="en-US" dirty="0" smtClean="0"/>
              <a:t>,</a:t>
            </a:r>
            <a:r>
              <a:rPr dirty="0" smtClean="0"/>
              <a:t> Latitude </a:t>
            </a:r>
            <a:r>
              <a:rPr dirty="0"/>
              <a:t>and Longitude are important!</a:t>
            </a:r>
          </a:p>
        </p:txBody>
      </p:sp>
      <p:sp>
        <p:nvSpPr>
          <p:cNvPr id="3" name="Content Placeholder 2"/>
          <p:cNvSpPr>
            <a:spLocks noGrp="1"/>
          </p:cNvSpPr>
          <p:nvPr>
            <p:ph idx="1"/>
          </p:nvPr>
        </p:nvSpPr>
        <p:spPr/>
        <p:txBody>
          <a:bodyPr/>
          <a:lstStyle/>
          <a:p>
            <a:pPr marL="0" indent="0">
              <a:buNone/>
            </a:pPr>
            <a:r>
              <a:rPr sz="1350">
                <a:latin typeface="Ubuntu Mono"/>
              </a:rPr>
              <a:t>ames6.rpart &lt;-</a:t>
            </a:r>
            <a:r>
              <a:rPr sz="1350">
                <a:solidFill>
                  <a:srgbClr val="4070A0"/>
                </a:solidFill>
                <a:latin typeface="Ubuntu Mono"/>
              </a:rPr>
              <a:t> </a:t>
            </a:r>
            <a:r>
              <a:rPr sz="1350" b="1">
                <a:solidFill>
                  <a:srgbClr val="007020"/>
                </a:solidFill>
                <a:latin typeface="Ubuntu Mono"/>
              </a:rPr>
              <a:t>rpart</a:t>
            </a:r>
            <a:r>
              <a:rPr sz="1350">
                <a:latin typeface="Ubuntu Mono"/>
              </a:rPr>
              <a:t>(Sale_Price </a:t>
            </a:r>
            <a:r>
              <a:rPr sz="1350">
                <a:solidFill>
                  <a:srgbClr val="666666"/>
                </a:solidFill>
                <a:latin typeface="Ubuntu Mono"/>
              </a:rPr>
              <a:t>~</a:t>
            </a:r>
            <a:r>
              <a:rPr sz="1350">
                <a:solidFill>
                  <a:srgbClr val="4070A0"/>
                </a:solidFill>
                <a:latin typeface="Ubuntu Mono"/>
              </a:rPr>
              <a:t> </a:t>
            </a:r>
            <a:r>
              <a:rPr sz="1350">
                <a:latin typeface="Ubuntu Mono"/>
              </a:rPr>
              <a:t>., </a:t>
            </a:r>
            <a:r>
              <a:rPr sz="1350">
                <a:solidFill>
                  <a:srgbClr val="902000"/>
                </a:solidFill>
                <a:latin typeface="Ubuntu Mono"/>
              </a:rPr>
              <a:t>data=</a:t>
            </a:r>
            <a:r>
              <a:rPr sz="1350">
                <a:latin typeface="Ubuntu Mono"/>
              </a:rPr>
              <a:t>ames6.train)</a:t>
            </a:r>
            <a:r>
              <a:t/>
            </a:r>
            <a:br/>
            <a:r>
              <a:rPr sz="1350" b="1">
                <a:solidFill>
                  <a:srgbClr val="007020"/>
                </a:solidFill>
                <a:latin typeface="Ubuntu Mono"/>
              </a:rPr>
              <a:t>rpart.plot</a:t>
            </a:r>
            <a:r>
              <a:rPr sz="1350">
                <a:latin typeface="Ubuntu Mono"/>
              </a:rPr>
              <a:t>(ames6.rpart)</a:t>
            </a:r>
          </a:p>
        </p:txBody>
      </p:sp>
      <p:pic>
        <p:nvPicPr>
          <p:cNvPr id="4" name="Picture 3" descr="Decision tree predicting Sale Price using all six variables.&#10;"/>
          <p:cNvPicPr>
            <a:picLocks noGrp="1" noChangeAspect="1"/>
          </p:cNvPicPr>
          <p:nvPr/>
        </p:nvPicPr>
        <p:blipFill>
          <a:blip r:embed="rId2"/>
          <a:stretch>
            <a:fillRect/>
          </a:stretch>
        </p:blipFill>
        <p:spPr bwMode="auto">
          <a:xfrm>
            <a:off x="0" y="1585722"/>
            <a:ext cx="6858000" cy="3429000"/>
          </a:xfrm>
          <a:prstGeom prst="rect">
            <a:avLst/>
          </a:prstGeom>
          <a:noFill/>
          <a:ln w="9525">
            <a:noFill/>
            <a:headEnd/>
            <a:tailEnd/>
          </a:ln>
        </p:spPr>
      </p:pic>
    </p:spTree>
    <p:extLst>
      <p:ext uri="{BB962C8B-B14F-4D97-AF65-F5344CB8AC3E}">
        <p14:creationId xmlns:p14="http://schemas.microsoft.com/office/powerpoint/2010/main" val="417700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a:t>
            </a:r>
            <a:r>
              <a:rPr dirty="0" smtClean="0"/>
              <a:t> </a:t>
            </a:r>
            <a:r>
              <a:rPr dirty="0"/>
              <a:t>– </a:t>
            </a:r>
            <a:r>
              <a:rPr lang="en-US" dirty="0" smtClean="0"/>
              <a:t>For n</a:t>
            </a:r>
            <a:r>
              <a:rPr dirty="0" smtClean="0"/>
              <a:t>on-linear </a:t>
            </a:r>
            <a:r>
              <a:rPr lang="en-US" dirty="0" smtClean="0"/>
              <a:t>variable relationships, </a:t>
            </a:r>
            <a:r>
              <a:rPr dirty="0" smtClean="0"/>
              <a:t>CART </a:t>
            </a:r>
            <a:r>
              <a:rPr dirty="0"/>
              <a:t>models can sometimes do better than regression.</a:t>
            </a:r>
          </a:p>
        </p:txBody>
      </p:sp>
      <p:sp>
        <p:nvSpPr>
          <p:cNvPr id="3" name="Content Placeholder 2"/>
          <p:cNvSpPr>
            <a:spLocks noGrp="1"/>
          </p:cNvSpPr>
          <p:nvPr>
            <p:ph idx="1"/>
          </p:nvPr>
        </p:nvSpPr>
        <p:spPr/>
        <p:txBody>
          <a:bodyPr/>
          <a:lstStyle/>
          <a:p>
            <a:pPr marL="0" indent="0">
              <a:buNone/>
            </a:pPr>
            <a:r>
              <a:rPr sz="1350">
                <a:latin typeface="Ubuntu Mono"/>
              </a:rPr>
              <a:t>ames6.test.rpart.pred &lt;-</a:t>
            </a:r>
            <a:r>
              <a:rPr sz="1350">
                <a:solidFill>
                  <a:srgbClr val="4070A0"/>
                </a:solidFill>
                <a:latin typeface="Ubuntu Mono"/>
              </a:rPr>
              <a:t> </a:t>
            </a:r>
            <a:r>
              <a:rPr sz="1350" b="1">
                <a:solidFill>
                  <a:srgbClr val="007020"/>
                </a:solidFill>
                <a:latin typeface="Ubuntu Mono"/>
              </a:rPr>
              <a:t>predict</a:t>
            </a:r>
            <a:r>
              <a:rPr sz="1350">
                <a:latin typeface="Ubuntu Mono"/>
              </a:rPr>
              <a:t>(ames6.rpart, </a:t>
            </a:r>
            <a:r>
              <a:rPr sz="1350">
                <a:solidFill>
                  <a:srgbClr val="902000"/>
                </a:solidFill>
                <a:latin typeface="Ubuntu Mono"/>
              </a:rPr>
              <a:t>newdata=</a:t>
            </a:r>
            <a:r>
              <a:rPr sz="1350">
                <a:latin typeface="Ubuntu Mono"/>
              </a:rPr>
              <a:t>ames6.test)</a:t>
            </a:r>
            <a:r>
              <a:t/>
            </a:r>
            <a:br/>
            <a:r>
              <a:rPr sz="1350" i="1">
                <a:solidFill>
                  <a:srgbClr val="60A0B0"/>
                </a:solidFill>
                <a:latin typeface="Ubuntu Mono"/>
              </a:rPr>
              <a:t># The regression model.</a:t>
            </a:r>
            <a:r>
              <a:t/>
            </a:r>
            <a:br/>
            <a:r>
              <a:rPr sz="1350" b="1">
                <a:solidFill>
                  <a:srgbClr val="007020"/>
                </a:solidFill>
                <a:latin typeface="Ubuntu Mono"/>
              </a:rPr>
              <a:t>RMSE</a:t>
            </a:r>
            <a:r>
              <a:rPr sz="1350">
                <a:latin typeface="Ubuntu Mono"/>
              </a:rPr>
              <a:t>(ames6.test</a:t>
            </a:r>
            <a:r>
              <a:rPr sz="1350">
                <a:solidFill>
                  <a:srgbClr val="666666"/>
                </a:solidFill>
                <a:latin typeface="Ubuntu Mono"/>
              </a:rPr>
              <a:t>$</a:t>
            </a:r>
            <a:r>
              <a:rPr sz="1350">
                <a:latin typeface="Ubuntu Mono"/>
              </a:rPr>
              <a:t>Sale_Price, ames6.test.lm.pred) </a:t>
            </a:r>
          </a:p>
          <a:p>
            <a:pPr marL="0" indent="0">
              <a:buNone/>
            </a:pPr>
            <a:r>
              <a:rPr sz="1350">
                <a:latin typeface="Ubuntu Mono"/>
              </a:rPr>
              <a:t>[1] 59925</a:t>
            </a:r>
          </a:p>
          <a:p>
            <a:pPr marL="0" indent="0">
              <a:buNone/>
            </a:pPr>
            <a:r>
              <a:rPr sz="1350" i="1">
                <a:solidFill>
                  <a:srgbClr val="60A0B0"/>
                </a:solidFill>
                <a:latin typeface="Ubuntu Mono"/>
              </a:rPr>
              <a:t># The CART model.</a:t>
            </a:r>
            <a:r>
              <a:t/>
            </a:r>
            <a:br/>
            <a:r>
              <a:rPr sz="1350" b="1">
                <a:solidFill>
                  <a:srgbClr val="007020"/>
                </a:solidFill>
                <a:latin typeface="Ubuntu Mono"/>
              </a:rPr>
              <a:t>RMSE</a:t>
            </a:r>
            <a:r>
              <a:rPr sz="1350">
                <a:latin typeface="Ubuntu Mono"/>
              </a:rPr>
              <a:t>(ames6.test</a:t>
            </a:r>
            <a:r>
              <a:rPr sz="1350">
                <a:solidFill>
                  <a:srgbClr val="666666"/>
                </a:solidFill>
                <a:latin typeface="Ubuntu Mono"/>
              </a:rPr>
              <a:t>$</a:t>
            </a:r>
            <a:r>
              <a:rPr sz="1350">
                <a:latin typeface="Ubuntu Mono"/>
              </a:rPr>
              <a:t>Sale_Price, ames6.test.rpart.pred) </a:t>
            </a:r>
          </a:p>
          <a:p>
            <a:pPr marL="0" indent="0">
              <a:buNone/>
            </a:pPr>
            <a:r>
              <a:rPr sz="1350">
                <a:latin typeface="Ubuntu Mono"/>
              </a:rPr>
              <a:t>[1] 52826</a:t>
            </a:r>
          </a:p>
        </p:txBody>
      </p:sp>
    </p:spTree>
    <p:extLst>
      <p:ext uri="{BB962C8B-B14F-4D97-AF65-F5344CB8AC3E}">
        <p14:creationId xmlns:p14="http://schemas.microsoft.com/office/powerpoint/2010/main" val="65531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Random Forests</a:t>
            </a:r>
            <a:endParaRPr lang="en-US"/>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5270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a:t>
            </a:r>
            <a:r>
              <a:rPr dirty="0" smtClean="0"/>
              <a:t> – Random forests average the predictions of multiple trees, often producing a better predictor.</a:t>
            </a:r>
            <a:endParaRPr dirty="0"/>
          </a:p>
        </p:txBody>
      </p:sp>
      <p:sp>
        <p:nvSpPr>
          <p:cNvPr id="3" name="Content Placeholder 2"/>
          <p:cNvSpPr>
            <a:spLocks noGrp="1"/>
          </p:cNvSpPr>
          <p:nvPr>
            <p:ph sz="half" idx="1"/>
          </p:nvPr>
        </p:nvSpPr>
        <p:spPr/>
        <p:txBody>
          <a:bodyPr>
            <a:normAutofit fontScale="77500" lnSpcReduction="20000"/>
          </a:bodyPr>
          <a:lstStyle/>
          <a:p>
            <a:pPr marL="0" indent="0">
              <a:lnSpc>
                <a:spcPct val="120000"/>
              </a:lnSpc>
              <a:buNone/>
            </a:pPr>
            <a:r>
              <a:rPr dirty="0" smtClean="0"/>
              <a:t>Averaging results from multiple models can often achieve better predictions, but only if those models are not structurally the same:</a:t>
            </a:r>
          </a:p>
          <a:p>
            <a:pPr lvl="1">
              <a:lnSpc>
                <a:spcPct val="120000"/>
              </a:lnSpc>
            </a:pPr>
            <a:r>
              <a:rPr dirty="0" smtClean="0"/>
              <a:t>Multiple bootstrap samples are taken from the original training data.</a:t>
            </a:r>
          </a:p>
          <a:p>
            <a:pPr lvl="1">
              <a:lnSpc>
                <a:spcPct val="120000"/>
              </a:lnSpc>
            </a:pPr>
            <a:r>
              <a:rPr dirty="0" smtClean="0"/>
              <a:t>A decision tree is produced from each bootstrap sample.</a:t>
            </a:r>
          </a:p>
          <a:p>
            <a:pPr lvl="1">
              <a:lnSpc>
                <a:spcPct val="120000"/>
              </a:lnSpc>
            </a:pPr>
            <a:r>
              <a:rPr dirty="0" smtClean="0"/>
              <a:t>Possible splitting variables at each node of each decision tree are randomly determined.</a:t>
            </a:r>
            <a:endParaRPr dirty="0"/>
          </a:p>
        </p:txBody>
      </p:sp>
      <p:pic>
        <p:nvPicPr>
          <p:cNvPr id="4" name="Picture 1" descr="Diagrams of decision trees with differing structures.&#10;"/>
          <p:cNvPicPr>
            <a:picLocks noGrp="1" noChangeAspect="1"/>
          </p:cNvPicPr>
          <p:nvPr/>
        </p:nvPicPr>
        <p:blipFill>
          <a:blip r:embed="rId2"/>
          <a:stretch>
            <a:fillRect/>
          </a:stretch>
        </p:blipFill>
        <p:spPr bwMode="auto">
          <a:xfrm>
            <a:off x="3867150" y="1200150"/>
            <a:ext cx="2257425" cy="3009900"/>
          </a:xfrm>
          <a:prstGeom prst="rect">
            <a:avLst/>
          </a:prstGeom>
          <a:noFill/>
          <a:ln w="9525">
            <a:noFill/>
            <a:headEnd/>
            <a:tailEnd/>
          </a:ln>
        </p:spPr>
      </p:pic>
    </p:spTree>
    <p:extLst>
      <p:ext uri="{BB962C8B-B14F-4D97-AF65-F5344CB8AC3E}">
        <p14:creationId xmlns:p14="http://schemas.microsoft.com/office/powerpoint/2010/main" val="1028115524"/>
      </p:ext>
    </p:extLst>
  </p:cSld>
  <p:clrMapOvr>
    <a:masterClrMapping/>
  </p:clrMapOvr>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2384</Words>
  <Application>Microsoft Office PowerPoint</Application>
  <PresentationFormat>Custom</PresentationFormat>
  <Paragraphs>269</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Source Sans Pro</vt:lpstr>
      <vt:lpstr>Ubuntu Mono</vt:lpstr>
      <vt:lpstr>Wingdings</vt:lpstr>
      <vt:lpstr>Office Theme</vt:lpstr>
      <vt:lpstr>PDAT613G: Data Mining</vt:lpstr>
      <vt:lpstr>Tree-Based Predictors (CART)</vt:lpstr>
      <vt:lpstr>47 – Tree-based methods split the range of the x’s into rectangles, then predict on each rectangle.</vt:lpstr>
      <vt:lpstr>48 – The first several splits predicting Sale Price with First Floor Square Footage and Lot Area.</vt:lpstr>
      <vt:lpstr>49 – These models can be represented as step-by-step decision trees—often called CART models.</vt:lpstr>
      <vt:lpstr>50 – In a six-variable CART model, note that Square Footage, Latitude and Longitude are important!</vt:lpstr>
      <vt:lpstr>51 – For non-linear variable relationships, CART models can sometimes do better than regression.</vt:lpstr>
      <vt:lpstr>Random Forests</vt:lpstr>
      <vt:lpstr>52 – Random forests average the predictions of multiple trees, often producing a better predictor.</vt:lpstr>
      <vt:lpstr>53 – Bootstrap sampling uses a single data set to simulate variability in a whole population.</vt:lpstr>
      <vt:lpstr>54 – Randomization of possible splitting variables at each node helps create varying trees.</vt:lpstr>
      <vt:lpstr>55 – In this case, a random forest model does better than a single CART model.</vt:lpstr>
      <vt:lpstr>56 – Random forests come with a built-in measure of accuracy: Out-of-bag Error.</vt:lpstr>
      <vt:lpstr>57 – A random forest is a bit of a “black box,” but you can get a measure of variable importance.</vt:lpstr>
      <vt:lpstr>58 – Most modeling algorithms have “tuning parameters” that must be set.</vt:lpstr>
      <vt:lpstr>59 – Question</vt:lpstr>
      <vt:lpstr>Classification</vt:lpstr>
      <vt:lpstr>60 – Classification</vt:lpstr>
      <vt:lpstr>61 – Predicting Gender just from Height</vt:lpstr>
      <vt:lpstr>62 – Handwriting Recognition</vt:lpstr>
      <vt:lpstr>63 – Classification</vt:lpstr>
      <vt:lpstr>64 – Confusion Matrix</vt:lpstr>
      <vt:lpstr>65 – Question</vt:lpstr>
      <vt:lpstr>Tree-Based Classification Methods</vt:lpstr>
      <vt:lpstr>66 – CART models can be used for classification as well. (It’s in the name!)</vt:lpstr>
      <vt:lpstr>67 – Example: Height and Gender</vt:lpstr>
      <vt:lpstr>68 – Example: Predicting Heart Disease</vt:lpstr>
      <vt:lpstr>69 – The data needs some preparation. These two variables appear to have some predictive power.</vt:lpstr>
      <vt:lpstr>70 – This CART model highlights two main regions in the parameter space.</vt:lpstr>
      <vt:lpstr>71 – A confusion matrix shows that this model predicts better than the “no information” rate.</vt:lpstr>
      <vt:lpstr>72 – A random forest doesn’t do better in this case, primarily due to overfitting the training data.</vt:lpstr>
      <vt:lpstr>Support Vector Machines</vt:lpstr>
      <vt:lpstr>73 – Support vector machines are used for classification (and in rare cases for regression).</vt:lpstr>
      <vt:lpstr>74 – Example: Default svm from the e1071 package.</vt:lpstr>
      <vt:lpstr>75 – Example: Using the “linear” kernel with svm.</vt:lpstr>
      <vt:lpstr>76 – More on Support Vector Machines</vt:lpstr>
      <vt:lpstr>Logistic Regression</vt:lpstr>
      <vt:lpstr>77 – Logistic regression predicts the likelihood of a Yes/No categorical variable.</vt:lpstr>
      <vt:lpstr>78 – Logistic Function</vt:lpstr>
      <vt:lpstr>79 – Results of logistic regression can be interpreted much as regular linear regression.</vt:lpstr>
      <vt:lpstr>80 – Conclusions from the logistic regression model.</vt:lpstr>
      <vt:lpstr>81 – Example: Heart Disease</vt:lpstr>
      <vt:lpstr>82 – Logistic regression can also be used for prediction.</vt:lpstr>
      <vt:lpstr>83 – Example: Heart Disease</vt:lpstr>
      <vt:lpstr>84 – Question</vt:lpstr>
      <vt:lpstr>85 – Question</vt:lpstr>
      <vt:lpstr>86 – Conclusion: Supervised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81</cp:revision>
  <dcterms:created xsi:type="dcterms:W3CDTF">2020-05-26T16:42:01Z</dcterms:created>
  <dcterms:modified xsi:type="dcterms:W3CDTF">2021-01-13T17:31:01Z</dcterms:modified>
</cp:coreProperties>
</file>