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</p:sldIdLst>
  <p:sldSz cx="6858000" cy="5143500"/>
  <p:notesSz cx="6858000" cy="91440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3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_O4gfFMhyQ?rel=0)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vOxyDyV1iU?rel=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rbes.com/sites/christinatroitino/2018/01/29/how-artificial-intelligence-realized-chipotles-worst-queso-scenario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XFC42q3awo?rel=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whKsimfIDg?rel=0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bernardmarr/2017/03/01/fake-news-how-big-data-and-ai-can-help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dependent.co.uk/life-style/gadgets-and-tech/news/google-news-headlines-stories-ranking-algorithm-editors-publishers-journalism-a8404811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PDAT613G: Data Mining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Module 3A – Text Analytics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/>
              <a:t>2020-06-04</a:t>
            </a:r>
          </a:p>
        </p:txBody>
      </p:sp>
    </p:spTree>
    <p:extLst>
      <p:ext uri="{BB962C8B-B14F-4D97-AF65-F5344CB8AC3E}">
        <p14:creationId xmlns:p14="http://schemas.microsoft.com/office/powerpoint/2010/main" val="142301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08 – Because Language Is So Mutable, Preprocessing Text Is Often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b="1"/>
              <a:t>“Zipf’s Law”:</a:t>
            </a:r>
            <a:r>
              <a:rPr/>
              <a:t> Empirically, the frequency of a word tends to be inversely related to its rank on a frequency table.</a:t>
            </a:r>
          </a:p>
        </p:txBody>
      </p:sp>
      <p:pic>
        <p:nvPicPr>
          <p:cNvPr id="4" name="Picture 1" descr="A scatter plot showing the close-to-linear relationship between log of work rank and log of word frequency.&#10;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5675" y="1200150"/>
            <a:ext cx="30099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486150" y="4210050"/>
            <a:ext cx="3028950" cy="381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sz="851" dirty="0"/>
              <a:t>A scatter plot showing the close-to-linear relationship between log of work rank and log of word frequency.</a:t>
            </a:r>
          </a:p>
        </p:txBody>
      </p:sp>
    </p:spTree>
    <p:extLst>
      <p:ext uri="{BB962C8B-B14F-4D97-AF65-F5344CB8AC3E}">
        <p14:creationId xmlns:p14="http://schemas.microsoft.com/office/powerpoint/2010/main" val="20110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09 – Because Language Is So Mutable, Preprocessing Text Is Often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2334827" cy="4114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b="1" dirty="0"/>
              <a:t>“</a:t>
            </a:r>
            <a:r>
              <a:rPr b="1" dirty="0" err="1"/>
              <a:t>Zipf’s</a:t>
            </a:r>
            <a:r>
              <a:rPr b="1" dirty="0"/>
              <a:t> Law”:</a:t>
            </a:r>
            <a:r>
              <a:rPr dirty="0"/>
              <a:t> Empirically, the frequency of a word tends to be inversely related to its rank on a frequency table.</a:t>
            </a:r>
          </a:p>
          <a:p>
            <a:pPr lvl="1"/>
            <a:r>
              <a:rPr dirty="0"/>
              <a:t>Remove common words (so-called “stop-words”)?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4827" y="1033272"/>
            <a:ext cx="4523173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 [1] "</a:t>
            </a:r>
            <a:r>
              <a:rPr sz="1350" dirty="0" err="1">
                <a:latin typeface="Ubuntu Mono"/>
              </a:rPr>
              <a:t>i</a:t>
            </a:r>
            <a:r>
              <a:rPr sz="1350" dirty="0">
                <a:latin typeface="Ubuntu Mono"/>
              </a:rPr>
              <a:t>"          "me"         "my"         "myself"     "we"        
 [6] "our"        "ours"       "ourselves"  "you"        "your"      
[11] "yours"      "yourself"   "yourselves" "he"         "him"       
[16] "his"        "himself"    "she"        "her"        "hers"      
[21] "herself"    "it"         "its"        "itself"     "they"      
[26] "them"       "their"      "theirs"     "themselves" "what"      
[31] "which"      "who"        "whom"       "this"       "that"      
[36] "these"      "those"      "am"         "is"         "are"       
[41] "was"        "were"       "be"         "been"       "being"     
[46] "have"       "has"        "had"        "having"     "do"        
[51] "does"       "did"        "doing"      "would"      "should"    
[56] "could"      "ought"      "</a:t>
            </a:r>
            <a:r>
              <a:rPr sz="1350" dirty="0" err="1">
                <a:latin typeface="Ubuntu Mono"/>
              </a:rPr>
              <a:t>i'm</a:t>
            </a:r>
            <a:r>
              <a:rPr sz="1350" dirty="0">
                <a:latin typeface="Ubuntu Mono"/>
              </a:rPr>
              <a:t>"        "you're"     "he's"      
[61] "she's"      "it's"       "we're"     </a:t>
            </a:r>
          </a:p>
        </p:txBody>
      </p:sp>
    </p:spTree>
    <p:extLst>
      <p:ext uri="{BB962C8B-B14F-4D97-AF65-F5344CB8AC3E}">
        <p14:creationId xmlns:p14="http://schemas.microsoft.com/office/powerpoint/2010/main" val="70694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10 – Because Language Is So Mutable, Preprocessing Text Is Often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2331720" cy="4114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b="1" dirty="0"/>
              <a:t>“</a:t>
            </a:r>
            <a:r>
              <a:rPr b="1" dirty="0" err="1"/>
              <a:t>Zipf’s</a:t>
            </a:r>
            <a:r>
              <a:rPr b="1" dirty="0"/>
              <a:t> Law”:</a:t>
            </a:r>
            <a:r>
              <a:rPr dirty="0"/>
              <a:t> Empirically, the frequency of a word tends to be inversely related to its rank on a frequency table.</a:t>
            </a:r>
          </a:p>
          <a:p>
            <a:pPr lvl="1"/>
            <a:r>
              <a:rPr dirty="0"/>
              <a:t>Remove common words (so-called “stop-words”)?</a:t>
            </a:r>
          </a:p>
          <a:p>
            <a:pPr lvl="1"/>
            <a:r>
              <a:rPr dirty="0"/>
              <a:t>When are words the same? Remove capitalization, punctuation, word endings, numbers, </a:t>
            </a:r>
            <a:r>
              <a:rPr dirty="0" err="1"/>
              <a:t>etc</a:t>
            </a:r>
            <a:r>
              <a:rPr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720" y="1033272"/>
            <a:ext cx="452628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 [1] "</a:t>
            </a:r>
            <a:r>
              <a:rPr sz="1350" dirty="0" err="1">
                <a:latin typeface="Ubuntu Mono"/>
              </a:rPr>
              <a:t>i</a:t>
            </a:r>
            <a:r>
              <a:rPr sz="1350" dirty="0">
                <a:latin typeface="Ubuntu Mono"/>
              </a:rPr>
              <a:t>"          "me"         "my"         "myself"     "we"        
 [6] "our"        "ours"       "ourselves"  "you"        "your"      
[11] "yours"      "yourself"   "yourselves" "he"         "him"       
[16] "his"        "himself"    "she"        "her"        "hers"      
[21] "herself"    "it"         "its"        "itself"     "they"      
[26] "them"       "their"      "theirs"     "themselves" "what"      
[31] "which"      "who"        "whom"       "this"       "that"      
[36] "these"      "those"      "am"         "is"         "are"       
[41] "was"        "were"       "be"         "been"       "being"     
[46] "have"       "has"        "had"        "having"     "do"        
[51] "does"       "did"        "doing"      "would"      "should"    
[56] "could"      "ought"      "</a:t>
            </a:r>
            <a:r>
              <a:rPr sz="1350" dirty="0" err="1">
                <a:latin typeface="Ubuntu Mono"/>
              </a:rPr>
              <a:t>i'm</a:t>
            </a:r>
            <a:r>
              <a:rPr sz="1350" dirty="0">
                <a:latin typeface="Ubuntu Mono"/>
              </a:rPr>
              <a:t>"        "you're"     "he's"      
[61] "she's"      "it's"       "we're"     </a:t>
            </a:r>
          </a:p>
        </p:txBody>
      </p:sp>
    </p:spTree>
    <p:extLst>
      <p:ext uri="{BB962C8B-B14F-4D97-AF65-F5344CB8AC3E}">
        <p14:creationId xmlns:p14="http://schemas.microsoft.com/office/powerpoint/2010/main" val="313234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11 –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Which of the following is a consequence of Zipf’s law?</a:t>
            </a:r>
          </a:p>
          <a:p>
            <a:pPr lvl="1"/>
            <a:r>
              <a:rPr/>
              <a:t>It is possible to formulate a relatively small list of very common “stop words” that can often be removed from a text corpus during pre-processing.</a:t>
            </a:r>
          </a:p>
          <a:p>
            <a:pPr lvl="1"/>
            <a:r>
              <a:rPr/>
              <a:t>Given a corpus of natural language utterances, most words appear with roughly equal probability.</a:t>
            </a:r>
          </a:p>
          <a:p>
            <a:pPr lvl="1"/>
            <a:r>
              <a:rPr/>
              <a:t>Often, the words that lend the most specific meaning to a text corpus also appear with the greatest frequency, thus making their identification easier.</a:t>
            </a:r>
          </a:p>
          <a:p>
            <a:pPr lvl="1"/>
            <a:r>
              <a:rPr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12849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12 – Text Preprocessing Commands, Part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6606"/>
              </p:ext>
            </p:extLst>
          </p:nvPr>
        </p:nvGraphicFramePr>
        <p:xfrm>
          <a:off x="342900" y="1200150"/>
          <a:ext cx="6172200" cy="378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tolower</a:t>
                      </a:r>
                      <a:r>
                        <a:rPr sz="1200"/>
                        <a:t> (base R)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All words lower </a:t>
                      </a:r>
                      <a:r>
                        <a:rPr sz="1200" dirty="0" err="1"/>
                        <a:t>lower</a:t>
                      </a:r>
                      <a:r>
                        <a:rPr sz="1200" dirty="0"/>
                        <a:t> case.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in Paris!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in </a:t>
                      </a:r>
                      <a:r>
                        <a:rPr sz="1200" dirty="0" err="1"/>
                        <a:t>paris</a:t>
                      </a:r>
                      <a:r>
                        <a:rPr sz="1200" dirty="0"/>
                        <a:t>!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 err="1">
                          <a:latin typeface="Ubuntu Mono"/>
                        </a:rPr>
                        <a:t>removePunctuation</a:t>
                      </a:r>
                      <a:r>
                        <a:rPr sz="1200" dirty="0"/>
                        <a:t> (tm)</a:t>
                      </a:r>
                    </a:p>
                    <a:p>
                      <a:pPr marL="0" lvl="0" indent="0">
                        <a:buNone/>
                      </a:pPr>
                      <a:r>
                        <a:rPr sz="1200" dirty="0">
                          <a:latin typeface="Ubuntu Mono"/>
                        </a:rPr>
                        <a:t>strip</a:t>
                      </a:r>
                      <a:r>
                        <a:rPr sz="1200" dirty="0"/>
                        <a:t> (</a:t>
                      </a:r>
                      <a:r>
                        <a:rPr sz="1200" dirty="0" err="1"/>
                        <a:t>qdap</a:t>
                      </a:r>
                      <a:r>
                        <a:rPr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Remove punctuation.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in Paris!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Dinner in Paris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removeNumbers</a:t>
                      </a:r>
                      <a:r>
                        <a:rPr sz="1200"/>
                        <a:t> (tm)</a:t>
                      </a:r>
                    </a:p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strip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Remove digits from text.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at 10 Downing St.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Dinner at Downing St.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trimws</a:t>
                      </a:r>
                      <a:r>
                        <a:rPr sz="1200"/>
                        <a:t> (base R)</a:t>
                      </a:r>
                    </a:p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stripWhitespace</a:t>
                      </a:r>
                      <a:r>
                        <a:rPr sz="1200"/>
                        <a:t> (tm)</a:t>
                      </a:r>
                    </a:p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Trim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Remove extra spaces/tabs/etc.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>
                          <a:latin typeface="Source Sans Pro" panose="020B0503030403020204" pitchFamily="34" charset="0"/>
                        </a:rPr>
                        <a:t>Dinner </a:t>
                      </a:r>
                      <a:r>
                        <a:rPr lang="en-US" sz="1200" dirty="0" smtClean="0">
                          <a:latin typeface="Source Sans Pro" panose="020B0503030403020204" pitchFamily="34" charset="0"/>
                        </a:rPr>
                        <a:t>    </a:t>
                      </a:r>
                      <a:r>
                        <a:rPr sz="1200" dirty="0" smtClean="0">
                          <a:latin typeface="Source Sans Pro" panose="020B0503030403020204" pitchFamily="34" charset="0"/>
                        </a:rPr>
                        <a:t>with</a:t>
                      </a:r>
                      <a:r>
                        <a:rPr lang="en-US" sz="120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sz="1200" dirty="0" smtClean="0">
                          <a:latin typeface="Source Sans Pro" panose="020B0503030403020204" pitchFamily="34" charset="0"/>
                        </a:rPr>
                        <a:t>the </a:t>
                      </a:r>
                      <a:r>
                        <a:rPr sz="1200" dirty="0">
                          <a:latin typeface="Source Sans Pro" panose="020B0503030403020204" pitchFamily="34" charset="0"/>
                        </a:rPr>
                        <a:t>Queen!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>
                          <a:latin typeface="Source Sans Pro" panose="020B0503030403020204" pitchFamily="34" charset="0"/>
                        </a:rPr>
                        <a:t>Dinner with the Queen!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stemDocument</a:t>
                      </a:r>
                      <a:r>
                        <a:rPr sz="1200"/>
                        <a:t> (tm)</a:t>
                      </a:r>
                    </a:p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stemmer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Collapse word forms to their base form.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My specialty and their specialities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My </a:t>
                      </a:r>
                      <a:r>
                        <a:rPr sz="1200" dirty="0" err="1"/>
                        <a:t>specialti</a:t>
                      </a:r>
                      <a:r>
                        <a:rPr sz="1200" dirty="0"/>
                        <a:t> and their </a:t>
                      </a:r>
                      <a:r>
                        <a:rPr sz="1200" dirty="0" err="1"/>
                        <a:t>specialti</a:t>
                      </a:r>
                      <a:endParaRPr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stemCompletion</a:t>
                      </a:r>
                      <a:r>
                        <a:rPr sz="1200"/>
                        <a:t> (tm)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Expand stems to a common full word.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My specialti and their specialti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My specialties and their specialties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9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13 – Text Preprocessing Commands, Part 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290095"/>
              </p:ext>
            </p:extLst>
          </p:nvPr>
        </p:nvGraphicFramePr>
        <p:xfrm>
          <a:off x="342900" y="1200150"/>
          <a:ext cx="6172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 err="1">
                          <a:latin typeface="Ubuntu Mono"/>
                        </a:rPr>
                        <a:t>replace_number</a:t>
                      </a:r>
                      <a:r>
                        <a:rPr sz="1200" dirty="0"/>
                        <a:t> (</a:t>
                      </a:r>
                      <a:r>
                        <a:rPr sz="1200" dirty="0" err="1"/>
                        <a:t>qdap</a:t>
                      </a:r>
                      <a:r>
                        <a:rPr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Replace digits by words.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Dinner at 10 Downing St.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Dinner at ten Downing St.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replace_abbreviation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Replace abbreviations with their full forms.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is at 7:00 p.m.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is at 7:00 PM.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replace_contraction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Write contractions out in full.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I won’t eat until the guests </a:t>
                      </a:r>
                      <a:r>
                        <a:rPr sz="1200" dirty="0" err="1"/>
                        <a:t>arive</a:t>
                      </a:r>
                      <a:r>
                        <a:rPr sz="12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I will not eat until the guests arrive.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>
                          <a:latin typeface="Ubuntu Mono"/>
                        </a:rPr>
                        <a:t>replace_symbol</a:t>
                      </a:r>
                      <a:r>
                        <a:rPr sz="1200"/>
                        <a:t> (qdap)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Replace symbols with their words.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Dinner @ nine!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Dinner at nine!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Custom functions (e.g. remove links or non-alphanumeric characters)</a:t>
                      </a:r>
                    </a:p>
                    <a:p>
                      <a:pPr marL="0" lvl="0" indent="0">
                        <a:buNone/>
                      </a:pPr>
                      <a:endParaRPr sz="12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sz="12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sz="12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5405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8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14 –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If your text analysis algorithm involved comparing your text to a pre-set dictionary like the one below, which of the following pre-processing procedures would be safe to apply to your text? (Check all that apply.)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414726"/>
            <a:ext cx="3429000" cy="2733346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Source Sans Pro" panose="020B0503030403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Punctuation removal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Stemming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Number conversion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White space trimming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Stop word removal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29000" y="2414726"/>
            <a:ext cx="3429000" cy="273334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unqualifying</a:t>
            </a:r>
            <a:r>
              <a:rPr lang="en-US" dirty="0" smtClean="0"/>
              <a:t> </a:t>
            </a:r>
            <a:r>
              <a:rPr lang="en-US" dirty="0" err="1" smtClean="0"/>
              <a:t>ungravitative</a:t>
            </a:r>
            <a:r>
              <a:rPr lang="en-US" dirty="0" smtClean="0"/>
              <a:t> </a:t>
            </a:r>
            <a:r>
              <a:rPr lang="en-US" dirty="0" err="1" smtClean="0"/>
              <a:t>prosodical</a:t>
            </a:r>
            <a:r>
              <a:rPr lang="en-US" dirty="0" smtClean="0"/>
              <a:t> self-created assumptive </a:t>
            </a:r>
            <a:r>
              <a:rPr lang="en-US" dirty="0" err="1" smtClean="0"/>
              <a:t>tartrated</a:t>
            </a:r>
            <a:r>
              <a:rPr lang="en-US" dirty="0" smtClean="0"/>
              <a:t> homological starch-reduced center-fire </a:t>
            </a:r>
            <a:r>
              <a:rPr lang="en-US" dirty="0" err="1" smtClean="0"/>
              <a:t>geophilous</a:t>
            </a:r>
            <a:r>
              <a:rPr lang="en-US" dirty="0" smtClean="0"/>
              <a:t> </a:t>
            </a:r>
            <a:r>
              <a:rPr lang="en-US" dirty="0" err="1" smtClean="0"/>
              <a:t>unfungible</a:t>
            </a:r>
            <a:r>
              <a:rPr lang="en-US" dirty="0" smtClean="0"/>
              <a:t> </a:t>
            </a:r>
            <a:r>
              <a:rPr lang="en-US" dirty="0" err="1" smtClean="0"/>
              <a:t>bistred</a:t>
            </a:r>
            <a:r>
              <a:rPr lang="en-US" dirty="0" smtClean="0"/>
              <a:t> </a:t>
            </a:r>
            <a:r>
              <a:rPr lang="en-US" dirty="0" err="1" smtClean="0"/>
              <a:t>sarmatian</a:t>
            </a:r>
            <a:r>
              <a:rPr lang="en-US" dirty="0" smtClean="0"/>
              <a:t> </a:t>
            </a:r>
            <a:r>
              <a:rPr lang="en-US" dirty="0" err="1" smtClean="0"/>
              <a:t>toylike</a:t>
            </a:r>
            <a:r>
              <a:rPr lang="en-US" dirty="0" smtClean="0"/>
              <a:t> </a:t>
            </a:r>
            <a:r>
              <a:rPr lang="en-US" dirty="0" err="1" smtClean="0"/>
              <a:t>sauceless</a:t>
            </a:r>
            <a:r>
              <a:rPr lang="en-US" dirty="0" smtClean="0"/>
              <a:t> </a:t>
            </a:r>
            <a:r>
              <a:rPr lang="en-US" dirty="0" err="1" smtClean="0"/>
              <a:t>sarmentose</a:t>
            </a:r>
            <a:r>
              <a:rPr lang="en-US" dirty="0" smtClean="0"/>
              <a:t> </a:t>
            </a:r>
            <a:r>
              <a:rPr lang="en-US" dirty="0" err="1" smtClean="0"/>
              <a:t>uncontending</a:t>
            </a:r>
            <a:r>
              <a:rPr lang="en-US" dirty="0" smtClean="0"/>
              <a:t> </a:t>
            </a:r>
            <a:r>
              <a:rPr lang="en-US" dirty="0" err="1" smtClean="0"/>
              <a:t>brassicaceous</a:t>
            </a:r>
            <a:r>
              <a:rPr lang="en-US" dirty="0" smtClean="0"/>
              <a:t> </a:t>
            </a:r>
            <a:r>
              <a:rPr lang="en-US" dirty="0" err="1" smtClean="0"/>
              <a:t>unexceptable</a:t>
            </a:r>
            <a:r>
              <a:rPr lang="en-US" dirty="0" smtClean="0"/>
              <a:t> </a:t>
            </a:r>
            <a:r>
              <a:rPr lang="en-US" dirty="0" err="1" smtClean="0"/>
              <a:t>octodecillionth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15 – Several R packages do text analytics and offer overlapping features.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tidytext:</a:t>
            </a:r>
            <a:r>
              <a:rPr/>
              <a:t> Emphasizes storing text in “tidy” formats and operating on it using </a:t>
            </a:r>
            <a:r>
              <a:rPr sz="1350">
                <a:latin typeface="Ubuntu Mono"/>
              </a:rPr>
              <a:t>dplyr</a:t>
            </a:r>
            <a:r>
              <a:rPr/>
              <a:t> and tidyverse principles.</a:t>
            </a:r>
          </a:p>
          <a:p>
            <a:pPr lvl="1"/>
            <a:r>
              <a:rPr b="1"/>
              <a:t>tm:</a:t>
            </a:r>
            <a:r>
              <a:rPr/>
              <a:t> Stores texts in ``corpus’’ format with metadata. Text pre-processing and document-term matrices.</a:t>
            </a:r>
          </a:p>
          <a:p>
            <a:pPr lvl="1"/>
            <a:r>
              <a:rPr b="1"/>
              <a:t>qdap:</a:t>
            </a:r>
            <a:r>
              <a:rPr/>
              <a:t> Emphasis on pre-processing and calculating various measures, such as sentiment, readability, etc.</a:t>
            </a:r>
          </a:p>
          <a:p>
            <a:pPr lvl="1"/>
            <a:r>
              <a:rPr b="1"/>
              <a:t>sentimentr:</a:t>
            </a:r>
            <a:r>
              <a:rPr/>
              <a:t> Another package to calculate text sentiment in a more nuanced way.</a:t>
            </a:r>
          </a:p>
          <a:p>
            <a:pPr lvl="1"/>
            <a:r>
              <a:rPr b="1"/>
              <a:t>quanteda:</a:t>
            </a:r>
            <a:r>
              <a:rPr/>
              <a:t> Relatively new; unifies features in one programming interface.</a:t>
            </a:r>
          </a:p>
        </p:txBody>
      </p:sp>
    </p:spTree>
    <p:extLst>
      <p:ext uri="{BB962C8B-B14F-4D97-AF65-F5344CB8AC3E}">
        <p14:creationId xmlns:p14="http://schemas.microsoft.com/office/powerpoint/2010/main" val="195567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16 – R packages for text analytics expect data in different formats.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25301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350" b="1" dirty="0">
                <a:latin typeface="Source Sans Pro" panose="020B0503030403020204" pitchFamily="34" charset="0"/>
              </a:rPr>
              <a:t>-- </a:t>
            </a:r>
            <a:r>
              <a:rPr sz="1350" b="1" dirty="0" err="1">
                <a:latin typeface="Source Sans Pro" panose="020B0503030403020204" pitchFamily="34" charset="0"/>
              </a:rPr>
              <a:t>tidytext</a:t>
            </a:r>
            <a:r>
              <a:rPr sz="1350" b="1" dirty="0">
                <a:latin typeface="Source Sans Pro" panose="020B0503030403020204" pitchFamily="34" charset="0"/>
              </a:rPr>
              <a:t> --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    id      word
1    1       the
1.1  1      food
1.2  1       was
1.3  1 excellent
2    2       the
2.1  2   service
2.2  2    wasn't
2.3  2       bad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0136" y="1033272"/>
            <a:ext cx="432786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350" b="1" dirty="0">
                <a:latin typeface="Source Sans Pro" panose="020B0503030403020204" pitchFamily="34" charset="0"/>
              </a:rPr>
              <a:t>-- </a:t>
            </a:r>
            <a:r>
              <a:rPr sz="1350" b="1" dirty="0" err="1">
                <a:latin typeface="Source Sans Pro" panose="020B0503030403020204" pitchFamily="34" charset="0"/>
              </a:rPr>
              <a:t>qdap</a:t>
            </a:r>
            <a:r>
              <a:rPr sz="1350" b="1" dirty="0">
                <a:latin typeface="Source Sans Pro" panose="020B0503030403020204" pitchFamily="34" charset="0"/>
              </a:rPr>
              <a:t>: Character vector of texts. --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  id                              review
1  1             The food was excellent.
2  2 The service wasn't bad, and the foo
3  3 Overall excellent dinner, even on a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
</a:t>
            </a:r>
            <a:r>
              <a:rPr sz="1350" b="1" dirty="0">
                <a:latin typeface="Source Sans Pro" panose="020B0503030403020204" pitchFamily="34" charset="0"/>
              </a:rPr>
              <a:t>-- tm: A 'Corpus' structure. --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&lt;&lt;</a:t>
            </a:r>
            <a:r>
              <a:rPr sz="1350" dirty="0" err="1">
                <a:latin typeface="Ubuntu Mono"/>
              </a:rPr>
              <a:t>VCorpus</a:t>
            </a:r>
            <a:r>
              <a:rPr sz="1350" dirty="0">
                <a:latin typeface="Ubuntu Mono"/>
              </a:rPr>
              <a:t>&gt;&gt;
Metadata:  corpus specific: 0, document level (indexed): 0
Content:  documents: 3</a:t>
            </a:r>
          </a:p>
        </p:txBody>
      </p:sp>
    </p:spTree>
    <p:extLst>
      <p:ext uri="{BB962C8B-B14F-4D97-AF65-F5344CB8AC3E}">
        <p14:creationId xmlns:p14="http://schemas.microsoft.com/office/powerpoint/2010/main" val="420607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17 – Sentiment analysis measures the emotional content of text.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Supervised:</a:t>
            </a:r>
            <a:r>
              <a:rPr/>
              <a:t> Predictive models (random forests, neural nets, etc.) learn to assign sentiment to texts from many examples.</a:t>
            </a:r>
          </a:p>
          <a:p>
            <a:pPr lvl="1"/>
            <a:r>
              <a:rPr b="1"/>
              <a:t>Unsupervised:</a:t>
            </a:r>
            <a:r>
              <a:rPr/>
              <a:t> A lexicon is used to assign sentiment values to words, and algorithms parse sentences to assign sentiment scores.</a:t>
            </a:r>
          </a:p>
          <a:p>
            <a:pPr lvl="1"/>
            <a:r>
              <a:rPr/>
              <a:t>Sentiment can be simply Positive/Negative, or multidimensional (Fearful/Angry/Joyous/Funny/etc.)</a:t>
            </a:r>
          </a:p>
        </p:txBody>
      </p:sp>
    </p:spTree>
    <p:extLst>
      <p:ext uri="{BB962C8B-B14F-4D97-AF65-F5344CB8AC3E}">
        <p14:creationId xmlns:p14="http://schemas.microsoft.com/office/powerpoint/2010/main" val="200974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00 – Module 3: Text Analytics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Concepts</a:t>
            </a:r>
          </a:p>
          <a:p>
            <a:pPr lvl="1"/>
            <a:r>
              <a:rPr/>
              <a:t>Examples</a:t>
            </a:r>
          </a:p>
          <a:p>
            <a:pPr lvl="1"/>
            <a:r>
              <a:rPr/>
              <a:t>R Packages</a:t>
            </a:r>
          </a:p>
        </p:txBody>
      </p:sp>
    </p:spTree>
    <p:extLst>
      <p:ext uri="{BB962C8B-B14F-4D97-AF65-F5344CB8AC3E}">
        <p14:creationId xmlns:p14="http://schemas.microsoft.com/office/powerpoint/2010/main" val="13861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18 – Averaging word scores is simple, but can be fooled by complex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      word value
1      the    NA
2    movie    NA
3      was    NA
4 exciting     3</a:t>
            </a:r>
          </a:p>
          <a:p>
            <a:pPr marL="0" indent="0">
              <a:buNone/>
            </a:pPr>
            <a:r>
              <a:rPr sz="1350" b="1" dirty="0">
                <a:latin typeface="Ubuntu Mono"/>
              </a:rPr>
              <a:t>Average:  0.75</a:t>
            </a:r>
            <a:r>
              <a:rPr sz="1350" dirty="0">
                <a:latin typeface="Ubuntu Mono"/>
              </a:rPr>
              <a:t> 
 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    word value
1    the    NA
2  movie    NA
3 wasn't    NA
4    bad    -3</a:t>
            </a:r>
          </a:p>
          <a:p>
            <a:pPr marL="0" indent="0">
              <a:buNone/>
            </a:pPr>
            <a:r>
              <a:rPr sz="1350" b="1" dirty="0">
                <a:latin typeface="Ubuntu Mono"/>
              </a:rPr>
              <a:t>Average:  -0.75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       word value
1         </a:t>
            </a:r>
            <a:r>
              <a:rPr sz="1350" dirty="0" err="1">
                <a:latin typeface="Ubuntu Mono"/>
              </a:rPr>
              <a:t>i</a:t>
            </a:r>
            <a:r>
              <a:rPr sz="1350" dirty="0">
                <a:latin typeface="Ubuntu Mono"/>
              </a:rPr>
              <a:t>    NA
2     don't    NA
3   believe    NA
4      that    NA
5       new    NA
6     movie    NA
7       was    NA
8      very    NA
9  exciting     3
10       or    NA
11    funny     4</a:t>
            </a:r>
          </a:p>
          <a:p>
            <a:pPr marL="0" indent="0">
              <a:buNone/>
            </a:pPr>
            <a:r>
              <a:rPr sz="1350" b="1" dirty="0">
                <a:latin typeface="Ubuntu Mono"/>
              </a:rPr>
              <a:t>Average:  0.63636 </a:t>
            </a:r>
          </a:p>
        </p:txBody>
      </p:sp>
    </p:spTree>
    <p:extLst>
      <p:ext uri="{BB962C8B-B14F-4D97-AF65-F5344CB8AC3E}">
        <p14:creationId xmlns:p14="http://schemas.microsoft.com/office/powerpoint/2010/main" val="251004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19 – More nuanced sentiment algorithms consider </a:t>
            </a:r>
            <a:r>
              <a:rPr i="1"/>
              <a:t>negations</a:t>
            </a:r>
            <a:r>
              <a:rPr/>
              <a:t> and </a:t>
            </a:r>
            <a:r>
              <a:rPr i="1"/>
              <a:t>amplifiers</a:t>
            </a:r>
            <a:r>
              <a:rPr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For example (see </a:t>
                </a:r>
                <a:r>
                  <a:rPr dirty="0" err="1">
                    <a:latin typeface="Ubuntu Mono"/>
                  </a:rPr>
                  <a:t>qdap</a:t>
                </a:r>
                <a:r>
                  <a:rPr dirty="0"/>
                  <a:t> or </a:t>
                </a:r>
                <a:r>
                  <a:rPr dirty="0" err="1">
                    <a:latin typeface="Ubuntu Mono"/>
                  </a:rPr>
                  <a:t>sentimentr</a:t>
                </a:r>
                <a:r>
                  <a:rPr dirty="0"/>
                  <a:t> docs for details)…</a:t>
                </a:r>
              </a:p>
              <a:p>
                <a:pPr lvl="1"/>
                <a:r>
                  <a:rPr dirty="0"/>
                  <a:t>Consider a window 4 in front, 2 behind each word.</a:t>
                </a:r>
              </a:p>
              <a:p>
                <a:pPr lvl="1"/>
                <a:r>
                  <a:rPr dirty="0"/>
                  <a:t>Negations multiply sentiment score by -1.</a:t>
                </a:r>
              </a:p>
              <a:p>
                <a:pPr lvl="1"/>
                <a:r>
                  <a:rPr dirty="0"/>
                  <a:t>Amplifiers/</a:t>
                </a:r>
                <a:r>
                  <a:rPr dirty="0" err="1"/>
                  <a:t>deamplifiers</a:t>
                </a:r>
                <a:r>
                  <a:rPr dirty="0"/>
                  <a:t> (e.g., “very”/“barely”) also create a multiplier for sentiment.</a:t>
                </a:r>
              </a:p>
              <a:p>
                <a:pPr lvl="1"/>
                <a:r>
                  <a:rPr dirty="0"/>
                  <a:t>Sum and Divide by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/>
                          <m:t>num</m:t>
                        </m:r>
                        <m:r>
                          <m:rPr>
                            <m:nor/>
                          </m:rPr>
                          <a:rPr/>
                          <m:t>. </m:t>
                        </m:r>
                        <m:r>
                          <m:rPr>
                            <m:nor/>
                          </m:rPr>
                          <a:rPr/>
                          <m:t>words</m:t>
                        </m:r>
                      </m:e>
                    </m:rad>
                  </m:oMath>
                </a14:m>
                <a:r>
                  <a:rPr dirty="0" smtClean="0"/>
                  <a:t>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dirty="0"/>
              </a:p>
              <a:p>
                <a:pPr marL="0" indent="0">
                  <a:buNone/>
                </a:pPr>
                <a:r>
                  <a:rPr b="1" dirty="0"/>
                  <a:t>“I don’t believe that new movie was very exciting or funny</a:t>
                </a:r>
                <a:r>
                  <a:rPr b="1" dirty="0" smtClean="0"/>
                  <a:t>.”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1400"/>
                        <m:t>Score</m:t>
                      </m:r>
                      <m:r>
                        <a:rPr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400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don</m:t>
                              </m:r>
                              <m:r>
                                <m:rPr>
                                  <m:nor/>
                                </m:rPr>
                                <a:rPr sz="1400"/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 sz="1400"/>
                                <m:t>t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0.80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new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very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exciting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very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0.80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sz="1400"/>
                                <m:t>funny</m:t>
                              </m:r>
                            </m:sub>
                          </m:sSub>
                          <m:r>
                            <a:rPr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sz="1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6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20 – The choice of lexicon can have a significant effect on final sentiment scores.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lvl="1"/>
                <a:r>
                  <a:rPr dirty="0" err="1">
                    <a:latin typeface="Ubuntu Mono"/>
                  </a:rPr>
                  <a:t>sentimentr</a:t>
                </a:r>
                <a:r>
                  <a:rPr dirty="0"/>
                  <a:t> uses decimal values for sentiment</a:t>
                </a:r>
                <a:r>
                  <a:rPr dirty="0" smtClean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don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t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0.80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new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very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exciting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very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0.80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funny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lang="en-US" dirty="0" smtClean="0">
                    <a:latin typeface="Ubuntu Mono"/>
                  </a:rPr>
                  <a:t/>
                </a:r>
                <a:br>
                  <a:rPr lang="en-US" dirty="0" smtClean="0">
                    <a:latin typeface="Ubuntu Mono"/>
                  </a:rPr>
                </a:br>
                <a:r>
                  <a:rPr lang="en-US" dirty="0" smtClean="0">
                    <a:latin typeface="Ubuntu Mono"/>
                  </a:rPr>
                  <a:t>	</a:t>
                </a:r>
                <a:r>
                  <a:rPr dirty="0" smtClean="0">
                    <a:latin typeface="Ubuntu Mono"/>
                  </a:rPr>
                  <a:t>   </a:t>
                </a:r>
                <a:r>
                  <a:rPr dirty="0" err="1">
                    <a:latin typeface="Ubuntu Mono"/>
                  </a:rPr>
                  <a:t>element_id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sentence_id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word_count</a:t>
                </a:r>
                <a:r>
                  <a:rPr dirty="0">
                    <a:latin typeface="Ubuntu Mono"/>
                  </a:rPr>
                  <a:t> sentiment
</a:t>
                </a:r>
                <a:r>
                  <a:rPr lang="en-US" dirty="0" smtClean="0">
                    <a:latin typeface="Ubuntu Mono"/>
                  </a:rPr>
                  <a:t>	</a:t>
                </a:r>
                <a:r>
                  <a:rPr dirty="0" smtClean="0">
                    <a:latin typeface="Ubuntu Mono"/>
                  </a:rPr>
                  <a:t>1</a:t>
                </a:r>
                <a:r>
                  <a:rPr dirty="0">
                    <a:latin typeface="Ubuntu Mono"/>
                  </a:rPr>
                  <a:t>:          1           1          4   0.37500
</a:t>
                </a:r>
                <a:r>
                  <a:rPr lang="en-US" dirty="0" smtClean="0">
                    <a:latin typeface="Ubuntu Mono"/>
                  </a:rPr>
                  <a:t>	</a:t>
                </a:r>
                <a:r>
                  <a:rPr dirty="0" smtClean="0">
                    <a:latin typeface="Ubuntu Mono"/>
                  </a:rPr>
                  <a:t>2</a:t>
                </a:r>
                <a:r>
                  <a:rPr dirty="0">
                    <a:latin typeface="Ubuntu Mono"/>
                  </a:rPr>
                  <a:t>:          2           1          4   0.37500
</a:t>
                </a:r>
                <a:r>
                  <a:rPr lang="en-US" dirty="0" smtClean="0">
                    <a:latin typeface="Ubuntu Mono"/>
                  </a:rPr>
                  <a:t>	</a:t>
                </a:r>
                <a:r>
                  <a:rPr dirty="0" smtClean="0">
                    <a:latin typeface="Ubuntu Mono"/>
                  </a:rPr>
                  <a:t>3</a:t>
                </a:r>
                <a:r>
                  <a:rPr dirty="0">
                    <a:latin typeface="Ubuntu Mono"/>
                  </a:rPr>
                  <a:t>:          3           1         11   </a:t>
                </a:r>
                <a:r>
                  <a:rPr dirty="0" smtClean="0">
                    <a:latin typeface="Ubuntu Mono"/>
                  </a:rPr>
                  <a:t>0.60001</a:t>
                </a:r>
                <a:r>
                  <a:rPr lang="en-US" dirty="0" smtClean="0">
                    <a:latin typeface="Ubuntu Mono"/>
                  </a:rPr>
                  <a:t/>
                </a:r>
                <a:br>
                  <a:rPr lang="en-US" dirty="0" smtClean="0">
                    <a:latin typeface="Ubuntu Mono"/>
                  </a:rPr>
                </a:br>
                <a:endParaRPr dirty="0">
                  <a:latin typeface="Ubuntu Mono"/>
                </a:endParaRPr>
              </a:p>
              <a:p>
                <a:pPr lvl="1"/>
                <a:r>
                  <a:rPr dirty="0" err="1">
                    <a:latin typeface="Ubuntu Mono"/>
                  </a:rPr>
                  <a:t>qdap</a:t>
                </a:r>
                <a:r>
                  <a:rPr dirty="0"/>
                  <a:t> assigns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dirty="0"/>
                  <a:t> 1 to sentiment words</a:t>
                </a:r>
                <a:r>
                  <a:rPr dirty="0" smtClean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don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t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new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very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exciting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very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)(−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/>
                                <m:t>funny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lang="en-US" dirty="0" smtClean="0">
                    <a:latin typeface="Ubuntu Mono"/>
                  </a:rPr>
                  <a:t/>
                </a:r>
                <a:br>
                  <a:rPr lang="en-US" dirty="0" smtClean="0">
                    <a:latin typeface="Ubuntu Mono"/>
                  </a:rPr>
                </a:br>
                <a:r>
                  <a:rPr dirty="0" smtClean="0">
                    <a:latin typeface="Ubuntu Mono"/>
                  </a:rPr>
                  <a:t>  </a:t>
                </a:r>
                <a:r>
                  <a:rPr dirty="0">
                    <a:latin typeface="Ubuntu Mono"/>
                  </a:rPr>
                  <a:t>id </a:t>
                </a:r>
                <a:r>
                  <a:rPr dirty="0" err="1">
                    <a:latin typeface="Ubuntu Mono"/>
                  </a:rPr>
                  <a:t>total.sentences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total.words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ave.polarity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sd.polarity</a:t>
                </a:r>
                <a:r>
                  <a:rPr dirty="0">
                    <a:latin typeface="Ubuntu Mono"/>
                  </a:rPr>
                  <a:t> </a:t>
                </a:r>
                <a:r>
                  <a:rPr dirty="0" err="1">
                    <a:latin typeface="Ubuntu Mono"/>
                  </a:rPr>
                  <a:t>stan.mean.polarity</a:t>
                </a:r>
                <a:r>
                  <a:rPr dirty="0">
                    <a:latin typeface="Ubuntu Mono"/>
                  </a:rPr>
                  <a:t>
</a:t>
                </a:r>
                <a:r>
                  <a:rPr dirty="0" smtClean="0">
                    <a:latin typeface="Ubuntu Mono"/>
                  </a:rPr>
                  <a:t>1  </a:t>
                </a:r>
                <a:r>
                  <a:rPr dirty="0">
                    <a:latin typeface="Ubuntu Mono"/>
                  </a:rPr>
                  <a:t>1               1           4          0.5          NA                 </a:t>
                </a:r>
                <a:r>
                  <a:rPr dirty="0" err="1">
                    <a:latin typeface="Ubuntu Mono"/>
                  </a:rPr>
                  <a:t>NA</a:t>
                </a:r>
                <a:r>
                  <a:rPr dirty="0">
                    <a:latin typeface="Ubuntu Mono"/>
                  </a:rPr>
                  <a:t>
</a:t>
                </a:r>
                <a:r>
                  <a:rPr dirty="0" smtClean="0">
                    <a:latin typeface="Ubuntu Mono"/>
                  </a:rPr>
                  <a:t>2  </a:t>
                </a:r>
                <a:r>
                  <a:rPr dirty="0">
                    <a:latin typeface="Ubuntu Mono"/>
                  </a:rPr>
                  <a:t>2               1           4          0.5          NA                 </a:t>
                </a:r>
                <a:r>
                  <a:rPr dirty="0" err="1">
                    <a:latin typeface="Ubuntu Mono"/>
                  </a:rPr>
                  <a:t>NA</a:t>
                </a:r>
                <a:r>
                  <a:rPr dirty="0">
                    <a:latin typeface="Ubuntu Mono"/>
                  </a:rPr>
                  <a:t>
</a:t>
                </a:r>
                <a:r>
                  <a:rPr dirty="0" smtClean="0">
                    <a:latin typeface="Ubuntu Mono"/>
                  </a:rPr>
                  <a:t>3  </a:t>
                </a:r>
                <a:r>
                  <a:rPr dirty="0">
                    <a:latin typeface="Ubuntu Mono"/>
                  </a:rPr>
                  <a:t>3               1          11          0.0          NA                 </a:t>
                </a:r>
                <a:r>
                  <a:rPr dirty="0" err="1">
                    <a:latin typeface="Ubuntu Mono"/>
                  </a:rPr>
                  <a:t>NA</a:t>
                </a:r>
                <a:endParaRPr dirty="0">
                  <a:latin typeface="Ubuntu Mono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96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21 –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What answer below gives a possible numeric sentiment value and polarity for the sentence below? (Note: Various R commands will give varying numeric values.)</a:t>
            </a:r>
          </a:p>
          <a:p>
            <a:pPr marL="0" indent="0">
              <a:buNone/>
            </a:pPr>
            <a:r>
              <a:rPr/>
              <a:t>“Truman plays a major role in this friendly community, and the town embraces and welcomes students and their families with warm smiles. Students discover a place where they can pursue their interests and create a rich college experience that they’ll remember long after graduation.”</a:t>
            </a:r>
          </a:p>
          <a:p>
            <a:pPr lvl="1"/>
            <a:r>
              <a:rPr/>
              <a:t>-0.745, positive</a:t>
            </a:r>
          </a:p>
          <a:p>
            <a:pPr lvl="1"/>
            <a:r>
              <a:rPr/>
              <a:t>0.745, positive</a:t>
            </a:r>
          </a:p>
          <a:p>
            <a:pPr lvl="1"/>
            <a:r>
              <a:rPr/>
              <a:t>0.745, negative</a:t>
            </a:r>
          </a:p>
          <a:p>
            <a:pPr lvl="1"/>
            <a:r>
              <a:rPr/>
              <a:t>-0.745 negative</a:t>
            </a:r>
          </a:p>
        </p:txBody>
      </p:sp>
    </p:spTree>
    <p:extLst>
      <p:ext uri="{BB962C8B-B14F-4D97-AF65-F5344CB8AC3E}">
        <p14:creationId xmlns:p14="http://schemas.microsoft.com/office/powerpoint/2010/main" val="10060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22 – Example: Real vs. Fake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The Onion</a:t>
            </a:r>
            <a:r>
              <a:rPr/>
              <a:t> publishes satire in the form of fake news stories.</a:t>
            </a:r>
          </a:p>
          <a:p>
            <a:pPr lvl="1"/>
            <a:r>
              <a:rPr i="1"/>
              <a:t>Huffington Post</a:t>
            </a:r>
            <a:r>
              <a:rPr/>
              <a:t> publishes about “real” news.</a:t>
            </a:r>
          </a:p>
          <a:p>
            <a:pPr lvl="1"/>
            <a:r>
              <a:rPr/>
              <a:t>Can we find a way to tell the difference?</a:t>
            </a:r>
          </a:p>
          <a:p>
            <a:pPr lvl="1"/>
            <a:r>
              <a:rPr/>
              <a:t>Examples:</a:t>
            </a:r>
          </a:p>
          <a:p>
            <a:pPr lvl="2"/>
            <a:r>
              <a:rPr i="1"/>
              <a:t>The Onion</a:t>
            </a:r>
            <a:r>
              <a:rPr/>
              <a:t>: “Never-before-heard buzzword flying around office can’t be good.”</a:t>
            </a:r>
          </a:p>
          <a:p>
            <a:pPr lvl="2"/>
            <a:r>
              <a:rPr i="1"/>
              <a:t>Huffington Post</a:t>
            </a:r>
            <a:r>
              <a:rPr/>
              <a:t>: “Two big tobacco companies want to merge.”</a:t>
            </a:r>
          </a:p>
        </p:txBody>
      </p:sp>
    </p:spTree>
    <p:extLst>
      <p:ext uri="{BB962C8B-B14F-4D97-AF65-F5344CB8AC3E}">
        <p14:creationId xmlns:p14="http://schemas.microsoft.com/office/powerpoint/2010/main" val="45246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23 – Text Analytics Example</a:t>
            </a:r>
          </a:p>
        </p:txBody>
      </p:sp>
      <p:pic>
        <p:nvPicPr>
          <p:cNvPr id="4" name="O_O4gfFMhyQ" descr="Video showing text analytics code.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24 – Do the two sources differ in sentiment?</a:t>
            </a:r>
          </a:p>
        </p:txBody>
      </p:sp>
      <p:pic>
        <p:nvPicPr>
          <p:cNvPr id="3" name="Picture 1" descr="Side-by-side box plots showing that median sentiment scores of headlines from both sources are very close to 0, with a lot of variation.&#10;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200150"/>
            <a:ext cx="5419725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15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25 – Visualization Example</a:t>
            </a:r>
          </a:p>
        </p:txBody>
      </p:sp>
      <p:pic>
        <p:nvPicPr>
          <p:cNvPr id="3" name="MvOxyDyV1iU" descr="Video showing text analysis visualization.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26 – Word clouds can help visualize word distribution.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How do the two sources differ?</a:t>
            </a:r>
          </a:p>
        </p:txBody>
      </p:sp>
      <p:pic>
        <p:nvPicPr>
          <p:cNvPr id="4" name="Picture 3" descr="Word clouds from each source. ‘Trump’ features strongly in Huffington Post, while the more generic ‘man’ is more common in the Onion.&#10;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84119"/>
            <a:ext cx="6858000" cy="38086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56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27 – </a:t>
            </a:r>
            <a:r>
              <a:rPr i="1"/>
              <a:t>n</a:t>
            </a:r>
            <a:r>
              <a:rPr/>
              <a:t>-grams are chunks of </a:t>
            </a:r>
            <a:r>
              <a:rPr i="1"/>
              <a:t>n</a:t>
            </a:r>
            <a:r>
              <a:rPr/>
              <a:t> consecutive document words.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-- Huffington Post --
 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     word1   word2   n
1   </a:t>
            </a:r>
            <a:r>
              <a:rPr sz="1350" dirty="0" err="1">
                <a:latin typeface="Ubuntu Mono"/>
              </a:rPr>
              <a:t>donald</a:t>
            </a:r>
            <a:r>
              <a:rPr sz="1350" dirty="0">
                <a:latin typeface="Ubuntu Mono"/>
              </a:rPr>
              <a:t>   trump 350
2  </a:t>
            </a:r>
            <a:r>
              <a:rPr sz="1350" dirty="0" err="1">
                <a:latin typeface="Ubuntu Mono"/>
              </a:rPr>
              <a:t>hillary</a:t>
            </a:r>
            <a:r>
              <a:rPr sz="1350" dirty="0">
                <a:latin typeface="Ubuntu Mono"/>
              </a:rPr>
              <a:t> </a:t>
            </a:r>
            <a:r>
              <a:rPr sz="1350" dirty="0" err="1">
                <a:latin typeface="Ubuntu Mono"/>
              </a:rPr>
              <a:t>clinton</a:t>
            </a:r>
            <a:r>
              <a:rPr sz="1350" dirty="0">
                <a:latin typeface="Ubuntu Mono"/>
              </a:rPr>
              <a:t> 128
3   </a:t>
            </a:r>
            <a:r>
              <a:rPr sz="1350" dirty="0" err="1">
                <a:latin typeface="Ubuntu Mono"/>
              </a:rPr>
              <a:t>donald</a:t>
            </a:r>
            <a:r>
              <a:rPr sz="1350" dirty="0">
                <a:latin typeface="Ubuntu Mono"/>
              </a:rPr>
              <a:t> trump's  97
4      new    </a:t>
            </a:r>
            <a:r>
              <a:rPr sz="1350" dirty="0" err="1">
                <a:latin typeface="Ubuntu Mono"/>
              </a:rPr>
              <a:t>york</a:t>
            </a:r>
            <a:r>
              <a:rPr sz="1350" dirty="0">
                <a:latin typeface="Ubuntu Mono"/>
              </a:rPr>
              <a:t>  87
5     year     old  84
6    white   house  82
7  supreme   court  73
8   </a:t>
            </a:r>
            <a:r>
              <a:rPr sz="1350" dirty="0" err="1">
                <a:latin typeface="Ubuntu Mono"/>
              </a:rPr>
              <a:t>bernie</a:t>
            </a:r>
            <a:r>
              <a:rPr sz="1350" dirty="0">
                <a:latin typeface="Ubuntu Mono"/>
              </a:rPr>
              <a:t> sanders  64
9  climate  change  59
10  health    care  59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sz="1350" dirty="0">
                <a:latin typeface="Ubuntu Mono"/>
              </a:rPr>
              <a:t>-- The Onion --
 </a:t>
            </a:r>
          </a:p>
          <a:p>
            <a:pPr marL="0" indent="0">
              <a:buNone/>
            </a:pPr>
            <a:r>
              <a:rPr sz="1350" dirty="0">
                <a:latin typeface="Ubuntu Mono"/>
              </a:rPr>
              <a:t>        word1  word2   n
1        area    man 225
2        year    old 166
3       study  finds 103
4       white  house  95
5  introduces    new  61
6        high school  43
7        area  woman  42
8         new  study  40
9     supreme  court  38
10    unveils    new  36</a:t>
            </a:r>
          </a:p>
        </p:txBody>
      </p:sp>
    </p:spTree>
    <p:extLst>
      <p:ext uri="{BB962C8B-B14F-4D97-AF65-F5344CB8AC3E}">
        <p14:creationId xmlns:p14="http://schemas.microsoft.com/office/powerpoint/2010/main" val="3172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01 – </a:t>
            </a:r>
            <a:r>
              <a:rPr i="1"/>
              <a:t>Text Analytics</a:t>
            </a:r>
            <a:r>
              <a:rPr/>
              <a:t> Automates Information Extraction from Unstructured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b="1"/>
              <a:t>Sentiment Analysis:</a:t>
            </a:r>
            <a:r>
              <a:rPr/>
              <a:t> Can we quantify a writer’s attitude?</a:t>
            </a:r>
          </a:p>
        </p:txBody>
      </p:sp>
      <p:pic>
        <p:nvPicPr>
          <p:cNvPr id="4" name="Picture 1" descr="Image of a Forbes headline about Chipotle's use of sentiment analysis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1238250"/>
            <a:ext cx="3028950" cy="292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78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28 – Prediction and clustering can be done using features from a document-term matrix.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A tiny example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marL="0" indent="0">
              <a:buNone/>
            </a:pPr>
            <a:r>
              <a:rPr dirty="0">
                <a:latin typeface="Ubuntu Mono"/>
              </a:rPr>
              <a:t>  id            reviews
1  1  I liked the cake.
2  2 I loved the movie</a:t>
            </a:r>
            <a:r>
              <a:rPr dirty="0" smtClean="0">
                <a:latin typeface="Ubuntu Mono"/>
              </a:rPr>
              <a:t>.</a:t>
            </a:r>
            <a:r>
              <a:rPr lang="en-US" dirty="0" smtClean="0">
                <a:latin typeface="Ubuntu Mono"/>
              </a:rPr>
              <a:t/>
            </a:r>
            <a:br>
              <a:rPr lang="en-US" dirty="0" smtClean="0">
                <a:latin typeface="Ubuntu Mono"/>
              </a:rPr>
            </a:br>
            <a:endParaRPr dirty="0">
              <a:latin typeface="Ubuntu Mono"/>
            </a:endParaRPr>
          </a:p>
          <a:p>
            <a:pPr marL="0" indent="0">
              <a:buNone/>
            </a:pPr>
            <a:r>
              <a:rPr dirty="0"/>
              <a:t>The document-term matrix has one row per document, and a column for every word. Cell values are the in-document word frequencies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marL="0" indent="0">
              <a:buNone/>
            </a:pPr>
            <a:r>
              <a:rPr dirty="0">
                <a:latin typeface="Ubuntu Mono"/>
              </a:rPr>
              <a:t>    Terms
Docs cake </a:t>
            </a:r>
            <a:r>
              <a:rPr dirty="0" err="1">
                <a:latin typeface="Ubuntu Mono"/>
              </a:rPr>
              <a:t>i</a:t>
            </a:r>
            <a:r>
              <a:rPr dirty="0">
                <a:latin typeface="Ubuntu Mono"/>
              </a:rPr>
              <a:t> liked the loved movie
   1    1 1     1   1     0     0
   2    0 1     0   1     1     </a:t>
            </a:r>
            <a:r>
              <a:rPr dirty="0" smtClean="0">
                <a:latin typeface="Ubuntu Mono"/>
              </a:rPr>
              <a:t>1</a:t>
            </a:r>
            <a:r>
              <a:rPr lang="en-US" dirty="0" smtClean="0">
                <a:latin typeface="Ubuntu Mono"/>
              </a:rPr>
              <a:t/>
            </a:r>
            <a:br>
              <a:rPr lang="en-US" dirty="0" smtClean="0">
                <a:latin typeface="Ubuntu Mono"/>
              </a:rPr>
            </a:br>
            <a:endParaRPr dirty="0">
              <a:latin typeface="Ubuntu Mono"/>
            </a:endParaRPr>
          </a:p>
          <a:p>
            <a:pPr marL="0" indent="0">
              <a:buNone/>
            </a:pPr>
            <a:r>
              <a:rPr dirty="0"/>
              <a:t>Theoretically, one could use this matrix in any prediction or clustering method that accepts numeric feature vectors. In practice, the large number of columns and sparse matrix can be an issue.</a:t>
            </a:r>
          </a:p>
        </p:txBody>
      </p:sp>
    </p:spTree>
    <p:extLst>
      <p:ext uri="{BB962C8B-B14F-4D97-AF65-F5344CB8AC3E}">
        <p14:creationId xmlns:p14="http://schemas.microsoft.com/office/powerpoint/2010/main" val="300981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29 – Predictive Modeling Example</a:t>
            </a:r>
          </a:p>
        </p:txBody>
      </p:sp>
      <p:pic>
        <p:nvPicPr>
          <p:cNvPr id="3" name="0XFC42q3awo" descr="Video on text analytics prediction.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30 – Even without tuning, an SVM still predicts headline source better than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350">
                <a:latin typeface="Ubuntu Mono"/>
              </a:rPr>
              <a:t>Confusion Matrix and Statistics
          Reference
Prediction    0    1
         0 3792  687
         1  993 2541
               Accuracy : 0.7903          
                 95% CI : (0.7813, 0.7992)</a:t>
            </a:r>
          </a:p>
        </p:txBody>
      </p:sp>
    </p:spTree>
    <p:extLst>
      <p:ext uri="{BB962C8B-B14F-4D97-AF65-F5344CB8AC3E}">
        <p14:creationId xmlns:p14="http://schemas.microsoft.com/office/powerpoint/2010/main" val="285853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31 – Clustering Example</a:t>
            </a:r>
          </a:p>
        </p:txBody>
      </p:sp>
      <p:pic>
        <p:nvPicPr>
          <p:cNvPr id="3" name="1whKsimfIDg" descr="Video on text analytics clustering.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32 – Topic modeling can identify clumps of related headlines.</a:t>
            </a:r>
          </a:p>
        </p:txBody>
      </p:sp>
      <p:pic>
        <p:nvPicPr>
          <p:cNvPr id="3" name="Picture 1" descr="A word cloud illustrating the division of headline words into several topic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075" y="1200150"/>
            <a:ext cx="56483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7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02 – </a:t>
            </a:r>
            <a:r>
              <a:rPr i="1"/>
              <a:t>Text Analytics</a:t>
            </a:r>
            <a:r>
              <a:rPr/>
              <a:t> Automates Information Extraction from Unstructured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b="1"/>
              <a:t>Sentiment Analysis:</a:t>
            </a:r>
            <a:r>
              <a:rPr/>
              <a:t> Can we quantify a writer’s attitude?</a:t>
            </a:r>
          </a:p>
          <a:p>
            <a:pPr lvl="1"/>
            <a:r>
              <a:rPr b="1"/>
              <a:t>Text Classification:</a:t>
            </a:r>
            <a:r>
              <a:rPr/>
              <a:t> Can we train the computer to identify certain sorts of text?</a:t>
            </a:r>
          </a:p>
        </p:txBody>
      </p:sp>
      <p:pic>
        <p:nvPicPr>
          <p:cNvPr id="4" name="Picture 1" descr="Image of a Forbes headline about fake news and big data.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1533525"/>
            <a:ext cx="3028950" cy="23526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31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03 – </a:t>
            </a:r>
            <a:r>
              <a:rPr i="1"/>
              <a:t>Text Analytics</a:t>
            </a:r>
            <a:r>
              <a:rPr/>
              <a:t> Automates Information Extraction from Unstructured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b="1"/>
              <a:t>Sentiment Analysis:</a:t>
            </a:r>
            <a:r>
              <a:rPr/>
              <a:t> Can we quantify a writer’s attitude?</a:t>
            </a:r>
          </a:p>
          <a:p>
            <a:pPr lvl="1"/>
            <a:r>
              <a:rPr b="1"/>
              <a:t>Text Classification:</a:t>
            </a:r>
            <a:r>
              <a:rPr/>
              <a:t> Can we train the computer to identify certain sorts of text?</a:t>
            </a:r>
          </a:p>
          <a:p>
            <a:pPr lvl="1"/>
            <a:r>
              <a:rPr b="1"/>
              <a:t>Text Clustering:</a:t>
            </a:r>
            <a:r>
              <a:rPr/>
              <a:t> Can we find new structure in a set of texts?</a:t>
            </a:r>
          </a:p>
        </p:txBody>
      </p:sp>
      <p:pic>
        <p:nvPicPr>
          <p:cNvPr id="4" name="Picture 1" descr="Image of The Independent headline about Google New aggregation.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1676400"/>
            <a:ext cx="3028950" cy="20669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7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04 – Parsing Natural Language Is Not Always Easy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40664"/>
              </p:ext>
            </p:extLst>
          </p:nvPr>
        </p:nvGraphicFramePr>
        <p:xfrm>
          <a:off x="342900" y="1200148"/>
          <a:ext cx="6172200" cy="37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1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 dirty="0"/>
                        <a:t>Same words/different meaning. (Homonymy)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“He was buried in the </a:t>
                      </a:r>
                      <a:r>
                        <a:rPr sz="1600" b="1"/>
                        <a:t>plot</a:t>
                      </a:r>
                      <a:r>
                        <a:rPr sz="1600"/>
                        <a:t>.”</a:t>
                      </a:r>
                    </a:p>
                    <a:p>
                      <a:pPr marL="0" lvl="0" indent="0">
                        <a:buNone/>
                      </a:pPr>
                      <a:r>
                        <a:rPr sz="1600"/>
                        <a:t>“He was immersed in the </a:t>
                      </a:r>
                      <a:r>
                        <a:rPr sz="1600" b="1"/>
                        <a:t>plot</a:t>
                      </a:r>
                      <a:r>
                        <a:rPr sz="1600"/>
                        <a:t>.”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1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Different words/similar meaning. (Synonymy)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“She was </a:t>
                      </a:r>
                      <a:r>
                        <a:rPr sz="1600" b="1"/>
                        <a:t>buried</a:t>
                      </a:r>
                      <a:r>
                        <a:rPr sz="1600"/>
                        <a:t> in work.”</a:t>
                      </a:r>
                    </a:p>
                    <a:p>
                      <a:pPr marL="0" lvl="0" indent="0">
                        <a:buNone/>
                      </a:pPr>
                      <a:r>
                        <a:rPr sz="1600"/>
                        <a:t>“She was </a:t>
                      </a:r>
                      <a:r>
                        <a:rPr sz="1600" b="1"/>
                        <a:t>immersed</a:t>
                      </a:r>
                      <a:r>
                        <a:rPr sz="1600"/>
                        <a:t> in work.”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1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Same word/linked meaning. (Polysemy)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“He was </a:t>
                      </a:r>
                      <a:r>
                        <a:rPr sz="1600" b="1"/>
                        <a:t>buried</a:t>
                      </a:r>
                      <a:r>
                        <a:rPr sz="1600"/>
                        <a:t> in the ground.”</a:t>
                      </a:r>
                    </a:p>
                    <a:p>
                      <a:pPr marL="0" lvl="0" indent="0">
                        <a:buNone/>
                      </a:pPr>
                      <a:r>
                        <a:rPr sz="1600"/>
                        <a:t>“He was </a:t>
                      </a:r>
                      <a:r>
                        <a:rPr sz="1600" b="1"/>
                        <a:t>buried</a:t>
                      </a:r>
                      <a:r>
                        <a:rPr sz="1600"/>
                        <a:t> in work.”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1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Negation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“Never, despite their claims, were they buried in work.”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61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/>
                        <a:t>Sarcasm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600" dirty="0"/>
                        <a:t>“If you’re playing solitaire, you must be </a:t>
                      </a:r>
                      <a:r>
                        <a:rPr sz="1600" i="1" dirty="0"/>
                        <a:t>buried</a:t>
                      </a:r>
                      <a:r>
                        <a:rPr sz="1600" dirty="0"/>
                        <a:t> in work.”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05 –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Which of the following may cause a problem in parsing the following sentence:</a:t>
            </a:r>
          </a:p>
          <a:p>
            <a:pPr marL="0" indent="0">
              <a:buNone/>
            </a:pPr>
            <a:r>
              <a:rPr/>
              <a:t>“It is not the case that the airline found my case.”</a:t>
            </a:r>
          </a:p>
          <a:p>
            <a:pPr marL="0" indent="0">
              <a:buNone/>
            </a:pPr>
            <a:r>
              <a:rPr/>
              <a:t>Check all that apply.</a:t>
            </a:r>
          </a:p>
          <a:p>
            <a:pPr lvl="1"/>
            <a:r>
              <a:rPr/>
              <a:t>Homonymy</a:t>
            </a:r>
          </a:p>
          <a:p>
            <a:pPr lvl="1"/>
            <a:r>
              <a:rPr/>
              <a:t>Synonymy</a:t>
            </a:r>
          </a:p>
          <a:p>
            <a:pPr lvl="1"/>
            <a:r>
              <a:rPr/>
              <a:t>Polysemy</a:t>
            </a:r>
          </a:p>
          <a:p>
            <a:pPr lvl="1"/>
            <a:r>
              <a:rPr/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49984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06 – Semantic Parsing vs. Bag-of-Words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Parsing is a non-trivial coding problem, while the bag-of-words approach leverages large data sets and machine learning.</a:t>
            </a:r>
          </a:p>
          <a:p>
            <a:pPr marL="0" indent="0">
              <a:buNone/>
            </a:pPr>
            <a:r>
              <a:rPr/>
              <a:t>They can be complementary.</a:t>
            </a:r>
          </a:p>
        </p:txBody>
      </p:sp>
      <p:pic>
        <p:nvPicPr>
          <p:cNvPr id="4" name="Picture 3" descr="A diagram illustrating parsing of a sentence about economic growth into subject, verb, etc.&#10;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" y="3001023"/>
            <a:ext cx="3028950" cy="121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An illustration of words from the same sentence thrown in a bag in an unordered way.&#10;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0450" y="2034649"/>
            <a:ext cx="280035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96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07 – Because Language Is So Mutable, Preprocessing Text Is Often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b="1"/>
              <a:t>“Zipf’s Law”:</a:t>
            </a:r>
            <a:r>
              <a:rPr/>
              <a:t> Empirically, the frequency of a word tends to be inversely related to its rank on a frequency table.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sz="1350">
                <a:latin typeface="Ubuntu Mono"/>
              </a:rPr>
              <a:t>  word Freq Rank
1  the 5346    1
2   to 5095    2
3    i 4379    3
4  and 3368    4
5  app 2666    5
6    a 2566    6</a:t>
            </a:r>
          </a:p>
        </p:txBody>
      </p:sp>
    </p:spTree>
    <p:extLst>
      <p:ext uri="{BB962C8B-B14F-4D97-AF65-F5344CB8AC3E}">
        <p14:creationId xmlns:p14="http://schemas.microsoft.com/office/powerpoint/2010/main" val="223375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1526</Words>
  <Application>Microsoft Office PowerPoint</Application>
  <PresentationFormat>Custom</PresentationFormat>
  <Paragraphs>200</Paragraphs>
  <Slides>34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Source Sans Pro</vt:lpstr>
      <vt:lpstr>Ubuntu Mono</vt:lpstr>
      <vt:lpstr>Wingdings</vt:lpstr>
      <vt:lpstr>Office Theme</vt:lpstr>
      <vt:lpstr>PDAT613G: Data Mining</vt:lpstr>
      <vt:lpstr>00 – Module 3: Text Analytics Overview</vt:lpstr>
      <vt:lpstr>01 – Text Analytics Automates Information Extraction from Unstructured Text</vt:lpstr>
      <vt:lpstr>02 – Text Analytics Automates Information Extraction from Unstructured Text</vt:lpstr>
      <vt:lpstr>03 – Text Analytics Automates Information Extraction from Unstructured Text</vt:lpstr>
      <vt:lpstr>04 – Parsing Natural Language Is Not Always Easy</vt:lpstr>
      <vt:lpstr>05 – Question</vt:lpstr>
      <vt:lpstr>06 – Semantic Parsing vs. Bag-of-Words</vt:lpstr>
      <vt:lpstr>07 – Because Language Is So Mutable, Preprocessing Text Is Often Necessary</vt:lpstr>
      <vt:lpstr>08 – Because Language Is So Mutable, Preprocessing Text Is Often Necessary</vt:lpstr>
      <vt:lpstr>09 – Because Language Is So Mutable, Preprocessing Text Is Often Necessary</vt:lpstr>
      <vt:lpstr>10 – Because Language Is So Mutable, Preprocessing Text Is Often Necessary</vt:lpstr>
      <vt:lpstr>11 – Question</vt:lpstr>
      <vt:lpstr>12 – Text Preprocessing Commands, Part 1</vt:lpstr>
      <vt:lpstr>13 – Text Preprocessing Commands, Part 2</vt:lpstr>
      <vt:lpstr>14 – Question</vt:lpstr>
      <vt:lpstr>15 – Several R packages do text analytics and offer overlapping features.</vt:lpstr>
      <vt:lpstr>16 – R packages for text analytics expect data in different formats.</vt:lpstr>
      <vt:lpstr>17 – Sentiment analysis measures the emotional content of text.</vt:lpstr>
      <vt:lpstr>18 – Averaging word scores is simple, but can be fooled by complex sentences.</vt:lpstr>
      <vt:lpstr>19 – More nuanced sentiment algorithms consider negations and amplifiers.</vt:lpstr>
      <vt:lpstr>20 – The choice of lexicon can have a significant effect on final sentiment scores.</vt:lpstr>
      <vt:lpstr>21 – Question</vt:lpstr>
      <vt:lpstr>22 – Example: Real vs. Fake News</vt:lpstr>
      <vt:lpstr>23 – Text Analytics Example</vt:lpstr>
      <vt:lpstr>24 – Do the two sources differ in sentiment?</vt:lpstr>
      <vt:lpstr>25 – Visualization Example</vt:lpstr>
      <vt:lpstr>26 – Word clouds can help visualize word distribution.</vt:lpstr>
      <vt:lpstr>27 – n-grams are chunks of n consecutive document words.</vt:lpstr>
      <vt:lpstr>28 – Prediction and clustering can be done using features from a document-term matrix.</vt:lpstr>
      <vt:lpstr>29 – Predictive Modeling Example</vt:lpstr>
      <vt:lpstr>30 – Even without tuning, an SVM still predicts headline source better than chance</vt:lpstr>
      <vt:lpstr>31 – Clustering Example</vt:lpstr>
      <vt:lpstr>32 – Topic modeling can identify clumps of related headlines.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Thatcher, Scott</cp:lastModifiedBy>
  <cp:revision>44</cp:revision>
  <dcterms:created xsi:type="dcterms:W3CDTF">2020-05-26T16:42:01Z</dcterms:created>
  <dcterms:modified xsi:type="dcterms:W3CDTF">2020-06-10T16:22:26Z</dcterms:modified>
</cp:coreProperties>
</file>