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7" r:id="rId4"/>
    <p:sldId id="337" r:id="rId5"/>
    <p:sldId id="338" r:id="rId6"/>
    <p:sldId id="260" r:id="rId7"/>
    <p:sldId id="268" r:id="rId8"/>
    <p:sldId id="343" r:id="rId9"/>
    <p:sldId id="261" r:id="rId10"/>
    <p:sldId id="344" r:id="rId11"/>
    <p:sldId id="339" r:id="rId12"/>
    <p:sldId id="340" r:id="rId13"/>
    <p:sldId id="345" r:id="rId14"/>
    <p:sldId id="346" r:id="rId15"/>
    <p:sldId id="347" r:id="rId16"/>
    <p:sldId id="348" r:id="rId17"/>
    <p:sldId id="349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1" r:id="rId26"/>
    <p:sldId id="272" r:id="rId27"/>
    <p:sldId id="273" r:id="rId28"/>
    <p:sldId id="274" r:id="rId29"/>
    <p:sldId id="276" r:id="rId30"/>
  </p:sldIdLst>
  <p:sldSz cx="6858000" cy="5143500"/>
  <p:notesSz cx="6858000" cy="9144000"/>
  <p:custDataLst>
    <p:tags r:id="rId32"/>
  </p:custDataLst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2FA2-2E6A-D949-A0C9-833D6108B11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FB230-6A97-C04D-8E98-13852705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C0CEC-235F-B04C-9E61-CE28356C6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51CA1-436B-854B-83C0-90E7DBF9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A9B9E-CE7E-664D-8746-9691C352B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B38A-E667-9446-93DB-BD83B2E24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4EB71-6AD0-2C4B-9369-7299A8289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6E909-DAE0-3248-9ABF-367C0539D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82458" y="442686"/>
            <a:ext cx="1153886" cy="362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3FA7A6C9-04EF-3B4B-8D0A-C7DC7DE350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625BD1-E890-A047-A856-FEDC646CD6F3}"/>
              </a:ext>
            </a:extLst>
          </p:cNvPr>
          <p:cNvSpPr/>
          <p:nvPr userDrawn="1"/>
        </p:nvSpPr>
        <p:spPr>
          <a:xfrm>
            <a:off x="5254171" y="442686"/>
            <a:ext cx="863600" cy="355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PDAT617: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8400" dirty="0"/>
              <a:t>Module 6 – Cluster Analysis </a:t>
            </a:r>
            <a:br>
              <a:rPr lang="en-US" sz="8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EB97-6838-8840-926C-61BA8ABF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A1F7-0F35-2341-838C-8EE7AB5B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7E573-A8DC-9C41-9065-AB486D376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89" y="1959429"/>
            <a:ext cx="3507968" cy="1837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CAC50-BBDC-1D4D-A295-AC3B716CE502}"/>
              </a:ext>
            </a:extLst>
          </p:cNvPr>
          <p:cNvSpPr/>
          <p:nvPr/>
        </p:nvSpPr>
        <p:spPr>
          <a:xfrm rot="10800000" flipV="1">
            <a:off x="210455" y="1865084"/>
            <a:ext cx="2423888" cy="2931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Given an input set 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Nodes represent subset of 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Features of the tree</a:t>
            </a:r>
          </a:p>
          <a:p>
            <a:pPr marL="516636" lvl="1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</a:rPr>
              <a:t>The root is the whole input set S</a:t>
            </a:r>
          </a:p>
          <a:p>
            <a:pPr marL="516636" lvl="1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</a:rPr>
              <a:t>The leaves are the individual elements of S</a:t>
            </a:r>
          </a:p>
          <a:p>
            <a:pPr marL="516636" lvl="1" indent="-228600">
              <a:buFont typeface="+mj-lt"/>
              <a:buAutoNum type="alphaLcParenR"/>
            </a:pPr>
            <a:r>
              <a:rPr lang="en-US" sz="1200" dirty="0">
                <a:solidFill>
                  <a:schemeClr val="tx1"/>
                </a:solidFill>
              </a:rPr>
              <a:t>The internal nodes are defined as the union of their children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CDFBB-6B39-DE46-9862-665C420CE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F3A3B-A011-294F-BFCD-BFAE96A8B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85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FEAB-BAF1-164C-A129-2B5AE5A1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97872-AE45-B44A-B118-25E0BC96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2" y="1516742"/>
            <a:ext cx="6505516" cy="32058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68DC-39C0-3941-9734-9128CF694C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FDA37-EA4B-B64B-97E9-C2E931773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59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FEAB-BAF1-164C-A129-2B5AE5A1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4D43-393B-6D49-BF78-CD946171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Linkage Criteria </a:t>
            </a:r>
            <a:r>
              <a:rPr lang="en-US" dirty="0"/>
              <a:t>refers to how the distance between clusters is calculated.</a:t>
            </a:r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Linkage</a:t>
            </a:r>
            <a:r>
              <a:rPr lang="en-US" sz="1400" dirty="0"/>
              <a:t>: The distance between two clusters is the shortest distance between two points in each cluster.</a:t>
            </a:r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 Linkage</a:t>
            </a:r>
            <a:r>
              <a:rPr lang="en-US" sz="1400" dirty="0"/>
              <a:t>: The distance between two clusters is the longest distance between two points in each cluster.</a:t>
            </a:r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Linkage</a:t>
            </a:r>
            <a:r>
              <a:rPr lang="en-US" sz="1400" dirty="0"/>
              <a:t>: The distance between two clusters is the average distance between each point in one cluster to every point in other cluster.</a:t>
            </a:r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Ward Linkage</a:t>
            </a:r>
            <a:r>
              <a:rPr lang="en-US" sz="1400" dirty="0"/>
              <a:t>: The distance between two clusters is the sum of squared differences within all clusters.(</a:t>
            </a:r>
            <a:r>
              <a:rPr lang="en-US" sz="1400"/>
              <a:t>By default)</a:t>
            </a:r>
            <a:endParaRPr lang="en-US" sz="1400" dirty="0"/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B7E63-6F6D-B146-817E-6896C5957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CAE15-DEFD-1444-BB77-6700FFB03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6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450-5EAB-464E-9120-122B322F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C2AF-4CFF-E24F-9B37-B7B57B8C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Identify some common characteristics for the given data set.(Higher salary or lower salary)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9EA99-CD65-344C-BB36-BA09328F69D8}"/>
              </a:ext>
            </a:extLst>
          </p:cNvPr>
          <p:cNvSpPr/>
          <p:nvPr/>
        </p:nvSpPr>
        <p:spPr>
          <a:xfrm rot="10800000" flipV="1">
            <a:off x="210455" y="1865084"/>
            <a:ext cx="4071259" cy="20900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import pandas as </a:t>
            </a:r>
            <a:r>
              <a:rPr lang="en-US" sz="1200" dirty="0" err="1">
                <a:solidFill>
                  <a:schemeClr val="tx1"/>
                </a:solidFill>
              </a:rPr>
              <a:t>pd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from </a:t>
            </a:r>
            <a:r>
              <a:rPr lang="en-US" sz="1200" dirty="0" err="1">
                <a:solidFill>
                  <a:schemeClr val="tx1"/>
                </a:solidFill>
              </a:rPr>
              <a:t>sklearn.preprocessing</a:t>
            </a:r>
            <a:r>
              <a:rPr lang="en-US" sz="1200" dirty="0">
                <a:solidFill>
                  <a:schemeClr val="tx1"/>
                </a:solidFill>
              </a:rPr>
              <a:t> import </a:t>
            </a:r>
            <a:r>
              <a:rPr lang="en-US" sz="1200" dirty="0" err="1">
                <a:solidFill>
                  <a:schemeClr val="tx1"/>
                </a:solidFill>
              </a:rPr>
              <a:t>MinMaxScaler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from matplotlib import </a:t>
            </a:r>
            <a:r>
              <a:rPr lang="en-US" sz="1200" dirty="0" err="1">
                <a:solidFill>
                  <a:schemeClr val="tx1"/>
                </a:solidFill>
              </a:rPr>
              <a:t>pyplot</a:t>
            </a:r>
            <a:r>
              <a:rPr lang="en-US" sz="1200" dirty="0">
                <a:solidFill>
                  <a:schemeClr val="tx1"/>
                </a:solidFill>
              </a:rPr>
              <a:t> as </a:t>
            </a:r>
            <a:r>
              <a:rPr lang="en-US" sz="1200" dirty="0" err="1">
                <a:solidFill>
                  <a:schemeClr val="tx1"/>
                </a:solidFill>
              </a:rPr>
              <a:t>plt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%matplotlib inline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pd.read_csv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income.csv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df.Age,df</a:t>
            </a:r>
            <a:r>
              <a:rPr lang="en-US" sz="1200" dirty="0">
                <a:solidFill>
                  <a:schemeClr val="tx1"/>
                </a:solidFill>
              </a:rPr>
              <a:t>['Income($)'])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plt.xlabel</a:t>
            </a:r>
            <a:r>
              <a:rPr lang="en-US" sz="1200" dirty="0">
                <a:solidFill>
                  <a:schemeClr val="tx1"/>
                </a:solidFill>
              </a:rPr>
              <a:t>('Age')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plt.ylabel</a:t>
            </a:r>
            <a:r>
              <a:rPr lang="en-US" sz="1200" dirty="0">
                <a:solidFill>
                  <a:schemeClr val="tx1"/>
                </a:solidFill>
              </a:rPr>
              <a:t>('Income($)')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ECE65-6226-4241-9A34-8EC9AEF49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8" y="2677885"/>
            <a:ext cx="3509282" cy="23395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F63D2-38FF-834A-B804-D54C46F47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3056-B02F-3445-BD7B-C15A2A69B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65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C842-891A-FE41-A2D8-E70ACE1D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F25A-C357-B049-AC66-87D6DCA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571"/>
            <a:ext cx="3505200" cy="2975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from </a:t>
            </a:r>
            <a:r>
              <a:rPr lang="en-US" sz="1200" dirty="0" err="1">
                <a:solidFill>
                  <a:schemeClr val="tx1"/>
                </a:solidFill>
              </a:rPr>
              <a:t>sklearn.cluster</a:t>
            </a:r>
            <a:r>
              <a:rPr lang="en-US" sz="1200" dirty="0">
                <a:solidFill>
                  <a:schemeClr val="tx1"/>
                </a:solidFill>
              </a:rPr>
              <a:t> import </a:t>
            </a:r>
            <a:r>
              <a:rPr lang="en-US" sz="1200" dirty="0" err="1">
                <a:solidFill>
                  <a:schemeClr val="tx1"/>
                </a:solidFill>
              </a:rPr>
              <a:t>AgglomerativeClustering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ac = </a:t>
            </a:r>
            <a:r>
              <a:rPr lang="en-US" sz="1200" dirty="0" err="1">
                <a:solidFill>
                  <a:schemeClr val="tx1"/>
                </a:solidFill>
              </a:rPr>
              <a:t>AgglomerativeClustering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n_clusters</a:t>
            </a:r>
            <a:r>
              <a:rPr lang="en-US" sz="1200" dirty="0">
                <a:solidFill>
                  <a:schemeClr val="tx1"/>
                </a:solidFill>
              </a:rPr>
              <a:t>=3, affinity='</a:t>
            </a:r>
            <a:r>
              <a:rPr lang="en-US" sz="1200" dirty="0" err="1">
                <a:solidFill>
                  <a:schemeClr val="tx1"/>
                </a:solidFill>
              </a:rPr>
              <a:t>euclidean</a:t>
            </a:r>
            <a:r>
              <a:rPr lang="en-US" sz="1200" dirty="0">
                <a:solidFill>
                  <a:schemeClr val="tx1"/>
                </a:solidFill>
              </a:rPr>
              <a:t>', linkage='ward')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['cluster']=</a:t>
            </a:r>
            <a:r>
              <a:rPr lang="en-US" sz="1200" dirty="0" err="1">
                <a:solidFill>
                  <a:schemeClr val="tx1"/>
                </a:solidFill>
              </a:rPr>
              <a:t>ac.fit_predict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</a:t>
            </a:r>
            <a:r>
              <a:rPr lang="en-US" sz="1200" dirty="0" err="1">
                <a:solidFill>
                  <a:schemeClr val="tx1"/>
                </a:solidFill>
              </a:rPr>
              <a:t>Age','Income</a:t>
            </a:r>
            <a:r>
              <a:rPr lang="en-US" sz="1200" dirty="0" smtClean="0">
                <a:solidFill>
                  <a:schemeClr val="tx1"/>
                </a:solidFill>
              </a:rPr>
              <a:t>($)']])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df1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df.cluster</a:t>
            </a:r>
            <a:r>
              <a:rPr lang="en-US" sz="1200" dirty="0">
                <a:solidFill>
                  <a:schemeClr val="tx1"/>
                </a:solidFill>
              </a:rPr>
              <a:t>==0]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df2 = 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df.cluster</a:t>
            </a:r>
            <a:r>
              <a:rPr lang="en-US" sz="1200" dirty="0">
                <a:solidFill>
                  <a:schemeClr val="tx1"/>
                </a:solidFill>
              </a:rPr>
              <a:t>==1]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df3 = 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df.cluster</a:t>
            </a:r>
            <a:r>
              <a:rPr lang="en-US" sz="1200" dirty="0">
                <a:solidFill>
                  <a:schemeClr val="tx1"/>
                </a:solidFill>
              </a:rPr>
              <a:t>==2]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(df1.Age,df1['Income($)'],color='green')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(df2.Age,df2['Income($)'],color='red')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(df3.Age,df3['Income($)'],color='black')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plt.xlabel</a:t>
            </a:r>
            <a:r>
              <a:rPr lang="en-US" sz="1200" dirty="0">
                <a:solidFill>
                  <a:schemeClr val="tx1"/>
                </a:solidFill>
              </a:rPr>
              <a:t>('Age'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plt.ylabel</a:t>
            </a:r>
            <a:r>
              <a:rPr lang="en-US" sz="1200" dirty="0">
                <a:solidFill>
                  <a:schemeClr val="tx1"/>
                </a:solidFill>
              </a:rPr>
              <a:t>('Income ($)')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plt.legend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A9DE4-9A29-464A-B9A6-B7D8AE8EE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1" y="2576285"/>
            <a:ext cx="3189516" cy="212634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596DE-DFA8-D14F-B344-17792E849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C2673-1252-9046-B0A1-4927364B2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83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2610-A668-4D40-BC66-E1F49A8A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29AA1-B427-8641-BE81-FF95CCEE071E}"/>
              </a:ext>
            </a:extLst>
          </p:cNvPr>
          <p:cNvSpPr/>
          <p:nvPr/>
        </p:nvSpPr>
        <p:spPr>
          <a:xfrm>
            <a:off x="153649" y="1239994"/>
            <a:ext cx="3656351" cy="17572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from </a:t>
            </a:r>
            <a:r>
              <a:rPr lang="en-US" sz="1200" dirty="0" err="1">
                <a:solidFill>
                  <a:schemeClr val="tx1"/>
                </a:solidFill>
              </a:rPr>
              <a:t>sklearn.preprocessing</a:t>
            </a:r>
            <a:r>
              <a:rPr lang="en-US" sz="1200" dirty="0">
                <a:solidFill>
                  <a:schemeClr val="tx1"/>
                </a:solidFill>
              </a:rPr>
              <a:t> import </a:t>
            </a:r>
            <a:r>
              <a:rPr lang="en-US" sz="1200" dirty="0" err="1">
                <a:solidFill>
                  <a:schemeClr val="tx1"/>
                </a:solidFill>
              </a:rPr>
              <a:t>MinMaxScaler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scaler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MinMaxScaler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scaler.fit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[['Income($)']])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['Income($)'] = </a:t>
            </a:r>
            <a:r>
              <a:rPr lang="en-US" sz="1200" dirty="0" err="1">
                <a:solidFill>
                  <a:schemeClr val="tx1"/>
                </a:solidFill>
              </a:rPr>
              <a:t>scaler.transform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[['Income($)']])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scaler.fit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[['Age']])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['Age'] = </a:t>
            </a:r>
            <a:r>
              <a:rPr lang="en-US" sz="1200" dirty="0" err="1">
                <a:solidFill>
                  <a:schemeClr val="tx1"/>
                </a:solidFill>
              </a:rPr>
              <a:t>scaler.transform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[['Age’]])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df.Age,df</a:t>
            </a:r>
            <a:r>
              <a:rPr lang="en-US" sz="1200" dirty="0">
                <a:solidFill>
                  <a:schemeClr val="tx1"/>
                </a:solidFill>
              </a:rPr>
              <a:t>['Income($)'])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21559-AA36-B041-8F21-DA57F6112E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9" y="2474685"/>
            <a:ext cx="3639911" cy="2426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B00A6-28A9-C944-ADC3-0AC05E36B32E}"/>
              </a:ext>
            </a:extLst>
          </p:cNvPr>
          <p:cNvSpPr txBox="1"/>
          <p:nvPr/>
        </p:nvSpPr>
        <p:spPr>
          <a:xfrm>
            <a:off x="275771" y="3396343"/>
            <a:ext cx="2735943" cy="4414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Normalization: process of rescaling of the data to a standard deviation of 1.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7B458-52DD-3348-BE3E-07F9869DE2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2CC2-1421-0944-B0F2-BFB4F0CA1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59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C842-891A-FE41-A2D8-E70ACE1D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F25A-C357-B049-AC66-87D6DCA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349828"/>
            <a:ext cx="2837543" cy="26343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acs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AgglomerativeClustering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n_clusters</a:t>
            </a:r>
            <a:r>
              <a:rPr lang="en-US" sz="1400" dirty="0">
                <a:solidFill>
                  <a:schemeClr val="tx1"/>
                </a:solidFill>
              </a:rPr>
              <a:t>=3, affinity='</a:t>
            </a:r>
            <a:r>
              <a:rPr lang="en-US" sz="1400" dirty="0" err="1">
                <a:solidFill>
                  <a:schemeClr val="tx1"/>
                </a:solidFill>
              </a:rPr>
              <a:t>euclidean</a:t>
            </a:r>
            <a:r>
              <a:rPr lang="en-US" sz="1400" dirty="0">
                <a:solidFill>
                  <a:schemeClr val="tx1"/>
                </a:solidFill>
              </a:rPr>
              <a:t>', linkage='ward’)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['cluster']=</a:t>
            </a:r>
            <a:r>
              <a:rPr lang="en-US" sz="1400" dirty="0" err="1">
                <a:solidFill>
                  <a:schemeClr val="tx1"/>
                </a:solidFill>
              </a:rPr>
              <a:t>acs.fit_predict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[['</a:t>
            </a:r>
            <a:r>
              <a:rPr lang="en-US" sz="1400" dirty="0" err="1">
                <a:solidFill>
                  <a:schemeClr val="tx1"/>
                </a:solidFill>
              </a:rPr>
              <a:t>Age','Income</a:t>
            </a:r>
            <a:r>
              <a:rPr lang="en-US" sz="1400" dirty="0">
                <a:solidFill>
                  <a:schemeClr val="tx1"/>
                </a:solidFill>
              </a:rPr>
              <a:t>($)’]])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df1 = 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df.cluster</a:t>
            </a:r>
            <a:r>
              <a:rPr lang="en-US" sz="1400" dirty="0">
                <a:solidFill>
                  <a:schemeClr val="tx1"/>
                </a:solidFill>
              </a:rPr>
              <a:t>==0]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df2 = 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df.cluster</a:t>
            </a:r>
            <a:r>
              <a:rPr lang="en-US" sz="1400" dirty="0">
                <a:solidFill>
                  <a:schemeClr val="tx1"/>
                </a:solidFill>
              </a:rPr>
              <a:t>==1]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df3 = 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df.cluster</a:t>
            </a:r>
            <a:r>
              <a:rPr lang="en-US" sz="1400" dirty="0">
                <a:solidFill>
                  <a:schemeClr val="tx1"/>
                </a:solidFill>
              </a:rPr>
              <a:t>==2]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(df1.Age,df1['Income($)'],color='green')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(df2.Age,df2['Income($)'],color='red')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(df3.Age,df3['Income($)'],color='black')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plt.legend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4CD30-FE7F-554E-AA2C-4477F3081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46" y="2561770"/>
            <a:ext cx="3160940" cy="210729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A347F-432C-4644-B745-90D0830B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3CCBD-BF68-7F46-B13C-4372B186F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5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C842-891A-FE41-A2D8-E70ACE1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F25A-C357-B049-AC66-87D6DCA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799"/>
            <a:ext cx="2931886" cy="2699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import </a:t>
            </a:r>
            <a:r>
              <a:rPr lang="en-US" sz="1200" dirty="0" err="1">
                <a:solidFill>
                  <a:schemeClr val="tx1"/>
                </a:solidFill>
              </a:rPr>
              <a:t>scipy.cluster.hierarchy</a:t>
            </a:r>
            <a:r>
              <a:rPr lang="en-US" sz="1200" dirty="0">
                <a:solidFill>
                  <a:schemeClr val="tx1"/>
                </a:solidFill>
              </a:rPr>
              <a:t> as </a:t>
            </a:r>
            <a:r>
              <a:rPr lang="en-US" sz="1200" dirty="0" err="1">
                <a:solidFill>
                  <a:schemeClr val="tx1"/>
                </a:solidFill>
              </a:rPr>
              <a:t>shc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plt.figure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figsize</a:t>
            </a:r>
            <a:r>
              <a:rPr lang="en-US" sz="1200" dirty="0">
                <a:solidFill>
                  <a:schemeClr val="tx1"/>
                </a:solidFill>
              </a:rPr>
              <a:t>=(10, 7))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plt.title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Dendograms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dend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shc.dendrogram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shc.linkage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</a:t>
            </a:r>
            <a:r>
              <a:rPr lang="en-US" sz="1200" dirty="0" err="1">
                <a:solidFill>
                  <a:schemeClr val="tx1"/>
                </a:solidFill>
              </a:rPr>
              <a:t>Age','Income</a:t>
            </a:r>
            <a:r>
              <a:rPr lang="en-US" sz="1200" dirty="0">
                <a:solidFill>
                  <a:schemeClr val="tx1"/>
                </a:solidFill>
              </a:rPr>
              <a:t>($)']], method='ward'))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959D7-43CE-E444-BFDB-C0FA217BD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86" y="2282553"/>
            <a:ext cx="3759200" cy="26314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53412-F9B9-1445-A9AB-FF08CFC4E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9F5A5-3105-1748-B932-B234CA594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1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92FB-3C7D-9043-A3AA-9D3511DE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F6FE2-E48A-3946-83C6-C0A5413A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en-US" sz="2300" dirty="0"/>
              <a:t>(MacQueen,1967) is a </a:t>
            </a: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partitional clustering </a:t>
            </a:r>
            <a:r>
              <a:rPr lang="en-US" sz="2300" dirty="0"/>
              <a:t>algorithm </a:t>
            </a:r>
          </a:p>
          <a:p>
            <a:endParaRPr lang="en-US" sz="2300" dirty="0"/>
          </a:p>
          <a:p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k-means algorithm </a:t>
            </a:r>
            <a:r>
              <a:rPr lang="en-US" sz="2300" dirty="0"/>
              <a:t>partitions the given data into </a:t>
            </a:r>
          </a:p>
          <a:p>
            <a:pPr marL="0" indent="0">
              <a:buNone/>
            </a:pPr>
            <a:r>
              <a:rPr lang="en-US" sz="2300" dirty="0"/>
              <a:t>k clusters: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Each cluster has a cluster center, called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centroid</a:t>
            </a:r>
            <a:r>
              <a:rPr lang="en-US" sz="1900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k is specified by the user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300" dirty="0"/>
              <a:t>Other clustering algorithm</a:t>
            </a:r>
            <a:r>
              <a:rPr lang="en-US" sz="2300" b="1" dirty="0"/>
              <a:t>: </a:t>
            </a: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Density-based spatial clustering(DBSCAN),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Gaussian Method.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300" dirty="0"/>
          </a:p>
          <a:p>
            <a:pPr marL="3429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F1D0-EDD5-C841-94A6-F845C5B19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B47C1-2279-8E44-BE46-43738701B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D2E3-3A43-404C-A2B9-10B6EFC1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C6CE-C775-F84D-BC31-13ECEC72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k, the k-means algorithm works as follows: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Choose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(random) </a:t>
            </a:r>
            <a:r>
              <a:rPr lang="en-US" dirty="0"/>
              <a:t>data points (seeds) to be the initial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centroids</a:t>
            </a:r>
            <a:r>
              <a:rPr lang="en-US" dirty="0"/>
              <a:t>, cluster centers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Assign each data point to the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closest centroid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Re-compute the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centroids</a:t>
            </a:r>
            <a:r>
              <a:rPr lang="en-US" dirty="0"/>
              <a:t> using the current cluster memberships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If a convergence criterion is not met, repeat steps 2 and 3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92F8-90CF-A14B-9682-9472280300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03E7-AFF5-E442-9221-D97E9E8AA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7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C65-F161-3442-ACA4-955ABDF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What is unsupervised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94E6-81C1-604D-80B7-FE6D29C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 group of machine learning algorithms that find pattern in data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for algorithms has not been labeled, classified or characterized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objective of the the algorithm is to interpret any structure in the data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Common unsupervised learning algorithms: </a:t>
            </a:r>
            <a:r>
              <a:rPr lang="en-US" dirty="0">
                <a:solidFill>
                  <a:srgbClr val="FF0000"/>
                </a:solidFill>
              </a:rPr>
              <a:t>cluster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neural network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anomaly detection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048A1-9706-4D44-8778-F610452260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71022-DE0A-1E40-A877-9C559E138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A6F8-EFDC-3C43-AE9F-3CC94C95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6E03-42F2-014B-9F94-55473DA4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K-means convergence (stopping) criterion 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lphaLcPeriod"/>
            </a:pPr>
            <a:r>
              <a:rPr lang="en-US" dirty="0"/>
              <a:t>no (or minimum) re-assignments of data points to different clusters, or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dirty="0"/>
              <a:t>no (or minimum) change of centroids, or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dirty="0"/>
              <a:t>minimum decrease in the sum of squared error (SSE), 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  <a:p>
            <a:pPr marL="800100" lvl="1" indent="-457200">
              <a:buFont typeface="+mj-lt"/>
              <a:buAutoNum type="alphaL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3EA1F-89D9-7947-87F1-605E43B5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3412635"/>
            <a:ext cx="4884057" cy="15801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EF298-C904-E844-A022-54DD576F3D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7EE81-ED63-9748-82C9-2F9911905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059-0683-D44A-839A-168C4CCF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7077-61EC-4A46-840A-9A3FF7F8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Elbow method </a:t>
            </a:r>
            <a:r>
              <a:rPr lang="en-US" dirty="0"/>
              <a:t>- Determine the correct number of cluster (K).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Distortion</a:t>
            </a:r>
            <a:r>
              <a:rPr lang="en-US" dirty="0"/>
              <a:t>: Sum of squared distances of points from cluster centers.</a:t>
            </a:r>
          </a:p>
          <a:p>
            <a:pPr lvl="1"/>
            <a:r>
              <a:rPr lang="en-US" dirty="0"/>
              <a:t>Decrease with an increasing number of clusters</a:t>
            </a:r>
          </a:p>
          <a:p>
            <a:pPr lvl="1"/>
            <a:r>
              <a:rPr lang="en-US" dirty="0"/>
              <a:t>Becomes zero when the number of clusters equals to the number of points</a:t>
            </a:r>
          </a:p>
          <a:p>
            <a:pPr lvl="1"/>
            <a:r>
              <a:rPr lang="en-US" dirty="0"/>
              <a:t>Elbow plot: line plot between cluster center and distortion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4267E-E7E8-C840-AD03-4A7AC08F46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CEF24-3991-D14B-9471-2AEDD1ED6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8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FD32-9696-FC4F-9CEB-139A4C59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CE156-5DE1-DB41-A185-33D6BF40F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9" y="1393372"/>
            <a:ext cx="6356451" cy="341792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D1E5A-0A99-9343-A4FD-C50EB0549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48BD7-39AE-6746-98FF-B504E1905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28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A272-D39F-714F-A1A7-A1F22E6B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1804F-0232-6A4E-B4C5-1DB03389B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" y="1340160"/>
            <a:ext cx="6574971" cy="353542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9BA1F-6B15-304E-A70B-4D418F964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0E217-D866-9246-8C34-0E3DF8F78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450-5EAB-464E-9120-122B322F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C2AF-4CFF-E24F-9B37-B7B57B8C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Example(Same): Identify some common characteristics for the given data set.(Higher salary or lower salary)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9EA99-CD65-344C-BB36-BA09328F69D8}"/>
              </a:ext>
            </a:extLst>
          </p:cNvPr>
          <p:cNvSpPr/>
          <p:nvPr/>
        </p:nvSpPr>
        <p:spPr>
          <a:xfrm rot="10800000" flipV="1">
            <a:off x="210455" y="1865084"/>
            <a:ext cx="4071259" cy="20900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from </a:t>
            </a:r>
            <a:r>
              <a:rPr lang="en-US" sz="1200" dirty="0" err="1">
                <a:solidFill>
                  <a:schemeClr val="tx1"/>
                </a:solidFill>
              </a:rPr>
              <a:t>sklearn.cluster</a:t>
            </a:r>
            <a:r>
              <a:rPr lang="en-US" sz="1200" dirty="0">
                <a:solidFill>
                  <a:schemeClr val="tx1"/>
                </a:solidFill>
              </a:rPr>
              <a:t> import </a:t>
            </a:r>
            <a:r>
              <a:rPr lang="en-US" sz="1200" dirty="0" err="1">
                <a:solidFill>
                  <a:schemeClr val="tx1"/>
                </a:solidFill>
              </a:rPr>
              <a:t>KMeans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 pandas as </a:t>
            </a:r>
            <a:r>
              <a:rPr lang="en-US" sz="1200" dirty="0" err="1">
                <a:solidFill>
                  <a:schemeClr val="tx1"/>
                </a:solidFill>
              </a:rPr>
              <a:t>pd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from </a:t>
            </a:r>
            <a:r>
              <a:rPr lang="en-US" sz="1200" dirty="0" err="1">
                <a:solidFill>
                  <a:schemeClr val="tx1"/>
                </a:solidFill>
              </a:rPr>
              <a:t>sklearn.preprocessing</a:t>
            </a:r>
            <a:r>
              <a:rPr lang="en-US" sz="1200" dirty="0">
                <a:solidFill>
                  <a:schemeClr val="tx1"/>
                </a:solidFill>
              </a:rPr>
              <a:t> import </a:t>
            </a:r>
            <a:r>
              <a:rPr lang="en-US" sz="1200" dirty="0" err="1">
                <a:solidFill>
                  <a:schemeClr val="tx1"/>
                </a:solidFill>
              </a:rPr>
              <a:t>MinMaxScaler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from matplotlib import </a:t>
            </a:r>
            <a:r>
              <a:rPr lang="en-US" sz="1200" dirty="0" err="1">
                <a:solidFill>
                  <a:schemeClr val="tx1"/>
                </a:solidFill>
              </a:rPr>
              <a:t>pyplot</a:t>
            </a:r>
            <a:r>
              <a:rPr lang="en-US" sz="1200" dirty="0">
                <a:solidFill>
                  <a:schemeClr val="tx1"/>
                </a:solidFill>
              </a:rPr>
              <a:t> as </a:t>
            </a:r>
            <a:r>
              <a:rPr lang="en-US" sz="1200" dirty="0" err="1">
                <a:solidFill>
                  <a:schemeClr val="tx1"/>
                </a:solidFill>
              </a:rPr>
              <a:t>plt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%matplotlib inline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pd.read_csv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income.csv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df.Age,df</a:t>
            </a:r>
            <a:r>
              <a:rPr lang="en-US" sz="1200" dirty="0">
                <a:solidFill>
                  <a:schemeClr val="tx1"/>
                </a:solidFill>
              </a:rPr>
              <a:t>['Income($)'])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plt.xlabel</a:t>
            </a:r>
            <a:r>
              <a:rPr lang="en-US" sz="1200" dirty="0">
                <a:solidFill>
                  <a:schemeClr val="tx1"/>
                </a:solidFill>
              </a:rPr>
              <a:t>('Age')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plt.ylabel</a:t>
            </a:r>
            <a:r>
              <a:rPr lang="en-US" sz="1200" dirty="0">
                <a:solidFill>
                  <a:schemeClr val="tx1"/>
                </a:solidFill>
              </a:rPr>
              <a:t>('Income($)')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ECE65-6226-4241-9A34-8EC9AEF49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8" y="2677885"/>
            <a:ext cx="3509282" cy="23395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31D60-4D6E-4544-AF81-67693DA8F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0AAD3-1D55-C843-A31C-838C0A6CC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C842-891A-FE41-A2D8-E70ACE1D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F25A-C357-B049-AC66-87D6DCA2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349828"/>
            <a:ext cx="3211286" cy="307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km = </a:t>
            </a:r>
            <a:r>
              <a:rPr lang="en-US" sz="1400" dirty="0" err="1">
                <a:solidFill>
                  <a:schemeClr val="tx1"/>
                </a:solidFill>
              </a:rPr>
              <a:t>KMeans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n_clusters</a:t>
            </a:r>
            <a:r>
              <a:rPr lang="en-US" sz="1400" dirty="0">
                <a:solidFill>
                  <a:schemeClr val="tx1"/>
                </a:solidFill>
              </a:rPr>
              <a:t>=3)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y_predicted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km.fit_predict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[['</a:t>
            </a:r>
            <a:r>
              <a:rPr lang="en-US" sz="1400" dirty="0" err="1">
                <a:solidFill>
                  <a:schemeClr val="tx1"/>
                </a:solidFill>
              </a:rPr>
              <a:t>Age','Income</a:t>
            </a:r>
            <a:r>
              <a:rPr lang="en-US" sz="1400" dirty="0">
                <a:solidFill>
                  <a:schemeClr val="tx1"/>
                </a:solidFill>
              </a:rPr>
              <a:t>($)’]])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['cluster']=</a:t>
            </a:r>
            <a:r>
              <a:rPr lang="en-US" sz="1400" dirty="0" err="1">
                <a:solidFill>
                  <a:schemeClr val="tx1"/>
                </a:solidFill>
              </a:rPr>
              <a:t>y_predicted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df1 = 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df.cluster</a:t>
            </a:r>
            <a:r>
              <a:rPr lang="en-US" sz="1400" dirty="0">
                <a:solidFill>
                  <a:schemeClr val="tx1"/>
                </a:solidFill>
              </a:rPr>
              <a:t>==0]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df2 = 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df.cluster</a:t>
            </a:r>
            <a:r>
              <a:rPr lang="en-US" sz="1400" dirty="0">
                <a:solidFill>
                  <a:schemeClr val="tx1"/>
                </a:solidFill>
              </a:rPr>
              <a:t>==1]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df3 = </a:t>
            </a:r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df.cluster</a:t>
            </a:r>
            <a:r>
              <a:rPr lang="en-US" sz="1400" dirty="0">
                <a:solidFill>
                  <a:schemeClr val="tx1"/>
                </a:solidFill>
              </a:rPr>
              <a:t>==2]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(df1.Age,df1['Income($)'],color='green')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(df2.Age,df2['Income($)'],color='red')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(df3.Age,df3['Income($)'],color='black')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plt.scatter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km.cluster_centers</a:t>
            </a:r>
            <a:r>
              <a:rPr lang="en-US" sz="1400" dirty="0">
                <a:solidFill>
                  <a:schemeClr val="tx1"/>
                </a:solidFill>
              </a:rPr>
              <a:t>_[:,0],</a:t>
            </a:r>
            <a:r>
              <a:rPr lang="en-US" sz="1400" dirty="0" err="1">
                <a:solidFill>
                  <a:schemeClr val="tx1"/>
                </a:solidFill>
              </a:rPr>
              <a:t>km.cluster_centers</a:t>
            </a:r>
            <a:r>
              <a:rPr lang="en-US" sz="1400" dirty="0">
                <a:solidFill>
                  <a:schemeClr val="tx1"/>
                </a:solidFill>
              </a:rPr>
              <a:t>_[:,1],color='</a:t>
            </a:r>
            <a:r>
              <a:rPr lang="en-US" sz="1400" dirty="0" err="1">
                <a:solidFill>
                  <a:schemeClr val="tx1"/>
                </a:solidFill>
              </a:rPr>
              <a:t>purple',marker</a:t>
            </a:r>
            <a:r>
              <a:rPr lang="en-US" sz="1400" dirty="0">
                <a:solidFill>
                  <a:schemeClr val="tx1"/>
                </a:solidFill>
              </a:rPr>
              <a:t>='*',label='centroid')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plt.xlabel</a:t>
            </a:r>
            <a:r>
              <a:rPr lang="en-US" sz="1400" dirty="0">
                <a:solidFill>
                  <a:schemeClr val="tx1"/>
                </a:solidFill>
              </a:rPr>
              <a:t>('Age')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plt.ylabel</a:t>
            </a:r>
            <a:r>
              <a:rPr lang="en-US" sz="1400" dirty="0">
                <a:solidFill>
                  <a:schemeClr val="tx1"/>
                </a:solidFill>
              </a:rPr>
              <a:t>('Income ($)')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plt.legend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plt.savefig</a:t>
            </a:r>
            <a:r>
              <a:rPr lang="en-US" sz="1400" dirty="0">
                <a:solidFill>
                  <a:schemeClr val="tx1"/>
                </a:solidFill>
              </a:rPr>
              <a:t>("6.2.png", dpi=150)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66ED6-4FED-C64B-9732-340FC2320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8" y="1993294"/>
            <a:ext cx="3530600" cy="23537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04F0F-3C6A-1145-954C-754186E60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A8520-2CCF-404D-8974-EB12E9B9A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2610-A668-4D40-BC66-E1F49A8A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29AA1-B427-8641-BE81-FF95CCEE071E}"/>
              </a:ext>
            </a:extLst>
          </p:cNvPr>
          <p:cNvSpPr/>
          <p:nvPr/>
        </p:nvSpPr>
        <p:spPr>
          <a:xfrm>
            <a:off x="153649" y="1239994"/>
            <a:ext cx="3656351" cy="17572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scaler = </a:t>
            </a:r>
            <a:r>
              <a:rPr lang="en-US" sz="1200" dirty="0" err="1">
                <a:solidFill>
                  <a:schemeClr val="tx1"/>
                </a:solidFill>
              </a:rPr>
              <a:t>MinMaxScaler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scaler.fit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[['Income($)']])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['Income($)'] = </a:t>
            </a:r>
            <a:r>
              <a:rPr lang="en-US" sz="1200" dirty="0" err="1">
                <a:solidFill>
                  <a:schemeClr val="tx1"/>
                </a:solidFill>
              </a:rPr>
              <a:t>scaler.transform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[['Income($)']])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scaler.fit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[['Age']])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['Age'] = </a:t>
            </a:r>
            <a:r>
              <a:rPr lang="en-US" sz="1200" dirty="0" err="1">
                <a:solidFill>
                  <a:schemeClr val="tx1"/>
                </a:solidFill>
              </a:rPr>
              <a:t>scaler.transform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[['Age’]])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df.Age,df</a:t>
            </a:r>
            <a:r>
              <a:rPr lang="en-US" sz="1200" dirty="0">
                <a:solidFill>
                  <a:schemeClr val="tx1"/>
                </a:solidFill>
              </a:rPr>
              <a:t>['Income($)'])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21559-AA36-B041-8F21-DA57F6112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89" y="2474685"/>
            <a:ext cx="3639911" cy="2426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B00A6-28A9-C944-ADC3-0AC05E36B32E}"/>
              </a:ext>
            </a:extLst>
          </p:cNvPr>
          <p:cNvSpPr txBox="1"/>
          <p:nvPr/>
        </p:nvSpPr>
        <p:spPr>
          <a:xfrm>
            <a:off x="275771" y="3396343"/>
            <a:ext cx="2735943" cy="4414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Normalization: process of rescaling of the data to a standard deviation of 1.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C6A0-C3B2-1545-B268-1D7DEC4F0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38B0C-E180-2D41-A952-9136AA3AC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4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234C-4E5A-B844-A257-D50F5CB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8A773-72F9-864B-9EB3-2106C39ED181}"/>
              </a:ext>
            </a:extLst>
          </p:cNvPr>
          <p:cNvSpPr/>
          <p:nvPr/>
        </p:nvSpPr>
        <p:spPr>
          <a:xfrm>
            <a:off x="0" y="1019332"/>
            <a:ext cx="4318000" cy="2442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km = </a:t>
            </a:r>
            <a:r>
              <a:rPr lang="en-US" sz="1200" dirty="0" err="1">
                <a:solidFill>
                  <a:schemeClr val="tx1"/>
                </a:solidFill>
              </a:rPr>
              <a:t>KMeans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n_clusters</a:t>
            </a:r>
            <a:r>
              <a:rPr lang="en-US" sz="1200" dirty="0">
                <a:solidFill>
                  <a:schemeClr val="tx1"/>
                </a:solidFill>
              </a:rPr>
              <a:t>=3)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y_predicted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km.fit_predict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</a:t>
            </a:r>
            <a:r>
              <a:rPr lang="en-US" sz="1200" dirty="0" err="1">
                <a:solidFill>
                  <a:schemeClr val="tx1"/>
                </a:solidFill>
              </a:rPr>
              <a:t>Age','Income</a:t>
            </a:r>
            <a:r>
              <a:rPr lang="en-US" sz="1200" dirty="0">
                <a:solidFill>
                  <a:schemeClr val="tx1"/>
                </a:solidFill>
              </a:rPr>
              <a:t>($)’]])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['cluster']=</a:t>
            </a:r>
            <a:r>
              <a:rPr lang="en-US" sz="1200" dirty="0" err="1">
                <a:solidFill>
                  <a:schemeClr val="tx1"/>
                </a:solidFill>
              </a:rPr>
              <a:t>y_predicted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df1 = 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df.cluster</a:t>
            </a:r>
            <a:r>
              <a:rPr lang="en-US" sz="1200" dirty="0">
                <a:solidFill>
                  <a:schemeClr val="tx1"/>
                </a:solidFill>
              </a:rPr>
              <a:t>==0]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df2 = 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df.cluster</a:t>
            </a:r>
            <a:r>
              <a:rPr lang="en-US" sz="1200" dirty="0">
                <a:solidFill>
                  <a:schemeClr val="tx1"/>
                </a:solidFill>
              </a:rPr>
              <a:t>==1]</a:t>
            </a:r>
          </a:p>
          <a:p>
            <a:r>
              <a:rPr lang="en-US" sz="1200" dirty="0">
                <a:solidFill>
                  <a:schemeClr val="tx1"/>
                </a:solidFill>
              </a:rPr>
              <a:t>df3 = 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df.cluster</a:t>
            </a:r>
            <a:r>
              <a:rPr lang="en-US" sz="1200" dirty="0">
                <a:solidFill>
                  <a:schemeClr val="tx1"/>
                </a:solidFill>
              </a:rPr>
              <a:t>==2]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(df1.Age,df1['Income($)'],color='green')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(df2.Age,df2['Income($)'],color='red')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(df3.Age,df3['Income($)'],color='black')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plt.scatter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km.cluster_centers</a:t>
            </a:r>
            <a:r>
              <a:rPr lang="en-US" sz="1200" dirty="0">
                <a:solidFill>
                  <a:schemeClr val="tx1"/>
                </a:solidFill>
              </a:rPr>
              <a:t>_[:,0],</a:t>
            </a:r>
            <a:r>
              <a:rPr lang="en-US" sz="1200" dirty="0" err="1">
                <a:solidFill>
                  <a:schemeClr val="tx1"/>
                </a:solidFill>
              </a:rPr>
              <a:t>km.cluster_centers</a:t>
            </a:r>
            <a:r>
              <a:rPr lang="en-US" sz="1200" dirty="0">
                <a:solidFill>
                  <a:schemeClr val="tx1"/>
                </a:solidFill>
              </a:rPr>
              <a:t>_[:,1],color='</a:t>
            </a:r>
            <a:r>
              <a:rPr lang="en-US" sz="1200" dirty="0" err="1">
                <a:solidFill>
                  <a:schemeClr val="tx1"/>
                </a:solidFill>
              </a:rPr>
              <a:t>purple',marker</a:t>
            </a:r>
            <a:r>
              <a:rPr lang="en-US" sz="1200" dirty="0">
                <a:solidFill>
                  <a:schemeClr val="tx1"/>
                </a:solidFill>
              </a:rPr>
              <a:t>='*',label='centroid')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plt.legend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2D6ED-42E9-8445-A3A6-06E4166FA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59" y="2970893"/>
            <a:ext cx="3258911" cy="217260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EF0B2-8294-D94E-B6E1-455B23733E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4FCA4-0211-864D-85C9-088151351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45FA-C05E-B749-8E3A-05B88CFA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The k-means algorithm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7113B-84A9-0A4F-9A1A-1D768131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084784"/>
            <a:ext cx="2917370" cy="26961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sse</a:t>
            </a:r>
            <a:r>
              <a:rPr lang="en-US" sz="1200" dirty="0">
                <a:solidFill>
                  <a:schemeClr val="tx1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k_rng</a:t>
            </a:r>
            <a:r>
              <a:rPr lang="en-US" sz="1200" dirty="0">
                <a:solidFill>
                  <a:schemeClr val="tx1"/>
                </a:solidFill>
              </a:rPr>
              <a:t> = range(1,10)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for k in </a:t>
            </a:r>
            <a:r>
              <a:rPr lang="en-US" sz="1200" dirty="0" err="1">
                <a:solidFill>
                  <a:schemeClr val="tx1"/>
                </a:solidFill>
              </a:rPr>
              <a:t>k_rng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km = </a:t>
            </a:r>
            <a:r>
              <a:rPr lang="en-US" sz="1200" dirty="0" err="1">
                <a:solidFill>
                  <a:schemeClr val="tx1"/>
                </a:solidFill>
              </a:rPr>
              <a:t>KMeans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n_clusters</a:t>
            </a:r>
            <a:r>
              <a:rPr lang="en-US" sz="1200" dirty="0">
                <a:solidFill>
                  <a:schemeClr val="tx1"/>
                </a:solidFill>
              </a:rPr>
              <a:t>=k)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km.fit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df</a:t>
            </a:r>
            <a:r>
              <a:rPr lang="en-US" sz="1200" dirty="0">
                <a:solidFill>
                  <a:schemeClr val="tx1"/>
                </a:solidFill>
              </a:rPr>
              <a:t>[['</a:t>
            </a:r>
            <a:r>
              <a:rPr lang="en-US" sz="1200" dirty="0" err="1">
                <a:solidFill>
                  <a:schemeClr val="tx1"/>
                </a:solidFill>
              </a:rPr>
              <a:t>Age','Income</a:t>
            </a:r>
            <a:r>
              <a:rPr lang="en-US" sz="1200" dirty="0">
                <a:solidFill>
                  <a:schemeClr val="tx1"/>
                </a:solidFill>
              </a:rPr>
              <a:t>($)']])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sse.append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km.inertia</a:t>
            </a:r>
            <a:r>
              <a:rPr lang="en-US" sz="1200" dirty="0">
                <a:solidFill>
                  <a:schemeClr val="tx1"/>
                </a:solidFill>
              </a:rPr>
              <a:t>_)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plt.xlabel</a:t>
            </a:r>
            <a:r>
              <a:rPr lang="en-US" sz="1200" dirty="0">
                <a:solidFill>
                  <a:schemeClr val="tx1"/>
                </a:solidFill>
              </a:rPr>
              <a:t>('K')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plt.ylabel</a:t>
            </a:r>
            <a:r>
              <a:rPr lang="en-US" sz="1200" dirty="0">
                <a:solidFill>
                  <a:schemeClr val="tx1"/>
                </a:solidFill>
              </a:rPr>
              <a:t>('Sum of squared error')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</a:rPr>
              <a:t>plt.plot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k_rng,sse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125C-1436-FE4B-8F83-86F05E86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0" y="2140856"/>
            <a:ext cx="3897087" cy="25980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DB65F-89FA-8841-9702-C1849333F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8845-65EF-C642-9FAD-465000D57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C971-A541-C542-9E0B-254E4F2E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85FD-8658-1A44-B8FC-3C374E3D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has a long history and still is in active research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/>
              <a:t>There are a huge number of clustering algorithms, among them: Density based algorithm, Sub-space clustering, Scale-up methods, Neural networks based methods, Fuzzy clustering, Co-clustering ...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pPr lvl="1">
              <a:buFont typeface="Wingdings" pitchFamily="2" charset="2"/>
              <a:buChar char="Ø"/>
            </a:pPr>
            <a:r>
              <a:rPr lang="en-US" sz="1400" dirty="0"/>
              <a:t>More are still coming every year 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r>
              <a:rPr lang="en-US" dirty="0"/>
              <a:t>Clustering is hard to evaluate, but very useful in practice</a:t>
            </a:r>
          </a:p>
          <a:p>
            <a:endParaRPr lang="en-US" dirty="0"/>
          </a:p>
          <a:p>
            <a:r>
              <a:rPr lang="en-US" dirty="0"/>
              <a:t> Clustering is highly application dependent (and to some extent subjective)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06755-B84A-2741-B7C8-41E0144497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395F3-06F5-9641-BB97-1A9333FF5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>
                <a:effectLst/>
              </a:rPr>
              <a:t>What is clustering?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The organization of unlabeled data into similarity groups called 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FF0000"/>
                </a:solidFill>
              </a:rPr>
              <a:t>A cluster </a:t>
            </a:r>
            <a:r>
              <a:rPr lang="en-US" dirty="0"/>
              <a:t>is a collection of data items which are “similar” between them, and “dissimilar” to data items in other clusters.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49628-312A-EA44-AE34-39BD7BF0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04" y="2874977"/>
            <a:ext cx="3208564" cy="21468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BDD9A-A338-F642-8EF4-43DE9D8C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0666-F52C-AF45-B868-BE05E8915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26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8D1A-BC2A-084E-969E-5DDD9335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Historic application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E679-93D4-0B4E-9D7F-B9AC7E50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John Snow, a London physician plotted the location of cholera deaths on a map during an outbreak in 1850s</a:t>
            </a:r>
          </a:p>
          <a:p>
            <a:endParaRPr lang="en-US" dirty="0"/>
          </a:p>
          <a:p>
            <a:r>
              <a:rPr lang="en-US" dirty="0"/>
              <a:t>The location indicated that cases were clustered around certain intersections where there were polluted wells – thus exposing both the problem and the 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622A6-4A59-394B-BD97-C9CB0FB44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3608486"/>
            <a:ext cx="2816678" cy="14306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262DD-797B-BB49-8FC1-45A37D081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400E-CF1E-AA48-86E6-97C3473BA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34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B4AF-AB96-D445-A119-CD12B200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Clustering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65EE-8653-CA45-A8D4-7556E494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Hierarchical clustering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 means clustering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Other clustering algorithm</a:t>
            </a:r>
            <a:r>
              <a:rPr lang="en-US" b="1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Density-based spatial clustering of applications with noise (DBSCAN), Gaussian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A92A2-0D53-4440-AE81-717A6608D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60AE2-B5F5-494F-8600-A55391663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57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E23-5B6D-A845-AAD4-D25146DD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5211-0477-9649-9AF4-16004203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Hierarchical </a:t>
            </a:r>
            <a:r>
              <a:rPr lang="en-US" dirty="0"/>
              <a:t>algorithms find successive cluster using previous established clusters. These algorithms can be either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agglomerative(“bottom-up”) </a:t>
            </a:r>
            <a:r>
              <a:rPr lang="en-US" dirty="0"/>
              <a:t>or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divisive(“top-down)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Agglomerative algorithm</a:t>
            </a:r>
            <a:r>
              <a:rPr lang="en-US" sz="1700" dirty="0"/>
              <a:t> begin with each element as a separate cluster and merge them into successively larger cluster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Divisive algorithm </a:t>
            </a:r>
            <a:r>
              <a:rPr lang="en-US" sz="1800" dirty="0"/>
              <a:t>begin with the whole set and proceed to divided it into successively smaller cluster</a:t>
            </a: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705FE-0D09-8C41-BA37-270A2A40C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2A276-712C-AF4F-BDDA-CA1CEFF96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94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FEAB-BAF1-164C-A129-2B5AE5A1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4D43-393B-6D49-BF78-CD946171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hierarchical cluster: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Divisive (top down) clustering</a:t>
            </a:r>
            <a:r>
              <a:rPr lang="en-US" dirty="0"/>
              <a:t>: Starts with all data points in one cluster, the root, then </a:t>
            </a:r>
            <a:br>
              <a:rPr lang="en-US" dirty="0"/>
            </a:br>
            <a:endParaRPr lang="en-US" sz="1600" dirty="0"/>
          </a:p>
          <a:p>
            <a:pPr lvl="2"/>
            <a:r>
              <a:rPr lang="en-US" sz="1600" dirty="0"/>
              <a:t>Splits the root into a set of child clusters. Each child cluster is recursively divided further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stops when only singleton clusters of individual data points remain, i.e., each cluster with only a single point </a:t>
            </a:r>
          </a:p>
          <a:p>
            <a:pPr lvl="2"/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sz="1600" dirty="0"/>
          </a:p>
          <a:p>
            <a:pPr marL="342900" lvl="1" indent="0">
              <a:buNone/>
            </a:pPr>
            <a:endParaRPr lang="en-US" sz="1600" dirty="0"/>
          </a:p>
          <a:p>
            <a:pPr marL="3429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34EEA-0B21-8C43-A727-5914545B5F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97D14-1B9A-6A4A-8DFD-175D9DD4A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05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AD9E-D384-554D-A02D-3365D8CD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9120-8825-9A4F-9C52-B4A966E1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Agglomerative (bottom up) clustering</a:t>
            </a:r>
            <a:r>
              <a:rPr lang="en-US" sz="2900" dirty="0"/>
              <a:t>: The dendrogram is built from the bottom level by 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Initially each data points forms a  clusters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Compute the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distance matrix </a:t>
            </a:r>
            <a:r>
              <a:rPr lang="en-US" sz="2200" dirty="0"/>
              <a:t>between the clusters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Repeat</a:t>
            </a:r>
          </a:p>
          <a:p>
            <a:pPr lvl="1">
              <a:buFont typeface="Wingdings" pitchFamily="2" charset="2"/>
              <a:buChar char="Ø"/>
            </a:pP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Merge the two closet cluster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Update the distance matrix</a:t>
            </a:r>
          </a:p>
          <a:p>
            <a:pPr lvl="1"/>
            <a:endParaRPr lang="en-US" sz="2200" dirty="0"/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stopping when all the data points are merged into a single cluster</a:t>
            </a:r>
          </a:p>
          <a:p>
            <a:pPr lvl="1">
              <a:buFont typeface="Wingdings" pitchFamily="2" charset="2"/>
              <a:buChar char="Ø"/>
            </a:pPr>
            <a:endParaRPr lang="en-US" sz="2200" dirty="0"/>
          </a:p>
          <a:p>
            <a:pPr lvl="1">
              <a:buFont typeface="Wingdings" pitchFamily="2" charset="2"/>
              <a:buChar char="Ø"/>
            </a:pPr>
            <a:r>
              <a:rPr lang="en-US" sz="2200" dirty="0"/>
              <a:t>Produce a dendrogram: hierarchical tree of clusters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stopping criterion implemented in </a:t>
            </a:r>
            <a:r>
              <a:rPr lang="en-US" sz="2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scikit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-learn is the number of clusters, so similar clusters are merged until only the specified number of clusters are left. </a:t>
            </a:r>
          </a:p>
          <a:p>
            <a:pPr marL="342900" lvl="1" indent="0">
              <a:buNone/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Different definitions od distance lead to different algorithms.</a:t>
            </a:r>
          </a:p>
          <a:p>
            <a:pPr marL="342900" lvl="1" indent="0">
              <a:buNone/>
            </a:pPr>
            <a:endParaRPr lang="en-US" sz="2500" dirty="0"/>
          </a:p>
          <a:p>
            <a:pPr marL="3429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9DF5-E758-D94A-BDE3-8A06F1C296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DE386-EA80-0245-93B4-512D7818E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22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C17-FE35-9443-9042-06FF32FB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Hierarchical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843E-6DE9-2044-83E8-C6E538D1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BECAE-6715-1B4A-B8D0-9F142A43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1669143"/>
            <a:ext cx="5074544" cy="24819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D884-B6FB-614D-B0ED-5273F5E09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DB97-CA94-6A46-AB82-FE68BC675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7A6C9-04EF-3B4B-8D0A-C7DC7DE35042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541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9875</TotalTime>
  <Words>1521</Words>
  <Application>Microsoft Office PowerPoint</Application>
  <PresentationFormat>Custom</PresentationFormat>
  <Paragraphs>278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Source Sans Pro</vt:lpstr>
      <vt:lpstr>Ubuntu Mono</vt:lpstr>
      <vt:lpstr>Wingdings</vt:lpstr>
      <vt:lpstr>Office Theme</vt:lpstr>
      <vt:lpstr>PDAT617: Python</vt:lpstr>
      <vt:lpstr>6.1 What is unsupervised learning?</vt:lpstr>
      <vt:lpstr>6.1 What is clustering?  </vt:lpstr>
      <vt:lpstr>6.1 Historic application of clustering</vt:lpstr>
      <vt:lpstr>6.1 Clustering Algorithm </vt:lpstr>
      <vt:lpstr>6.2 Hierarchical algorithms  </vt:lpstr>
      <vt:lpstr>6.2 Hierarchical algorithms </vt:lpstr>
      <vt:lpstr>6.2 Hierarchical algorithms</vt:lpstr>
      <vt:lpstr>6.2 Hierarchical algorithms </vt:lpstr>
      <vt:lpstr>6.2 Hierarchical algorithms</vt:lpstr>
      <vt:lpstr>6.2 Hierarchical algorithms </vt:lpstr>
      <vt:lpstr>6.2 Hierarchical algorithms </vt:lpstr>
      <vt:lpstr>6.2 Hierarchical algorithms </vt:lpstr>
      <vt:lpstr>6.2 Hierarchical algorithms </vt:lpstr>
      <vt:lpstr>6.2 Hierarchical algorithms </vt:lpstr>
      <vt:lpstr>6.2 Hierarchical algorithms </vt:lpstr>
      <vt:lpstr>6.2 Hierarchical algorithms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6.3 The k-means algorithm </vt:lpstr>
      <vt:lpstr>6.4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Lv, Shanshan</cp:lastModifiedBy>
  <cp:revision>149</cp:revision>
  <dcterms:created xsi:type="dcterms:W3CDTF">2020-05-26T16:42:01Z</dcterms:created>
  <dcterms:modified xsi:type="dcterms:W3CDTF">2021-06-10T20:30:45Z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89215954-1219-47C9-B5B0-C6CA37FD9713</vt:lpwstr>
  </property>
  <property fmtid="{D5CDD505-2E9C-101B-9397-08002B2CF9AE}" pid="3" name="ArticulatePath">
    <vt:lpwstr>PDAT 617 Module 6</vt:lpwstr>
  </property>
</Properties>
</file>