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9" r:id="rId5"/>
    <p:sldId id="260" r:id="rId6"/>
    <p:sldId id="261" r:id="rId7"/>
    <p:sldId id="262" r:id="rId8"/>
    <p:sldId id="265" r:id="rId9"/>
    <p:sldId id="267" r:id="rId10"/>
    <p:sldId id="266" r:id="rId11"/>
    <p:sldId id="270" r:id="rId12"/>
    <p:sldId id="268" r:id="rId13"/>
  </p:sldIdLst>
  <p:sldSz cx="6858000" cy="5143500"/>
  <p:notesSz cx="6858000" cy="9144000"/>
  <p:defaultTextStyle>
    <a:defPPr>
      <a:defRPr lang="en-US"/>
    </a:defPPr>
    <a:lvl1pPr marL="0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03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DB686-D48A-43AB-9BD9-B6777F76038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FCAB1-AA4A-4A03-96DA-8E9FA325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3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30321"/>
            <a:ext cx="6858000" cy="824220"/>
          </a:xfrm>
          <a:noFill/>
        </p:spPr>
        <p:txBody>
          <a:bodyPr lIns="2286000" tIns="182880" bIns="182880" anchor="t" anchorCtr="0"/>
          <a:lstStyle>
            <a:lvl1pPr algn="l">
              <a:defRPr sz="28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55619"/>
            <a:ext cx="6858000" cy="1053878"/>
          </a:xfrm>
        </p:spPr>
        <p:txBody>
          <a:bodyPr lIns="2286000" tIns="182880" rIns="182880" bIns="18288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1852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98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2"/>
              </a:buClr>
              <a:buFont typeface="Source Sans Pro" panose="020B0503030403020204" pitchFamily="34" charset="0"/>
              <a:buChar char="–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49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6858000" cy="822960"/>
          </a:xfrm>
          <a:noFill/>
        </p:spPr>
        <p:txBody>
          <a:bodyPr tIns="182880" bIns="182880" anchor="t" anchorCtr="0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4715"/>
            <a:ext cx="6858000" cy="1777285"/>
          </a:xfrm>
        </p:spPr>
        <p:txBody>
          <a:bodyPr lIns="228600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26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33272"/>
            <a:ext cx="3429000" cy="4114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33272"/>
            <a:ext cx="3429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685800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05840"/>
            <a:ext cx="3429000" cy="5486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63624"/>
            <a:ext cx="3429000" cy="35753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9000" y="1005840"/>
            <a:ext cx="3429000" cy="5486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8999" y="1563624"/>
            <a:ext cx="3429000" cy="35753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055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  <a:lvl2pPr>
              <a:defRPr>
                <a:latin typeface="Ubuntu Mono" panose="020B0509030602030204" pitchFamily="49" charset="0"/>
              </a:defRPr>
            </a:lvl2pPr>
            <a:lvl3pPr>
              <a:defRPr>
                <a:latin typeface="Ubuntu Mono" panose="020B0509030602030204" pitchFamily="49" charset="0"/>
              </a:defRPr>
            </a:lvl3pPr>
            <a:lvl4pPr>
              <a:defRPr>
                <a:latin typeface="Ubuntu Mono" panose="020B0509030602030204" pitchFamily="49" charset="0"/>
              </a:defRPr>
            </a:lvl4pPr>
            <a:lvl5pPr>
              <a:defRPr>
                <a:latin typeface="Ubuntu Mono" panose="020B0509030602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65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Code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068"/>
            <a:ext cx="6858000" cy="2048256"/>
          </a:xfrm>
          <a:solidFill>
            <a:schemeClr val="bg1"/>
          </a:solidFill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3108960"/>
            <a:ext cx="6858000" cy="2034540"/>
          </a:xfrm>
          <a:solidFill>
            <a:schemeClr val="bg2"/>
          </a:solidFill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  <a:lvl2pPr>
              <a:defRPr>
                <a:latin typeface="Ubuntu Mono" panose="020B0509030602030204" pitchFamily="49" charset="0"/>
              </a:defRPr>
            </a:lvl2pPr>
            <a:lvl3pPr>
              <a:defRPr>
                <a:latin typeface="Ubuntu Mono" panose="020B0509030602030204" pitchFamily="49" charset="0"/>
              </a:defRPr>
            </a:lvl3pPr>
            <a:lvl4pPr>
              <a:defRPr>
                <a:latin typeface="Ubuntu Mono" panose="020B0509030602030204" pitchFamily="49" charset="0"/>
              </a:defRPr>
            </a:lvl4pPr>
            <a:lvl5pPr>
              <a:defRPr>
                <a:latin typeface="Ubuntu Mono" panose="020B0509030602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736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/Code Horizont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51560"/>
            <a:ext cx="3429000" cy="40690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51560"/>
            <a:ext cx="3429000" cy="4096512"/>
          </a:xfrm>
          <a:solidFill>
            <a:schemeClr val="bg2"/>
          </a:solidFill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  <a:lvl2pPr>
              <a:defRPr>
                <a:latin typeface="Ubuntu Mono" panose="020B0509030602030204" pitchFamily="49" charset="0"/>
              </a:defRPr>
            </a:lvl2pPr>
            <a:lvl3pPr>
              <a:defRPr>
                <a:latin typeface="Ubuntu Mono" panose="020B0509030602030204" pitchFamily="49" charset="0"/>
              </a:defRPr>
            </a:lvl3pPr>
            <a:lvl4pPr>
              <a:defRPr>
                <a:latin typeface="Ubuntu Mono" panose="020B0509030602030204" pitchFamily="49" charset="0"/>
              </a:defRPr>
            </a:lvl4pPr>
            <a:lvl5pPr>
              <a:defRPr>
                <a:latin typeface="Ubuntu Mono" panose="020B0509030602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648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4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8872"/>
            <a:ext cx="6858000" cy="822960"/>
          </a:xfrm>
          <a:prstGeom prst="rect">
            <a:avLst/>
          </a:prstGeom>
          <a:noFill/>
        </p:spPr>
        <p:txBody>
          <a:bodyPr vert="horz" lIns="182880" tIns="137160" rIns="182880" bIns="13716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3272"/>
            <a:ext cx="6858000" cy="4114800"/>
          </a:xfrm>
          <a:prstGeom prst="rect">
            <a:avLst/>
          </a:prstGeom>
        </p:spPr>
        <p:txBody>
          <a:bodyPr vert="horz" lIns="182880" tIns="182880" rIns="182880" bIns="18288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58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70" r:id="rId7"/>
    <p:sldLayoutId id="2147483669" r:id="rId8"/>
    <p:sldLayoutId id="2147483666" r:id="rId9"/>
    <p:sldLayoutId id="2147483667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assn.org/code-of-conduct.html" TargetMode="External"/><Relationship Id="rId2" Type="http://schemas.openxmlformats.org/officeDocument/2006/relationships/hyperlink" Target="https://online.hbs.edu/blog/post/data-eth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PDAT625G: </a:t>
            </a:r>
            <a:br>
              <a:rPr lang="en-US" dirty="0" smtClean="0"/>
            </a:br>
            <a:r>
              <a:rPr lang="en-US" dirty="0" smtClean="0"/>
              <a:t>Big Data Security and Ethics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8400" dirty="0" smtClean="0"/>
          </a:p>
          <a:p>
            <a:r>
              <a:rPr lang="en-US" sz="8400" dirty="0" smtClean="0"/>
              <a:t>Module </a:t>
            </a:r>
            <a:r>
              <a:rPr lang="en-US" sz="8400" dirty="0"/>
              <a:t>3</a:t>
            </a:r>
            <a:r>
              <a:rPr lang="en-US" sz="8400" dirty="0" smtClean="0"/>
              <a:t>:</a:t>
            </a:r>
            <a:br>
              <a:rPr lang="en-US" sz="8400" dirty="0" smtClean="0"/>
            </a:br>
            <a:r>
              <a:rPr lang="en-US" sz="8400" dirty="0"/>
              <a:t>Privacy in the Big Data age</a:t>
            </a:r>
            <a:br>
              <a:rPr lang="en-US" sz="8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/>
              <a:t>Be </a:t>
            </a:r>
            <a:r>
              <a:rPr lang="en-US" dirty="0" smtClean="0"/>
              <a:t>even more anonymous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ɛ-differential (epsilon) privacy, </a:t>
            </a:r>
          </a:p>
          <a:p>
            <a:pPr lvl="1"/>
            <a:r>
              <a:rPr lang="en-US" dirty="0" smtClean="0"/>
              <a:t>adds randomness, ɛ, to data</a:t>
            </a:r>
          </a:p>
          <a:p>
            <a:pPr lvl="2"/>
            <a:r>
              <a:rPr lang="en-US" dirty="0" smtClean="0"/>
              <a:t>Adjust weight randomly by </a:t>
            </a:r>
            <a:r>
              <a:rPr lang="en-US" dirty="0" err="1" smtClean="0"/>
              <a:t>RNorm</a:t>
            </a:r>
            <a:r>
              <a:rPr lang="en-US" dirty="0" smtClean="0"/>
              <a:t>(0 </a:t>
            </a:r>
            <a:r>
              <a:rPr lang="en-US" dirty="0" err="1" smtClean="0"/>
              <a:t>lbs</a:t>
            </a:r>
            <a:r>
              <a:rPr lang="en-US" dirty="0" smtClean="0"/>
              <a:t>, </a:t>
            </a:r>
            <a:r>
              <a:rPr lang="en-US" dirty="0" smtClean="0"/>
              <a:t>3)</a:t>
            </a:r>
            <a:endParaRPr lang="en-US" dirty="0" smtClean="0"/>
          </a:p>
          <a:p>
            <a:pPr lvl="2"/>
            <a:r>
              <a:rPr lang="en-US" dirty="0" smtClean="0"/>
              <a:t>Add +/- 2 months to birthdays</a:t>
            </a:r>
          </a:p>
          <a:p>
            <a:pPr lvl="1"/>
            <a:r>
              <a:rPr lang="en-US" dirty="0" smtClean="0"/>
              <a:t>Summaries are still “right,” but raw data is “wrong”</a:t>
            </a:r>
          </a:p>
          <a:p>
            <a:pPr lvl="1"/>
            <a:r>
              <a:rPr lang="en-US" dirty="0" smtClean="0"/>
              <a:t>Not good when the raw data is also important</a:t>
            </a:r>
          </a:p>
          <a:p>
            <a:pPr lvl="2"/>
            <a:r>
              <a:rPr lang="en-US" dirty="0" smtClean="0"/>
              <a:t>Doctors would never go for this.</a:t>
            </a:r>
          </a:p>
          <a:p>
            <a:endParaRPr lang="en-US" dirty="0" smtClean="0"/>
          </a:p>
          <a:p>
            <a:r>
              <a:rPr lang="en-US" dirty="0" smtClean="0"/>
              <a:t>ℓ-diversity and exponential mechanisms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498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/>
              <a:t>Be </a:t>
            </a:r>
            <a:r>
              <a:rPr lang="en-US" dirty="0" smtClean="0"/>
              <a:t>REALLY cryptic: hash functions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0">
              <a:buNone/>
            </a:pPr>
            <a:endParaRPr lang="en-US" dirty="0" smtClean="0"/>
          </a:p>
          <a:p>
            <a:r>
              <a:rPr lang="en-US" dirty="0" err="1" smtClean="0"/>
              <a:t>Crytographic</a:t>
            </a:r>
            <a:r>
              <a:rPr lang="en-US" dirty="0" smtClean="0"/>
              <a:t> Hash Functions</a:t>
            </a:r>
            <a:endParaRPr lang="en-US" dirty="0" smtClean="0"/>
          </a:p>
          <a:p>
            <a:pPr lvl="1"/>
            <a:r>
              <a:rPr lang="en-US" dirty="0" smtClean="0"/>
              <a:t>A hash function recodes data for easy storage</a:t>
            </a:r>
          </a:p>
          <a:p>
            <a:pPr lvl="2"/>
            <a:r>
              <a:rPr lang="en-US" dirty="0" smtClean="0"/>
              <a:t>Lots of uses in Computer-land</a:t>
            </a:r>
            <a:endParaRPr lang="en-US" dirty="0" smtClean="0"/>
          </a:p>
          <a:p>
            <a:pPr lvl="1"/>
            <a:r>
              <a:rPr lang="en-US" dirty="0"/>
              <a:t>Cryptographic are essentially “one-way” hashes</a:t>
            </a:r>
          </a:p>
          <a:p>
            <a:pPr lvl="1"/>
            <a:r>
              <a:rPr lang="en-US" dirty="0" smtClean="0"/>
              <a:t>Used for password storage:</a:t>
            </a:r>
          </a:p>
          <a:p>
            <a:pPr lvl="2"/>
            <a:r>
              <a:rPr lang="en-US" dirty="0" smtClean="0"/>
              <a:t>You can’t see the password, just the hash it makes</a:t>
            </a:r>
          </a:p>
          <a:p>
            <a:pPr lvl="2"/>
            <a:r>
              <a:rPr lang="en-US" dirty="0" smtClean="0"/>
              <a:t>The information submitted is a MATCH or NOT</a:t>
            </a:r>
          </a:p>
          <a:p>
            <a:pPr lvl="1"/>
            <a:r>
              <a:rPr lang="en-US" dirty="0" smtClean="0"/>
              <a:t>Kinds include: SHA, BLAKE, etc. (SHA-1, BLAKE3,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Sometimes thought to be TOO MUCH for data</a:t>
            </a:r>
            <a:r>
              <a:rPr lang="en-US" dirty="0"/>
              <a:t> </a:t>
            </a:r>
            <a:r>
              <a:rPr lang="en-US" dirty="0" smtClean="0"/>
              <a:t>storage.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477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3</a:t>
            </a:r>
            <a:r>
              <a:rPr lang="en-US" dirty="0" smtClean="0"/>
              <a:t>: Practical Concerns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you REALLY throw data away, you can’t go </a:t>
            </a:r>
            <a:r>
              <a:rPr lang="en-US" dirty="0" smtClean="0"/>
              <a:t>back!</a:t>
            </a:r>
            <a:endParaRPr lang="en-US" dirty="0" smtClean="0"/>
          </a:p>
          <a:p>
            <a:pPr lvl="1"/>
            <a:r>
              <a:rPr lang="en-US" dirty="0"/>
              <a:t>Statisticians err on the side of hoarding</a:t>
            </a:r>
          </a:p>
          <a:p>
            <a:pPr lvl="1"/>
            <a:r>
              <a:rPr lang="en-US" dirty="0" smtClean="0"/>
              <a:t>What about post-analysis, meta-analysis?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Having an extra person might help</a:t>
            </a:r>
          </a:p>
          <a:p>
            <a:pPr lvl="1"/>
            <a:r>
              <a:rPr lang="en-US" dirty="0" smtClean="0"/>
              <a:t>Can you really trust them?</a:t>
            </a:r>
          </a:p>
          <a:p>
            <a:pPr lvl="1"/>
            <a:r>
              <a:rPr lang="en-US" dirty="0" smtClean="0"/>
              <a:t>“Willing and competent to testify thereto”</a:t>
            </a:r>
          </a:p>
          <a:p>
            <a:endParaRPr lang="en-US" dirty="0" smtClean="0"/>
          </a:p>
          <a:p>
            <a:r>
              <a:rPr lang="en-US" dirty="0" smtClean="0"/>
              <a:t>Can you have it all? (no)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361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3: </a:t>
            </a:r>
            <a:r>
              <a:rPr lang="en-US" dirty="0"/>
              <a:t>Privacy in the Big Data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Privacy, anyway?</a:t>
            </a:r>
            <a:endParaRPr lang="en-US" dirty="0"/>
          </a:p>
          <a:p>
            <a:r>
              <a:rPr lang="en-US" dirty="0" smtClean="0"/>
              <a:t>How does Big Data make it more complicated?</a:t>
            </a:r>
          </a:p>
          <a:p>
            <a:r>
              <a:rPr lang="en-US" dirty="0" smtClean="0"/>
              <a:t>Why do we care?</a:t>
            </a:r>
          </a:p>
          <a:p>
            <a:pPr lvl="1"/>
            <a:r>
              <a:rPr lang="en-US" dirty="0" smtClean="0"/>
              <a:t>How do we protect our own data?</a:t>
            </a:r>
          </a:p>
          <a:p>
            <a:pPr lvl="1"/>
            <a:r>
              <a:rPr lang="en-US" dirty="0" smtClean="0"/>
              <a:t>What can WE do with data we steward?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03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3: </a:t>
            </a:r>
            <a:r>
              <a:rPr lang="en-US" dirty="0"/>
              <a:t>Privacy in the Big Data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(or Seven) privacies: (Roger Clarke 1997 and later)</a:t>
            </a:r>
          </a:p>
          <a:p>
            <a:pPr lvl="1"/>
            <a:r>
              <a:rPr lang="en-US" dirty="0" smtClean="0"/>
              <a:t>Privacy of Person</a:t>
            </a:r>
          </a:p>
          <a:p>
            <a:pPr lvl="2"/>
            <a:r>
              <a:rPr lang="en-US" dirty="0" smtClean="0"/>
              <a:t>Privacy of Body and Home (4</a:t>
            </a:r>
            <a:r>
              <a:rPr lang="en-US" baseline="30000" dirty="0" smtClean="0"/>
              <a:t>th</a:t>
            </a:r>
            <a:r>
              <a:rPr lang="en-US" dirty="0" smtClean="0"/>
              <a:t> amendment)</a:t>
            </a:r>
          </a:p>
          <a:p>
            <a:pPr lvl="2"/>
            <a:r>
              <a:rPr lang="en-US" dirty="0" smtClean="0"/>
              <a:t>Privacy </a:t>
            </a:r>
            <a:r>
              <a:rPr lang="en-US" dirty="0"/>
              <a:t>of Location and </a:t>
            </a:r>
            <a:r>
              <a:rPr lang="en-US" dirty="0" smtClean="0"/>
              <a:t>Image</a:t>
            </a:r>
            <a:endParaRPr lang="en-US" dirty="0"/>
          </a:p>
          <a:p>
            <a:pPr lvl="1"/>
            <a:r>
              <a:rPr lang="en-US" dirty="0"/>
              <a:t>Privacy of Personal Communication</a:t>
            </a:r>
          </a:p>
          <a:p>
            <a:pPr lvl="2"/>
            <a:r>
              <a:rPr lang="en-US" dirty="0"/>
              <a:t>Privacy of Correspondence (Ben Franklin)</a:t>
            </a:r>
          </a:p>
          <a:p>
            <a:pPr lvl="1"/>
            <a:r>
              <a:rPr lang="en-US" dirty="0" smtClean="0"/>
              <a:t>Privacy of Personal </a:t>
            </a:r>
            <a:r>
              <a:rPr lang="en-US" dirty="0" err="1" smtClean="0"/>
              <a:t>Behaviour</a:t>
            </a:r>
            <a:r>
              <a:rPr lang="en-US" dirty="0" smtClean="0"/>
              <a:t> and Action</a:t>
            </a:r>
          </a:p>
          <a:p>
            <a:pPr lvl="2"/>
            <a:r>
              <a:rPr lang="en-US" dirty="0"/>
              <a:t>Privacy of Thoughts and </a:t>
            </a:r>
            <a:r>
              <a:rPr lang="en-US" dirty="0" smtClean="0"/>
              <a:t>Feelings</a:t>
            </a:r>
          </a:p>
          <a:p>
            <a:pPr lvl="2"/>
            <a:r>
              <a:rPr lang="en-US" dirty="0"/>
              <a:t>Privacy of </a:t>
            </a:r>
            <a:r>
              <a:rPr lang="en-US" dirty="0" smtClean="0"/>
              <a:t>Association</a:t>
            </a:r>
          </a:p>
          <a:p>
            <a:pPr lvl="2"/>
            <a:r>
              <a:rPr lang="en-US" dirty="0" smtClean="0"/>
              <a:t>Privacy of Personal Experience</a:t>
            </a:r>
            <a:endParaRPr lang="en-US" dirty="0"/>
          </a:p>
          <a:p>
            <a:pPr lvl="1"/>
            <a:r>
              <a:rPr lang="en-US" dirty="0" smtClean="0"/>
              <a:t>Privacy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3: Big Data complicates privacy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data is big</a:t>
            </a:r>
          </a:p>
          <a:p>
            <a:endParaRPr lang="en-US" dirty="0" smtClean="0"/>
          </a:p>
          <a:p>
            <a:r>
              <a:rPr lang="en-US" dirty="0" smtClean="0"/>
              <a:t>Types of Predictions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Consequential</a:t>
            </a:r>
          </a:p>
          <a:p>
            <a:pPr lvl="1"/>
            <a:r>
              <a:rPr lang="en-US" dirty="0"/>
              <a:t>Preferential</a:t>
            </a:r>
          </a:p>
          <a:p>
            <a:pPr lvl="1"/>
            <a:r>
              <a:rPr lang="en-US" dirty="0" smtClean="0"/>
              <a:t>Pre-emptive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/>
              <a:t>Quasi-Identifiers: how much is too much?</a:t>
            </a:r>
          </a:p>
          <a:p>
            <a:pPr lvl="1"/>
            <a:r>
              <a:rPr lang="en-US" dirty="0"/>
              <a:t>87% of people from Gender, Birth Date, Zip Code.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00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3: What can WE do for privacy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ACM </a:t>
            </a:r>
            <a:r>
              <a:rPr lang="en-US" i="1" dirty="0" smtClean="0"/>
              <a:t>Code of Ethics and Professional Conduct</a:t>
            </a:r>
          </a:p>
          <a:p>
            <a:pPr lvl="1"/>
            <a:r>
              <a:rPr lang="en-US" dirty="0" err="1" smtClean="0"/>
              <a:t>AmStat</a:t>
            </a:r>
            <a:r>
              <a:rPr lang="en-US" dirty="0" smtClean="0"/>
              <a:t> </a:t>
            </a:r>
            <a:r>
              <a:rPr lang="en-US" i="1" dirty="0" smtClean="0"/>
              <a:t>Ethical Guidelines for Statistical Practice</a:t>
            </a:r>
          </a:p>
          <a:p>
            <a:pPr lvl="1"/>
            <a:r>
              <a:rPr lang="en-US" i="1" dirty="0">
                <a:hlinkClick r:id="rId2"/>
              </a:rPr>
              <a:t>https://</a:t>
            </a:r>
            <a:r>
              <a:rPr lang="en-US" i="1" dirty="0" smtClean="0">
                <a:hlinkClick r:id="rId2"/>
              </a:rPr>
              <a:t>online.hbs.edu/blog/post/data-ethics</a:t>
            </a:r>
            <a:endParaRPr lang="en-US" i="1" dirty="0" smtClean="0"/>
          </a:p>
          <a:p>
            <a:pPr lvl="1"/>
            <a:r>
              <a:rPr lang="en-US" i="1" dirty="0">
                <a:hlinkClick r:id="rId3"/>
              </a:rPr>
              <a:t>http://</a:t>
            </a:r>
            <a:r>
              <a:rPr lang="en-US" i="1" dirty="0" smtClean="0">
                <a:hlinkClick r:id="rId3"/>
              </a:rPr>
              <a:t>www.datascienceassn.org/code-of-conduct.html</a:t>
            </a:r>
            <a:r>
              <a:rPr lang="en-US" i="1" dirty="0" smtClean="0"/>
              <a:t> </a:t>
            </a:r>
            <a:endParaRPr lang="en-US" i="1" dirty="0"/>
          </a:p>
          <a:p>
            <a:pPr lvl="1"/>
            <a:endParaRPr lang="en-US" i="1" dirty="0" smtClean="0"/>
          </a:p>
          <a:p>
            <a:r>
              <a:rPr lang="en-US" dirty="0"/>
              <a:t>In a practical sense, what can WE </a:t>
            </a:r>
            <a:r>
              <a:rPr lang="en-US" dirty="0" smtClean="0"/>
              <a:t>do for privacy?</a:t>
            </a:r>
          </a:p>
          <a:p>
            <a:pPr lvl="1"/>
            <a:r>
              <a:rPr lang="en-US" dirty="0"/>
              <a:t>Be careful throughout</a:t>
            </a:r>
          </a:p>
          <a:p>
            <a:pPr lvl="1"/>
            <a:r>
              <a:rPr lang="en-US" dirty="0"/>
              <a:t>Be aware (and open) about </a:t>
            </a:r>
            <a:r>
              <a:rPr lang="en-US" dirty="0" smtClean="0"/>
              <a:t>weaknesses</a:t>
            </a:r>
            <a:endParaRPr lang="en-US" dirty="0"/>
          </a:p>
          <a:p>
            <a:pPr lvl="1"/>
            <a:r>
              <a:rPr lang="en-US" dirty="0"/>
              <a:t>Be transparent about our methods</a:t>
            </a:r>
          </a:p>
          <a:p>
            <a:pPr lvl="1"/>
            <a:r>
              <a:rPr lang="en-US" dirty="0"/>
              <a:t>Be confidential when we </a:t>
            </a:r>
            <a:r>
              <a:rPr lang="en-US" dirty="0" smtClean="0"/>
              <a:t>can’t </a:t>
            </a:r>
            <a:r>
              <a:rPr lang="en-US" smtClean="0"/>
              <a:t>be anonymous</a:t>
            </a:r>
            <a:endParaRPr lang="en-US"/>
          </a:p>
          <a:p>
            <a:pPr lvl="1"/>
            <a:r>
              <a:rPr lang="en-US" dirty="0" smtClean="0"/>
              <a:t>Be </a:t>
            </a:r>
            <a:r>
              <a:rPr lang="en-US" dirty="0"/>
              <a:t>anonymous when we can</a:t>
            </a:r>
          </a:p>
          <a:p>
            <a:pPr lvl="1"/>
            <a:endParaRPr lang="en-US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20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3: Careful, aware, and transparent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practical sense, what can WE do for privacy?</a:t>
            </a:r>
          </a:p>
          <a:p>
            <a:pPr lvl="1"/>
            <a:r>
              <a:rPr lang="en-US" dirty="0"/>
              <a:t>Be careful </a:t>
            </a:r>
            <a:r>
              <a:rPr lang="en-US" dirty="0" smtClean="0"/>
              <a:t>throughout</a:t>
            </a:r>
          </a:p>
          <a:p>
            <a:pPr lvl="2"/>
            <a:r>
              <a:rPr lang="en-US" dirty="0"/>
              <a:t>Physical </a:t>
            </a:r>
            <a:r>
              <a:rPr lang="en-US" dirty="0" smtClean="0"/>
              <a:t>Security -- Lock </a:t>
            </a:r>
            <a:r>
              <a:rPr lang="en-US" dirty="0"/>
              <a:t>the door</a:t>
            </a:r>
          </a:p>
          <a:p>
            <a:pPr lvl="2"/>
            <a:r>
              <a:rPr lang="en-US" dirty="0"/>
              <a:t>Pick a good </a:t>
            </a:r>
            <a:r>
              <a:rPr lang="en-US" dirty="0" smtClean="0"/>
              <a:t>password, etc.</a:t>
            </a:r>
          </a:p>
          <a:p>
            <a:pPr lvl="2"/>
            <a:r>
              <a:rPr lang="en-US" dirty="0" smtClean="0"/>
              <a:t>Can you be offline for this?</a:t>
            </a:r>
            <a:endParaRPr lang="en-US" dirty="0"/>
          </a:p>
          <a:p>
            <a:pPr lvl="1"/>
            <a:r>
              <a:rPr lang="en-US" dirty="0"/>
              <a:t>Be aware (and open) about weaknesses in the </a:t>
            </a:r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Data is never perfect</a:t>
            </a:r>
          </a:p>
          <a:p>
            <a:pPr lvl="2"/>
            <a:r>
              <a:rPr lang="en-US" dirty="0" smtClean="0"/>
              <a:t>Unknown, unknowns are the worst</a:t>
            </a:r>
            <a:endParaRPr lang="en-US" dirty="0"/>
          </a:p>
          <a:p>
            <a:pPr lvl="1"/>
            <a:r>
              <a:rPr lang="en-US" dirty="0"/>
              <a:t>Be transparent about our </a:t>
            </a:r>
            <a:r>
              <a:rPr lang="en-US" dirty="0" smtClean="0"/>
              <a:t>methods</a:t>
            </a:r>
          </a:p>
          <a:p>
            <a:pPr lvl="2"/>
            <a:r>
              <a:rPr lang="en-US" dirty="0" smtClean="0"/>
              <a:t>Data is private</a:t>
            </a:r>
          </a:p>
          <a:p>
            <a:pPr lvl="2"/>
            <a:r>
              <a:rPr lang="en-US" dirty="0" smtClean="0"/>
              <a:t>Can the code be public? Upon request?</a:t>
            </a:r>
            <a:endParaRPr lang="en-US" dirty="0"/>
          </a:p>
          <a:p>
            <a:endParaRPr lang="en-US" dirty="0" smtClean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464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/>
              <a:t>Be </a:t>
            </a:r>
            <a:r>
              <a:rPr lang="en-US" dirty="0" smtClean="0"/>
              <a:t>confidential and trustworthy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ACM and </a:t>
            </a:r>
            <a:r>
              <a:rPr lang="en-US" dirty="0" err="1" smtClean="0"/>
              <a:t>AmStat</a:t>
            </a:r>
            <a:r>
              <a:rPr lang="en-US" dirty="0" smtClean="0"/>
              <a:t> codes</a:t>
            </a:r>
          </a:p>
          <a:p>
            <a:pPr lvl="1"/>
            <a:r>
              <a:rPr lang="en-US" dirty="0" smtClean="0"/>
              <a:t>We know we can figure it out, but we promise not to.</a:t>
            </a:r>
          </a:p>
          <a:p>
            <a:r>
              <a:rPr lang="en-US" dirty="0" err="1" smtClean="0"/>
              <a:t>Pseudonymization</a:t>
            </a:r>
            <a:endParaRPr lang="en-US" dirty="0" smtClean="0"/>
          </a:p>
          <a:p>
            <a:pPr lvl="1"/>
            <a:r>
              <a:rPr lang="en-US" dirty="0" smtClean="0"/>
              <a:t>Pseudo-anonymous</a:t>
            </a:r>
          </a:p>
          <a:p>
            <a:pPr lvl="1"/>
            <a:r>
              <a:rPr lang="en-US" dirty="0" smtClean="0"/>
              <a:t>Pseudonyms</a:t>
            </a:r>
          </a:p>
          <a:p>
            <a:r>
              <a:rPr lang="en-US" dirty="0" smtClean="0"/>
              <a:t>Data Masking: Make a code for identifiers.</a:t>
            </a:r>
          </a:p>
          <a:p>
            <a:pPr lvl="1"/>
            <a:r>
              <a:rPr lang="en-US" dirty="0" smtClean="0"/>
              <a:t>Method 1: Keep it safe</a:t>
            </a:r>
          </a:p>
          <a:p>
            <a:pPr lvl="1"/>
            <a:r>
              <a:rPr lang="en-US" dirty="0" smtClean="0"/>
              <a:t>Method 2: Destroy it</a:t>
            </a:r>
          </a:p>
          <a:p>
            <a:pPr lvl="2"/>
            <a:r>
              <a:rPr lang="en-US" dirty="0" smtClean="0"/>
              <a:t>How gone is it? Really gone?</a:t>
            </a:r>
          </a:p>
          <a:p>
            <a:pPr lvl="1"/>
            <a:endParaRPr lang="en-US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130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3</a:t>
            </a:r>
            <a:r>
              <a:rPr lang="en-US" dirty="0" smtClean="0"/>
              <a:t>: Dynamic Data Masking: </a:t>
            </a:r>
            <a:br>
              <a:rPr lang="en-US" dirty="0" smtClean="0"/>
            </a:br>
            <a:r>
              <a:rPr lang="en-US" dirty="0" smtClean="0"/>
              <a:t>Semi-Anonymous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what most person can see</a:t>
            </a:r>
          </a:p>
          <a:p>
            <a:pPr lvl="1"/>
            <a:r>
              <a:rPr lang="en-US" dirty="0" smtClean="0"/>
              <a:t>A key exists, though.</a:t>
            </a:r>
            <a:endParaRPr lang="en-US" dirty="0"/>
          </a:p>
          <a:p>
            <a:r>
              <a:rPr lang="en-US" dirty="0" smtClean="0"/>
              <a:t>Example: In an optometrist’s office…</a:t>
            </a:r>
            <a:endParaRPr lang="en-US" dirty="0"/>
          </a:p>
          <a:p>
            <a:pPr lvl="1"/>
            <a:r>
              <a:rPr lang="en-US" dirty="0" smtClean="0"/>
              <a:t>Receptionist only sees appointment information</a:t>
            </a:r>
          </a:p>
          <a:p>
            <a:pPr lvl="1"/>
            <a:r>
              <a:rPr lang="en-US" dirty="0" smtClean="0"/>
              <a:t>Vision Tech “writes” but can’t “read.”</a:t>
            </a:r>
          </a:p>
          <a:p>
            <a:pPr lvl="1"/>
            <a:r>
              <a:rPr lang="en-US" dirty="0" smtClean="0"/>
              <a:t>The Doctor sees medical, but not financial</a:t>
            </a:r>
            <a:endParaRPr lang="en-US" dirty="0"/>
          </a:p>
          <a:p>
            <a:pPr lvl="1"/>
            <a:r>
              <a:rPr lang="en-US" dirty="0" smtClean="0"/>
              <a:t>Insurance staff see financial, but not medical</a:t>
            </a:r>
          </a:p>
          <a:p>
            <a:pPr lvl="1"/>
            <a:r>
              <a:rPr lang="en-US" dirty="0" smtClean="0"/>
              <a:t>Central Tech guy CAN see it all, but in practice doesn’t.</a:t>
            </a:r>
          </a:p>
          <a:p>
            <a:pPr lvl="2"/>
            <a:r>
              <a:rPr lang="en-US" dirty="0" smtClean="0"/>
              <a:t>Who can watch the watcher?</a:t>
            </a:r>
          </a:p>
          <a:p>
            <a:r>
              <a:rPr lang="en-US" dirty="0" smtClean="0"/>
              <a:t>Fancier version: multiple steps to unlock full record</a:t>
            </a:r>
          </a:p>
          <a:p>
            <a:pPr lvl="1"/>
            <a:r>
              <a:rPr lang="en-US" dirty="0" smtClean="0"/>
              <a:t>“nuclear keys” – multiple people needed</a:t>
            </a:r>
            <a:endParaRPr lang="en-US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903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/>
              <a:t>Be anonymous when we can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Differential Privacy: </a:t>
            </a:r>
          </a:p>
          <a:p>
            <a:pPr lvl="1"/>
            <a:r>
              <a:rPr lang="en-US" dirty="0" smtClean="0"/>
              <a:t>We report patterns, not individual values</a:t>
            </a:r>
          </a:p>
          <a:p>
            <a:r>
              <a:rPr lang="en-US" dirty="0" smtClean="0"/>
              <a:t>  </a:t>
            </a:r>
            <a:r>
              <a:rPr lang="en-US" i="1" dirty="0" smtClean="0"/>
              <a:t>k</a:t>
            </a:r>
            <a:r>
              <a:rPr lang="en-US" dirty="0" smtClean="0"/>
              <a:t>-anonymity requires a change to the dataset.</a:t>
            </a:r>
          </a:p>
          <a:p>
            <a:pPr lvl="1"/>
            <a:r>
              <a:rPr lang="en-US" dirty="0" smtClean="0"/>
              <a:t>Suppression: Delete names, what you don’t need</a:t>
            </a:r>
            <a:endParaRPr lang="en-US" dirty="0"/>
          </a:p>
          <a:p>
            <a:pPr lvl="1"/>
            <a:r>
              <a:rPr lang="en-US" dirty="0" smtClean="0"/>
              <a:t>Generalization: </a:t>
            </a:r>
            <a:r>
              <a:rPr lang="en-US" dirty="0" err="1" smtClean="0"/>
              <a:t>Smush</a:t>
            </a:r>
            <a:r>
              <a:rPr lang="en-US" dirty="0" smtClean="0"/>
              <a:t> attribute values together</a:t>
            </a:r>
          </a:p>
          <a:p>
            <a:pPr lvl="2"/>
            <a:r>
              <a:rPr lang="en-US" dirty="0" smtClean="0"/>
              <a:t>Date-of-Birth, becomes “18-25 years old”</a:t>
            </a:r>
          </a:p>
          <a:p>
            <a:pPr lvl="2"/>
            <a:r>
              <a:rPr lang="en-US" dirty="0" smtClean="0"/>
              <a:t>Major becomes “STEM” or “Humanities”</a:t>
            </a:r>
          </a:p>
          <a:p>
            <a:pPr lvl="2"/>
            <a:r>
              <a:rPr lang="en-US" dirty="0" smtClean="0"/>
              <a:t>At least </a:t>
            </a:r>
            <a:r>
              <a:rPr lang="en-US" i="1" dirty="0" smtClean="0"/>
              <a:t>k</a:t>
            </a:r>
            <a:r>
              <a:rPr lang="en-US" dirty="0" smtClean="0"/>
              <a:t> in each group – “other” absurdity possible</a:t>
            </a:r>
            <a:endParaRPr lang="en-US" dirty="0"/>
          </a:p>
          <a:p>
            <a:r>
              <a:rPr lang="en-US" dirty="0" smtClean="0"/>
              <a:t>Weakness</a:t>
            </a:r>
            <a:endParaRPr lang="en-US" dirty="0"/>
          </a:p>
          <a:p>
            <a:pPr lvl="1"/>
            <a:r>
              <a:rPr lang="en-US" dirty="0" smtClean="0"/>
              <a:t>Background knowledge may still allow deciphering</a:t>
            </a:r>
          </a:p>
          <a:p>
            <a:pPr lvl="1"/>
            <a:r>
              <a:rPr lang="en-US" dirty="0" smtClean="0"/>
              <a:t>Homogeneity: Patterns still tell a story</a:t>
            </a:r>
          </a:p>
          <a:p>
            <a:pPr lvl="1"/>
            <a:endParaRPr lang="en-US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882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uman Palette">
      <a:dk1>
        <a:srgbClr val="291534"/>
      </a:dk1>
      <a:lt1>
        <a:sysClr val="window" lastClr="FFFFFF"/>
      </a:lt1>
      <a:dk2>
        <a:srgbClr val="4B275F"/>
      </a:dk2>
      <a:lt2>
        <a:srgbClr val="E4DDD0"/>
      </a:lt2>
      <a:accent1>
        <a:srgbClr val="00A8E1"/>
      </a:accent1>
      <a:accent2>
        <a:srgbClr val="88714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ource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1698</TotalTime>
  <Words>776</Words>
  <Application>Microsoft Office PowerPoint</Application>
  <PresentationFormat>Custom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Source Sans Pro</vt:lpstr>
      <vt:lpstr>Ubuntu Mono</vt:lpstr>
      <vt:lpstr>Wingdings</vt:lpstr>
      <vt:lpstr>Office Theme</vt:lpstr>
      <vt:lpstr>PDAT625G:  Big Data Security and Ethics</vt:lpstr>
      <vt:lpstr>Module 3: Privacy in the Big Data age</vt:lpstr>
      <vt:lpstr>Module 3: Privacy in the Big Data age</vt:lpstr>
      <vt:lpstr>Module 3: Big Data complicates privacy </vt:lpstr>
      <vt:lpstr>Module 3: What can WE do for privacy</vt:lpstr>
      <vt:lpstr>Module 3: Careful, aware, and transparent</vt:lpstr>
      <vt:lpstr>Module 3: Be confidential and trustworthy </vt:lpstr>
      <vt:lpstr>Module 3: Dynamic Data Masking:  Semi-Anonymous</vt:lpstr>
      <vt:lpstr>Module 3: Be anonymous when we can </vt:lpstr>
      <vt:lpstr>Module 3: Be even more anonymous </vt:lpstr>
      <vt:lpstr>Module 3: Be REALLY cryptic: hash functions </vt:lpstr>
      <vt:lpstr>Module 3: Practical 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Thatcher, Scott</dc:creator>
  <cp:lastModifiedBy>Alberts, Scott</cp:lastModifiedBy>
  <cp:revision>81</cp:revision>
  <dcterms:created xsi:type="dcterms:W3CDTF">2020-05-26T16:42:01Z</dcterms:created>
  <dcterms:modified xsi:type="dcterms:W3CDTF">2022-01-17T17:59:47Z</dcterms:modified>
</cp:coreProperties>
</file>