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3" r:id="rId3"/>
    <p:sldId id="295" r:id="rId4"/>
    <p:sldId id="296" r:id="rId5"/>
    <p:sldId id="298" r:id="rId6"/>
    <p:sldId id="259" r:id="rId7"/>
    <p:sldId id="299" r:id="rId8"/>
    <p:sldId id="269" r:id="rId9"/>
    <p:sldId id="273" r:id="rId10"/>
    <p:sldId id="262" r:id="rId11"/>
    <p:sldId id="274" r:id="rId12"/>
    <p:sldId id="263" r:id="rId13"/>
    <p:sldId id="275" r:id="rId14"/>
    <p:sldId id="258" r:id="rId15"/>
    <p:sldId id="300" r:id="rId16"/>
    <p:sldId id="276" r:id="rId17"/>
    <p:sldId id="257" r:id="rId18"/>
    <p:sldId id="265" r:id="rId19"/>
    <p:sldId id="301" r:id="rId20"/>
    <p:sldId id="266" r:id="rId21"/>
    <p:sldId id="261" r:id="rId22"/>
    <p:sldId id="268" r:id="rId23"/>
    <p:sldId id="287" r:id="rId24"/>
    <p:sldId id="288" r:id="rId25"/>
    <p:sldId id="302" r:id="rId26"/>
    <p:sldId id="303" r:id="rId27"/>
    <p:sldId id="289" r:id="rId28"/>
    <p:sldId id="290" r:id="rId29"/>
    <p:sldId id="305" r:id="rId30"/>
    <p:sldId id="292" r:id="rId31"/>
    <p:sldId id="278" r:id="rId32"/>
    <p:sldId id="277" r:id="rId33"/>
    <p:sldId id="306" r:id="rId34"/>
    <p:sldId id="272" r:id="rId35"/>
    <p:sldId id="307" r:id="rId36"/>
    <p:sldId id="304" r:id="rId37"/>
    <p:sldId id="309" r:id="rId38"/>
    <p:sldId id="308" r:id="rId39"/>
    <p:sldId id="281" r:id="rId40"/>
    <p:sldId id="280" r:id="rId41"/>
    <p:sldId id="271" r:id="rId42"/>
    <p:sldId id="310" r:id="rId43"/>
    <p:sldId id="311" r:id="rId44"/>
    <p:sldId id="282" r:id="rId45"/>
    <p:sldId id="270" r:id="rId46"/>
    <p:sldId id="312"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7490D-3D9C-4CCE-B041-47992D7B9D63}"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FEF3E-1E0B-4439-8D7A-4B8CE9CADD6E}" type="slidenum">
              <a:rPr lang="en-US" smtClean="0"/>
              <a:t>‹#›</a:t>
            </a:fld>
            <a:endParaRPr lang="en-US"/>
          </a:p>
        </p:txBody>
      </p:sp>
    </p:spTree>
    <p:extLst>
      <p:ext uri="{BB962C8B-B14F-4D97-AF65-F5344CB8AC3E}">
        <p14:creationId xmlns:p14="http://schemas.microsoft.com/office/powerpoint/2010/main" val="307566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https://en.wikipedia.org/wiki/Poisson_distribution</a:t>
            </a:r>
          </a:p>
        </p:txBody>
      </p:sp>
      <p:sp>
        <p:nvSpPr>
          <p:cNvPr id="4" name="Slide Number Placeholder 3"/>
          <p:cNvSpPr>
            <a:spLocks noGrp="1"/>
          </p:cNvSpPr>
          <p:nvPr>
            <p:ph type="sldNum" sz="quarter" idx="5"/>
          </p:nvPr>
        </p:nvSpPr>
        <p:spPr/>
        <p:txBody>
          <a:bodyPr/>
          <a:lstStyle/>
          <a:p>
            <a:fld id="{A34FEF3E-1E0B-4439-8D7A-4B8CE9CADD6E}" type="slidenum">
              <a:rPr lang="en-US" smtClean="0"/>
              <a:t>2</a:t>
            </a:fld>
            <a:endParaRPr lang="en-US"/>
          </a:p>
        </p:txBody>
      </p:sp>
    </p:spTree>
    <p:extLst>
      <p:ext uri="{BB962C8B-B14F-4D97-AF65-F5344CB8AC3E}">
        <p14:creationId xmlns:p14="http://schemas.microsoft.com/office/powerpoint/2010/main" val="3759343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FEF3E-1E0B-4439-8D7A-4B8CE9CADD6E}" type="slidenum">
              <a:rPr lang="en-US" smtClean="0"/>
              <a:t>17</a:t>
            </a:fld>
            <a:endParaRPr lang="en-US"/>
          </a:p>
        </p:txBody>
      </p:sp>
    </p:spTree>
    <p:extLst>
      <p:ext uri="{BB962C8B-B14F-4D97-AF65-F5344CB8AC3E}">
        <p14:creationId xmlns:p14="http://schemas.microsoft.com/office/powerpoint/2010/main" val="952761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FEF3E-1E0B-4439-8D7A-4B8CE9CADD6E}" type="slidenum">
              <a:rPr lang="en-US" smtClean="0"/>
              <a:t>18</a:t>
            </a:fld>
            <a:endParaRPr lang="en-US"/>
          </a:p>
        </p:txBody>
      </p:sp>
    </p:spTree>
    <p:extLst>
      <p:ext uri="{BB962C8B-B14F-4D97-AF65-F5344CB8AC3E}">
        <p14:creationId xmlns:p14="http://schemas.microsoft.com/office/powerpoint/2010/main" val="265471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https://www.formula1.com/en/latest/article.pirelli-confirm-tyre-choices-for-first-three-f1-races-of-2023-as-new.1xlpcTVaLqw0NeM3aYoyCt.html</a:t>
            </a:r>
          </a:p>
        </p:txBody>
      </p:sp>
      <p:sp>
        <p:nvSpPr>
          <p:cNvPr id="4" name="Slide Number Placeholder 3"/>
          <p:cNvSpPr>
            <a:spLocks noGrp="1"/>
          </p:cNvSpPr>
          <p:nvPr>
            <p:ph type="sldNum" sz="quarter" idx="5"/>
          </p:nvPr>
        </p:nvSpPr>
        <p:spPr/>
        <p:txBody>
          <a:bodyPr/>
          <a:lstStyle/>
          <a:p>
            <a:fld id="{A34FEF3E-1E0B-4439-8D7A-4B8CE9CADD6E}" type="slidenum">
              <a:rPr lang="en-US" smtClean="0"/>
              <a:t>19</a:t>
            </a:fld>
            <a:endParaRPr lang="en-US"/>
          </a:p>
        </p:txBody>
      </p:sp>
    </p:spTree>
    <p:extLst>
      <p:ext uri="{BB962C8B-B14F-4D97-AF65-F5344CB8AC3E}">
        <p14:creationId xmlns:p14="http://schemas.microsoft.com/office/powerpoint/2010/main" val="4133938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FEF3E-1E0B-4439-8D7A-4B8CE9CADD6E}" type="slidenum">
              <a:rPr lang="en-US" smtClean="0"/>
              <a:t>20</a:t>
            </a:fld>
            <a:endParaRPr lang="en-US"/>
          </a:p>
        </p:txBody>
      </p:sp>
    </p:spTree>
    <p:extLst>
      <p:ext uri="{BB962C8B-B14F-4D97-AF65-F5344CB8AC3E}">
        <p14:creationId xmlns:p14="http://schemas.microsoft.com/office/powerpoint/2010/main" val="3542404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is the </a:t>
            </a:r>
            <a:r>
              <a:rPr lang="en-US" dirty="0" err="1"/>
              <a:t>startpoint</a:t>
            </a:r>
            <a:r>
              <a:rPr lang="en-US" dirty="0"/>
              <a:t>?</a:t>
            </a:r>
          </a:p>
          <a:p>
            <a:r>
              <a:rPr lang="en-US" dirty="0"/>
              <a:t>Green in the top left, heading down</a:t>
            </a:r>
          </a:p>
        </p:txBody>
      </p:sp>
      <p:sp>
        <p:nvSpPr>
          <p:cNvPr id="4" name="Slide Number Placeholder 3"/>
          <p:cNvSpPr>
            <a:spLocks noGrp="1"/>
          </p:cNvSpPr>
          <p:nvPr>
            <p:ph type="sldNum" sz="quarter" idx="5"/>
          </p:nvPr>
        </p:nvSpPr>
        <p:spPr/>
        <p:txBody>
          <a:bodyPr/>
          <a:lstStyle/>
          <a:p>
            <a:fld id="{A34FEF3E-1E0B-4439-8D7A-4B8CE9CADD6E}" type="slidenum">
              <a:rPr lang="en-US" smtClean="0"/>
              <a:t>21</a:t>
            </a:fld>
            <a:endParaRPr lang="en-US"/>
          </a:p>
        </p:txBody>
      </p:sp>
    </p:spTree>
    <p:extLst>
      <p:ext uri="{BB962C8B-B14F-4D97-AF65-F5344CB8AC3E}">
        <p14:creationId xmlns:p14="http://schemas.microsoft.com/office/powerpoint/2010/main" val="3043663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now ready for questions</a:t>
            </a:r>
          </a:p>
        </p:txBody>
      </p:sp>
      <p:sp>
        <p:nvSpPr>
          <p:cNvPr id="4" name="Slide Number Placeholder 3"/>
          <p:cNvSpPr>
            <a:spLocks noGrp="1"/>
          </p:cNvSpPr>
          <p:nvPr>
            <p:ph type="sldNum" sz="quarter" idx="5"/>
          </p:nvPr>
        </p:nvSpPr>
        <p:spPr/>
        <p:txBody>
          <a:bodyPr/>
          <a:lstStyle/>
          <a:p>
            <a:fld id="{A34FEF3E-1E0B-4439-8D7A-4B8CE9CADD6E}" type="slidenum">
              <a:rPr lang="en-US" smtClean="0"/>
              <a:t>22</a:t>
            </a:fld>
            <a:endParaRPr lang="en-US"/>
          </a:p>
        </p:txBody>
      </p:sp>
    </p:spTree>
    <p:extLst>
      <p:ext uri="{BB962C8B-B14F-4D97-AF65-F5344CB8AC3E}">
        <p14:creationId xmlns:p14="http://schemas.microsoft.com/office/powerpoint/2010/main" val="662633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FEF3E-1E0B-4439-8D7A-4B8CE9CADD6E}" type="slidenum">
              <a:rPr lang="en-US" smtClean="0"/>
              <a:t>31</a:t>
            </a:fld>
            <a:endParaRPr lang="en-US"/>
          </a:p>
        </p:txBody>
      </p:sp>
    </p:spTree>
    <p:extLst>
      <p:ext uri="{BB962C8B-B14F-4D97-AF65-F5344CB8AC3E}">
        <p14:creationId xmlns:p14="http://schemas.microsoft.com/office/powerpoint/2010/main" val="3108294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FEF3E-1E0B-4439-8D7A-4B8CE9CADD6E}" type="slidenum">
              <a:rPr lang="en-US" smtClean="0"/>
              <a:t>32</a:t>
            </a:fld>
            <a:endParaRPr lang="en-US"/>
          </a:p>
        </p:txBody>
      </p:sp>
    </p:spTree>
    <p:extLst>
      <p:ext uri="{BB962C8B-B14F-4D97-AF65-F5344CB8AC3E}">
        <p14:creationId xmlns:p14="http://schemas.microsoft.com/office/powerpoint/2010/main" val="2512446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FEF3E-1E0B-4439-8D7A-4B8CE9CADD6E}" type="slidenum">
              <a:rPr lang="en-US" smtClean="0"/>
              <a:t>33</a:t>
            </a:fld>
            <a:endParaRPr lang="en-US"/>
          </a:p>
        </p:txBody>
      </p:sp>
    </p:spTree>
    <p:extLst>
      <p:ext uri="{BB962C8B-B14F-4D97-AF65-F5344CB8AC3E}">
        <p14:creationId xmlns:p14="http://schemas.microsoft.com/office/powerpoint/2010/main" val="85145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FEF3E-1E0B-4439-8D7A-4B8CE9CADD6E}" type="slidenum">
              <a:rPr lang="en-US" smtClean="0"/>
              <a:t>34</a:t>
            </a:fld>
            <a:endParaRPr lang="en-US"/>
          </a:p>
        </p:txBody>
      </p:sp>
    </p:spTree>
    <p:extLst>
      <p:ext uri="{BB962C8B-B14F-4D97-AF65-F5344CB8AC3E}">
        <p14:creationId xmlns:p14="http://schemas.microsoft.com/office/powerpoint/2010/main" val="233740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https://sugarandslugs.wordpress.com/2011/02/13/sex-differences/</a:t>
            </a:r>
          </a:p>
        </p:txBody>
      </p:sp>
      <p:sp>
        <p:nvSpPr>
          <p:cNvPr id="4" name="Slide Number Placeholder 3"/>
          <p:cNvSpPr>
            <a:spLocks noGrp="1"/>
          </p:cNvSpPr>
          <p:nvPr>
            <p:ph type="sldNum" sz="quarter" idx="5"/>
          </p:nvPr>
        </p:nvSpPr>
        <p:spPr/>
        <p:txBody>
          <a:bodyPr/>
          <a:lstStyle/>
          <a:p>
            <a:fld id="{A34FEF3E-1E0B-4439-8D7A-4B8CE9CADD6E}" type="slidenum">
              <a:rPr lang="en-US" smtClean="0"/>
              <a:t>3</a:t>
            </a:fld>
            <a:endParaRPr lang="en-US"/>
          </a:p>
        </p:txBody>
      </p:sp>
    </p:spTree>
    <p:extLst>
      <p:ext uri="{BB962C8B-B14F-4D97-AF65-F5344CB8AC3E}">
        <p14:creationId xmlns:p14="http://schemas.microsoft.com/office/powerpoint/2010/main" val="1393186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FEF3E-1E0B-4439-8D7A-4B8CE9CADD6E}" type="slidenum">
              <a:rPr lang="en-US" smtClean="0"/>
              <a:t>35</a:t>
            </a:fld>
            <a:endParaRPr lang="en-US"/>
          </a:p>
        </p:txBody>
      </p:sp>
    </p:spTree>
    <p:extLst>
      <p:ext uri="{BB962C8B-B14F-4D97-AF65-F5344CB8AC3E}">
        <p14:creationId xmlns:p14="http://schemas.microsoft.com/office/powerpoint/2010/main" val="1290874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FEF3E-1E0B-4439-8D7A-4B8CE9CADD6E}" type="slidenum">
              <a:rPr lang="en-US" smtClean="0"/>
              <a:t>36</a:t>
            </a:fld>
            <a:endParaRPr lang="en-US"/>
          </a:p>
        </p:txBody>
      </p:sp>
    </p:spTree>
    <p:extLst>
      <p:ext uri="{BB962C8B-B14F-4D97-AF65-F5344CB8AC3E}">
        <p14:creationId xmlns:p14="http://schemas.microsoft.com/office/powerpoint/2010/main" val="385843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Poisson</a:t>
            </a:r>
          </a:p>
        </p:txBody>
      </p:sp>
      <p:sp>
        <p:nvSpPr>
          <p:cNvPr id="4" name="Slide Number Placeholder 3"/>
          <p:cNvSpPr>
            <a:spLocks noGrp="1"/>
          </p:cNvSpPr>
          <p:nvPr>
            <p:ph type="sldNum" sz="quarter" idx="5"/>
          </p:nvPr>
        </p:nvSpPr>
        <p:spPr/>
        <p:txBody>
          <a:bodyPr/>
          <a:lstStyle/>
          <a:p>
            <a:fld id="{A34FEF3E-1E0B-4439-8D7A-4B8CE9CADD6E}" type="slidenum">
              <a:rPr lang="en-US" smtClean="0"/>
              <a:t>38</a:t>
            </a:fld>
            <a:endParaRPr lang="en-US"/>
          </a:p>
        </p:txBody>
      </p:sp>
    </p:spTree>
    <p:extLst>
      <p:ext uri="{BB962C8B-B14F-4D97-AF65-F5344CB8AC3E}">
        <p14:creationId xmlns:p14="http://schemas.microsoft.com/office/powerpoint/2010/main" val="3486088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Consul’s Poisson</a:t>
            </a:r>
          </a:p>
        </p:txBody>
      </p:sp>
      <p:sp>
        <p:nvSpPr>
          <p:cNvPr id="4" name="Slide Number Placeholder 3"/>
          <p:cNvSpPr>
            <a:spLocks noGrp="1"/>
          </p:cNvSpPr>
          <p:nvPr>
            <p:ph type="sldNum" sz="quarter" idx="5"/>
          </p:nvPr>
        </p:nvSpPr>
        <p:spPr/>
        <p:txBody>
          <a:bodyPr/>
          <a:lstStyle/>
          <a:p>
            <a:fld id="{A34FEF3E-1E0B-4439-8D7A-4B8CE9CADD6E}" type="slidenum">
              <a:rPr lang="en-US" smtClean="0"/>
              <a:t>39</a:t>
            </a:fld>
            <a:endParaRPr lang="en-US"/>
          </a:p>
        </p:txBody>
      </p:sp>
    </p:spTree>
    <p:extLst>
      <p:ext uri="{BB962C8B-B14F-4D97-AF65-F5344CB8AC3E}">
        <p14:creationId xmlns:p14="http://schemas.microsoft.com/office/powerpoint/2010/main" val="3062734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Famoye’s</a:t>
            </a:r>
            <a:r>
              <a:rPr lang="en-US" dirty="0"/>
              <a:t> Poisson</a:t>
            </a:r>
          </a:p>
        </p:txBody>
      </p:sp>
      <p:sp>
        <p:nvSpPr>
          <p:cNvPr id="4" name="Slide Number Placeholder 3"/>
          <p:cNvSpPr>
            <a:spLocks noGrp="1"/>
          </p:cNvSpPr>
          <p:nvPr>
            <p:ph type="sldNum" sz="quarter" idx="5"/>
          </p:nvPr>
        </p:nvSpPr>
        <p:spPr/>
        <p:txBody>
          <a:bodyPr/>
          <a:lstStyle/>
          <a:p>
            <a:fld id="{A34FEF3E-1E0B-4439-8D7A-4B8CE9CADD6E}" type="slidenum">
              <a:rPr lang="en-US" smtClean="0"/>
              <a:t>40</a:t>
            </a:fld>
            <a:endParaRPr lang="en-US"/>
          </a:p>
        </p:txBody>
      </p:sp>
    </p:spTree>
    <p:extLst>
      <p:ext uri="{BB962C8B-B14F-4D97-AF65-F5344CB8AC3E}">
        <p14:creationId xmlns:p14="http://schemas.microsoft.com/office/powerpoint/2010/main" val="408284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https://timeseriesreasoning.com/contents/negative-binomial-regression-model/</a:t>
            </a:r>
          </a:p>
          <a:p>
            <a:r>
              <a:rPr lang="en-US" dirty="0"/>
              <a:t>http://faculty.econ.ucdavis.edu/faculty/cameron/racd2/</a:t>
            </a:r>
          </a:p>
        </p:txBody>
      </p:sp>
      <p:sp>
        <p:nvSpPr>
          <p:cNvPr id="4" name="Slide Number Placeholder 3"/>
          <p:cNvSpPr>
            <a:spLocks noGrp="1"/>
          </p:cNvSpPr>
          <p:nvPr>
            <p:ph type="sldNum" sz="quarter" idx="5"/>
          </p:nvPr>
        </p:nvSpPr>
        <p:spPr/>
        <p:txBody>
          <a:bodyPr/>
          <a:lstStyle/>
          <a:p>
            <a:fld id="{A34FEF3E-1E0B-4439-8D7A-4B8CE9CADD6E}" type="slidenum">
              <a:rPr lang="en-US" smtClean="0"/>
              <a:t>41</a:t>
            </a:fld>
            <a:endParaRPr lang="en-US"/>
          </a:p>
        </p:txBody>
      </p:sp>
    </p:spTree>
    <p:extLst>
      <p:ext uri="{BB962C8B-B14F-4D97-AF65-F5344CB8AC3E}">
        <p14:creationId xmlns:p14="http://schemas.microsoft.com/office/powerpoint/2010/main" val="705372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https://timeseriesreasoning.com/contents/negative-binomial-regression-model/</a:t>
            </a:r>
          </a:p>
          <a:p>
            <a:r>
              <a:rPr lang="en-US" dirty="0"/>
              <a:t>http://faculty.econ.ucdavis.edu/faculty/cameron/racd2/</a:t>
            </a:r>
          </a:p>
        </p:txBody>
      </p:sp>
      <p:sp>
        <p:nvSpPr>
          <p:cNvPr id="4" name="Slide Number Placeholder 3"/>
          <p:cNvSpPr>
            <a:spLocks noGrp="1"/>
          </p:cNvSpPr>
          <p:nvPr>
            <p:ph type="sldNum" sz="quarter" idx="5"/>
          </p:nvPr>
        </p:nvSpPr>
        <p:spPr/>
        <p:txBody>
          <a:bodyPr/>
          <a:lstStyle/>
          <a:p>
            <a:fld id="{A34FEF3E-1E0B-4439-8D7A-4B8CE9CADD6E}" type="slidenum">
              <a:rPr lang="en-US" smtClean="0"/>
              <a:t>42</a:t>
            </a:fld>
            <a:endParaRPr lang="en-US"/>
          </a:p>
        </p:txBody>
      </p:sp>
    </p:spTree>
    <p:extLst>
      <p:ext uri="{BB962C8B-B14F-4D97-AF65-F5344CB8AC3E}">
        <p14:creationId xmlns:p14="http://schemas.microsoft.com/office/powerpoint/2010/main" val="1572037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a:t>
            </a:r>
          </a:p>
        </p:txBody>
      </p:sp>
      <p:sp>
        <p:nvSpPr>
          <p:cNvPr id="4" name="Slide Number Placeholder 3"/>
          <p:cNvSpPr>
            <a:spLocks noGrp="1"/>
          </p:cNvSpPr>
          <p:nvPr>
            <p:ph type="sldNum" sz="quarter" idx="5"/>
          </p:nvPr>
        </p:nvSpPr>
        <p:spPr/>
        <p:txBody>
          <a:bodyPr/>
          <a:lstStyle/>
          <a:p>
            <a:fld id="{A34FEF3E-1E0B-4439-8D7A-4B8CE9CADD6E}" type="slidenum">
              <a:rPr lang="en-US" smtClean="0"/>
              <a:t>44</a:t>
            </a:fld>
            <a:endParaRPr lang="en-US"/>
          </a:p>
        </p:txBody>
      </p:sp>
    </p:spTree>
    <p:extLst>
      <p:ext uri="{BB962C8B-B14F-4D97-AF65-F5344CB8AC3E}">
        <p14:creationId xmlns:p14="http://schemas.microsoft.com/office/powerpoint/2010/main" val="256872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https://cran.r-project.org/web/packages/pscl/vignettes/countreg.pdf</a:t>
            </a:r>
          </a:p>
          <a:p>
            <a:endParaRPr lang="en-US" dirty="0"/>
          </a:p>
          <a:p>
            <a:r>
              <a:rPr lang="en-US" dirty="0"/>
              <a:t>https://flexmix.nl/</a:t>
            </a:r>
          </a:p>
          <a:p>
            <a:endParaRPr lang="en-US" dirty="0"/>
          </a:p>
          <a:p>
            <a:r>
              <a:rPr lang="en-US" dirty="0"/>
              <a:t>https://stock.adobe.com/search?k=gee</a:t>
            </a:r>
          </a:p>
          <a:p>
            <a:endParaRPr lang="en-US" dirty="0"/>
          </a:p>
          <a:p>
            <a:r>
              <a:rPr lang="en-US" dirty="0"/>
              <a:t>https://www.google.com/</a:t>
            </a:r>
            <a:r>
              <a:rPr lang="en-US" dirty="0" err="1"/>
              <a:t>imgres?imgurl</a:t>
            </a:r>
            <a:r>
              <a:rPr lang="en-US" dirty="0"/>
              <a:t>=https%3A%2F%2Fwww.abbreviations.com%2Fimages%2F1686210_NLME.png&amp;tbnid=xr2qAERW6FHBuM&amp;vet=12ahUKEwjY39ilkub_AhXwhbAFHR3EA-EQMygBegUIARC_AQ..i&amp;imgrefurl=https%3A%2F%2Fwww.abbreviations.com%2FNLME&amp;docid=ma_2annBzs_ZyM&amp;w=500&amp;h=270&amp;itg=1&amp;q=nlme%20word&amp;ved=2ahUKEwjY39ilkub_AhXwhbAFHR3EA-EQMygBegUIARC_AQ</a:t>
            </a:r>
          </a:p>
        </p:txBody>
      </p:sp>
      <p:sp>
        <p:nvSpPr>
          <p:cNvPr id="4" name="Slide Number Placeholder 3"/>
          <p:cNvSpPr>
            <a:spLocks noGrp="1"/>
          </p:cNvSpPr>
          <p:nvPr>
            <p:ph type="sldNum" sz="quarter" idx="5"/>
          </p:nvPr>
        </p:nvSpPr>
        <p:spPr/>
        <p:txBody>
          <a:bodyPr/>
          <a:lstStyle/>
          <a:p>
            <a:fld id="{A34FEF3E-1E0B-4439-8D7A-4B8CE9CADD6E}" type="slidenum">
              <a:rPr lang="en-US" smtClean="0"/>
              <a:t>45</a:t>
            </a:fld>
            <a:endParaRPr lang="en-US"/>
          </a:p>
        </p:txBody>
      </p:sp>
    </p:spTree>
    <p:extLst>
      <p:ext uri="{BB962C8B-B14F-4D97-AF65-F5344CB8AC3E}">
        <p14:creationId xmlns:p14="http://schemas.microsoft.com/office/powerpoint/2010/main" val="311483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https://datasciencedojo.com/blog/types-of-statistical-distributions-in-ml/</a:t>
            </a:r>
          </a:p>
        </p:txBody>
      </p:sp>
      <p:sp>
        <p:nvSpPr>
          <p:cNvPr id="4" name="Slide Number Placeholder 3"/>
          <p:cNvSpPr>
            <a:spLocks noGrp="1"/>
          </p:cNvSpPr>
          <p:nvPr>
            <p:ph type="sldNum" sz="quarter" idx="5"/>
          </p:nvPr>
        </p:nvSpPr>
        <p:spPr/>
        <p:txBody>
          <a:bodyPr/>
          <a:lstStyle/>
          <a:p>
            <a:fld id="{A34FEF3E-1E0B-4439-8D7A-4B8CE9CADD6E}" type="slidenum">
              <a:rPr lang="en-US" smtClean="0"/>
              <a:t>4</a:t>
            </a:fld>
            <a:endParaRPr lang="en-US"/>
          </a:p>
        </p:txBody>
      </p:sp>
    </p:spTree>
    <p:extLst>
      <p:ext uri="{BB962C8B-B14F-4D97-AF65-F5344CB8AC3E}">
        <p14:creationId xmlns:p14="http://schemas.microsoft.com/office/powerpoint/2010/main" val="3785869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https://datasciencedojo.com/blog/types-of-statistical-distributions-in-ml/</a:t>
            </a:r>
          </a:p>
        </p:txBody>
      </p:sp>
      <p:sp>
        <p:nvSpPr>
          <p:cNvPr id="4" name="Slide Number Placeholder 3"/>
          <p:cNvSpPr>
            <a:spLocks noGrp="1"/>
          </p:cNvSpPr>
          <p:nvPr>
            <p:ph type="sldNum" sz="quarter" idx="5"/>
          </p:nvPr>
        </p:nvSpPr>
        <p:spPr/>
        <p:txBody>
          <a:bodyPr/>
          <a:lstStyle/>
          <a:p>
            <a:fld id="{A34FEF3E-1E0B-4439-8D7A-4B8CE9CADD6E}" type="slidenum">
              <a:rPr lang="en-US" smtClean="0"/>
              <a:t>5</a:t>
            </a:fld>
            <a:endParaRPr lang="en-US"/>
          </a:p>
        </p:txBody>
      </p:sp>
    </p:spTree>
    <p:extLst>
      <p:ext uri="{BB962C8B-B14F-4D97-AF65-F5344CB8AC3E}">
        <p14:creationId xmlns:p14="http://schemas.microsoft.com/office/powerpoint/2010/main" val="1830455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formation for the 20 cars, beginning of race</a:t>
            </a:r>
          </a:p>
        </p:txBody>
      </p:sp>
      <p:sp>
        <p:nvSpPr>
          <p:cNvPr id="4" name="Slide Number Placeholder 3"/>
          <p:cNvSpPr>
            <a:spLocks noGrp="1"/>
          </p:cNvSpPr>
          <p:nvPr>
            <p:ph type="sldNum" sz="quarter" idx="5"/>
          </p:nvPr>
        </p:nvSpPr>
        <p:spPr/>
        <p:txBody>
          <a:bodyPr/>
          <a:lstStyle/>
          <a:p>
            <a:fld id="{A34FEF3E-1E0B-4439-8D7A-4B8CE9CADD6E}" type="slidenum">
              <a:rPr lang="en-US" smtClean="0"/>
              <a:t>6</a:t>
            </a:fld>
            <a:endParaRPr lang="en-US"/>
          </a:p>
        </p:txBody>
      </p:sp>
    </p:spTree>
    <p:extLst>
      <p:ext uri="{BB962C8B-B14F-4D97-AF65-F5344CB8AC3E}">
        <p14:creationId xmlns:p14="http://schemas.microsoft.com/office/powerpoint/2010/main" val="2276736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different course layouts. </a:t>
            </a:r>
          </a:p>
          <a:p>
            <a:r>
              <a:rPr lang="en-US" dirty="0"/>
              <a:t>Also different geographic areas – North America, Central America, South America, Europe, Middle East, Far East, Australia.</a:t>
            </a:r>
          </a:p>
        </p:txBody>
      </p:sp>
      <p:sp>
        <p:nvSpPr>
          <p:cNvPr id="4" name="Slide Number Placeholder 3"/>
          <p:cNvSpPr>
            <a:spLocks noGrp="1"/>
          </p:cNvSpPr>
          <p:nvPr>
            <p:ph type="sldNum" sz="quarter" idx="5"/>
          </p:nvPr>
        </p:nvSpPr>
        <p:spPr/>
        <p:txBody>
          <a:bodyPr/>
          <a:lstStyle/>
          <a:p>
            <a:fld id="{A34FEF3E-1E0B-4439-8D7A-4B8CE9CADD6E}" type="slidenum">
              <a:rPr lang="en-US" smtClean="0"/>
              <a:t>10</a:t>
            </a:fld>
            <a:endParaRPr lang="en-US"/>
          </a:p>
        </p:txBody>
      </p:sp>
    </p:spTree>
    <p:extLst>
      <p:ext uri="{BB962C8B-B14F-4D97-AF65-F5344CB8AC3E}">
        <p14:creationId xmlns:p14="http://schemas.microsoft.com/office/powerpoint/2010/main" val="421160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course layout, difference in track vs street. Monaco, here, is on the streets that people use for normal traffic and can include these relatively severe changes in elevation and curves that are not normally found on a race-dedicated track.</a:t>
            </a:r>
          </a:p>
        </p:txBody>
      </p:sp>
      <p:sp>
        <p:nvSpPr>
          <p:cNvPr id="4" name="Slide Number Placeholder 3"/>
          <p:cNvSpPr>
            <a:spLocks noGrp="1"/>
          </p:cNvSpPr>
          <p:nvPr>
            <p:ph type="sldNum" sz="quarter" idx="5"/>
          </p:nvPr>
        </p:nvSpPr>
        <p:spPr/>
        <p:txBody>
          <a:bodyPr/>
          <a:lstStyle/>
          <a:p>
            <a:fld id="{A34FEF3E-1E0B-4439-8D7A-4B8CE9CADD6E}" type="slidenum">
              <a:rPr lang="en-US" smtClean="0"/>
              <a:t>12</a:t>
            </a:fld>
            <a:endParaRPr lang="en-US"/>
          </a:p>
        </p:txBody>
      </p:sp>
    </p:spTree>
    <p:extLst>
      <p:ext uri="{BB962C8B-B14F-4D97-AF65-F5344CB8AC3E}">
        <p14:creationId xmlns:p14="http://schemas.microsoft.com/office/powerpoint/2010/main" val="355768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FEF3E-1E0B-4439-8D7A-4B8CE9CADD6E}" type="slidenum">
              <a:rPr lang="en-US" smtClean="0"/>
              <a:t>13</a:t>
            </a:fld>
            <a:endParaRPr lang="en-US"/>
          </a:p>
        </p:txBody>
      </p:sp>
    </p:spTree>
    <p:extLst>
      <p:ext uri="{BB962C8B-B14F-4D97-AF65-F5344CB8AC3E}">
        <p14:creationId xmlns:p14="http://schemas.microsoft.com/office/powerpoint/2010/main" val="2867644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different view of the starting lap that shows the pit lane to the left side of the picture</a:t>
            </a:r>
          </a:p>
        </p:txBody>
      </p:sp>
      <p:sp>
        <p:nvSpPr>
          <p:cNvPr id="4" name="Slide Number Placeholder 3"/>
          <p:cNvSpPr>
            <a:spLocks noGrp="1"/>
          </p:cNvSpPr>
          <p:nvPr>
            <p:ph type="sldNum" sz="quarter" idx="5"/>
          </p:nvPr>
        </p:nvSpPr>
        <p:spPr/>
        <p:txBody>
          <a:bodyPr/>
          <a:lstStyle/>
          <a:p>
            <a:fld id="{A34FEF3E-1E0B-4439-8D7A-4B8CE9CADD6E}" type="slidenum">
              <a:rPr lang="en-US" smtClean="0"/>
              <a:t>14</a:t>
            </a:fld>
            <a:endParaRPr lang="en-US"/>
          </a:p>
        </p:txBody>
      </p:sp>
    </p:spTree>
    <p:extLst>
      <p:ext uri="{BB962C8B-B14F-4D97-AF65-F5344CB8AC3E}">
        <p14:creationId xmlns:p14="http://schemas.microsoft.com/office/powerpoint/2010/main" val="5260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FF29-B304-63BA-E181-9C3413D9B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2046ED-C65D-04D4-DD01-8A4B0ECD1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89449F-5A5D-8DA6-0C81-D7B61D746A11}"/>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5" name="Footer Placeholder 4">
            <a:extLst>
              <a:ext uri="{FF2B5EF4-FFF2-40B4-BE49-F238E27FC236}">
                <a16:creationId xmlns:a16="http://schemas.microsoft.com/office/drawing/2014/main" id="{319B39FB-2ED6-4140-A5FD-5B1684A12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5437C-4BDA-1744-33E7-6635DE25AF61}"/>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268676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88B2-C26A-BA24-A3D3-7F8CF604DA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1373D7-0637-3803-A01F-942BA2E92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3A852-603F-C5F2-D15B-0B5429985F18}"/>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5" name="Footer Placeholder 4">
            <a:extLst>
              <a:ext uri="{FF2B5EF4-FFF2-40B4-BE49-F238E27FC236}">
                <a16:creationId xmlns:a16="http://schemas.microsoft.com/office/drawing/2014/main" id="{18B5D2A3-1AE3-21D0-F32F-157D11FAD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8A040-36BD-FF84-28ED-2E738326B0A4}"/>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126918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92D40-EAD1-966C-4990-1EFA318437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13CFDE-199C-847F-1612-71E8267E1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853B9-2270-7C22-C9DE-D449D2D811D0}"/>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5" name="Footer Placeholder 4">
            <a:extLst>
              <a:ext uri="{FF2B5EF4-FFF2-40B4-BE49-F238E27FC236}">
                <a16:creationId xmlns:a16="http://schemas.microsoft.com/office/drawing/2014/main" id="{11C43DBD-7EBF-690F-4E53-DA67E4DC0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4EF69-D45F-888B-2C93-9B7C22EA2FD4}"/>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217424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4E08-C2F1-1B8E-CC79-7431FEAF00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212E2F-848A-52A5-465A-B78C4D430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E2A0A-9EED-569B-29E8-975D0F2B17F9}"/>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5" name="Footer Placeholder 4">
            <a:extLst>
              <a:ext uri="{FF2B5EF4-FFF2-40B4-BE49-F238E27FC236}">
                <a16:creationId xmlns:a16="http://schemas.microsoft.com/office/drawing/2014/main" id="{39728FCB-E71E-8F0C-0D46-6CE86EA903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15EB38-BD69-1F03-712C-8DC4FCB1CA95}"/>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370759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39B1-FC42-0B48-C9CC-98D224CF0C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B25EBF-6970-BC7E-5031-0E41AB5C43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EC1BB5-4426-7510-A68B-4EDAA6AB82F1}"/>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5" name="Footer Placeholder 4">
            <a:extLst>
              <a:ext uri="{FF2B5EF4-FFF2-40B4-BE49-F238E27FC236}">
                <a16:creationId xmlns:a16="http://schemas.microsoft.com/office/drawing/2014/main" id="{17DCF1FE-DA03-7D9F-DFAB-D66443149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DAF5C-2ECA-A2DD-0127-8F0639E4FB23}"/>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196297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59E-71AB-A18E-C356-E8BDBE1FC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AE87F-BDA7-9C08-0370-3C6EA5915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C171DD-0C7D-86F7-2F19-FC08A75134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AA6840-3A2C-1E33-5736-A6C7F5D2BAC8}"/>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6" name="Footer Placeholder 5">
            <a:extLst>
              <a:ext uri="{FF2B5EF4-FFF2-40B4-BE49-F238E27FC236}">
                <a16:creationId xmlns:a16="http://schemas.microsoft.com/office/drawing/2014/main" id="{D96C71B8-4191-CDD3-4DFA-2410CD73B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D898F-4774-CFCD-A3B5-279FD421A1E8}"/>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2398301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880C-1B3D-9C32-DDEF-F9153B8C44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B7A91E-5B01-9605-9D37-502BC0C52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D994A-1B58-95C9-E580-964F90865D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A2EE3-0E7C-B165-5937-BE6C73360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48E19A-7AF2-57D0-CB87-7992DBD04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C72517-462C-BDC7-BB4E-A897FB762CC2}"/>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8" name="Footer Placeholder 7">
            <a:extLst>
              <a:ext uri="{FF2B5EF4-FFF2-40B4-BE49-F238E27FC236}">
                <a16:creationId xmlns:a16="http://schemas.microsoft.com/office/drawing/2014/main" id="{DDD124A8-5DAA-F253-C637-BFBBF24DA1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64032F-E8FC-2AE4-9A25-D27D8B5943B0}"/>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3654267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2BF4-DAAD-B2AD-8F69-38C782FB5D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F3A576-012D-A4F8-9586-5D12E8CB43EF}"/>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4" name="Footer Placeholder 3">
            <a:extLst>
              <a:ext uri="{FF2B5EF4-FFF2-40B4-BE49-F238E27FC236}">
                <a16:creationId xmlns:a16="http://schemas.microsoft.com/office/drawing/2014/main" id="{540F95D7-6AEA-C783-6A9A-9F49F185B5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4B8B3F-DA71-CF53-F804-DA7DACC1F287}"/>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390968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E654F-FA76-9B87-5122-2E0D04C12510}"/>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3" name="Footer Placeholder 2">
            <a:extLst>
              <a:ext uri="{FF2B5EF4-FFF2-40B4-BE49-F238E27FC236}">
                <a16:creationId xmlns:a16="http://schemas.microsoft.com/office/drawing/2014/main" id="{404DBAA0-7690-8981-5B03-4CE62E485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DA85EA-F5FA-6CE1-297D-E09D586F4C4F}"/>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392616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1CC9-7245-6B6A-4DD0-AA8CB5E60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BDEF9C-36E2-314D-F62D-6545A37F5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BDB9C6-FCD5-F7F4-339F-0556935F0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89843-8FD2-6D12-3AC0-ECCD2A26F8BC}"/>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6" name="Footer Placeholder 5">
            <a:extLst>
              <a:ext uri="{FF2B5EF4-FFF2-40B4-BE49-F238E27FC236}">
                <a16:creationId xmlns:a16="http://schemas.microsoft.com/office/drawing/2014/main" id="{6ADDC385-451C-D100-14D4-BEE748660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AA17B-D41D-A046-750E-1268E7389991}"/>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286367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6A38-4261-5151-0F27-7F05108E4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930D3-3EC2-8FA6-F64A-59D40B5AA4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07C504-9B08-24B2-AF2F-936D80AE2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1C155-EA4E-EFBB-5152-150834982D80}"/>
              </a:ext>
            </a:extLst>
          </p:cNvPr>
          <p:cNvSpPr>
            <a:spLocks noGrp="1"/>
          </p:cNvSpPr>
          <p:nvPr>
            <p:ph type="dt" sz="half" idx="10"/>
          </p:nvPr>
        </p:nvSpPr>
        <p:spPr/>
        <p:txBody>
          <a:bodyPr/>
          <a:lstStyle/>
          <a:p>
            <a:fld id="{EC392DB6-F7AF-406A-927C-16D362155A6D}" type="datetimeFigureOut">
              <a:rPr lang="en-US" smtClean="0"/>
              <a:t>6/25/2023</a:t>
            </a:fld>
            <a:endParaRPr lang="en-US"/>
          </a:p>
        </p:txBody>
      </p:sp>
      <p:sp>
        <p:nvSpPr>
          <p:cNvPr id="6" name="Footer Placeholder 5">
            <a:extLst>
              <a:ext uri="{FF2B5EF4-FFF2-40B4-BE49-F238E27FC236}">
                <a16:creationId xmlns:a16="http://schemas.microsoft.com/office/drawing/2014/main" id="{CF85ED0F-AE2F-C1A8-CB1B-01A0BB33E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E3C66-B3C1-CF74-CD5A-3435139E13A9}"/>
              </a:ext>
            </a:extLst>
          </p:cNvPr>
          <p:cNvSpPr>
            <a:spLocks noGrp="1"/>
          </p:cNvSpPr>
          <p:nvPr>
            <p:ph type="sldNum" sz="quarter" idx="12"/>
          </p:nvPr>
        </p:nvSpPr>
        <p:spPr/>
        <p:txBody>
          <a:bodyPr/>
          <a:lstStyle/>
          <a:p>
            <a:fld id="{14E69F18-9FEC-411E-9BBB-C13358DE6E1E}" type="slidenum">
              <a:rPr lang="en-US" smtClean="0"/>
              <a:t>‹#›</a:t>
            </a:fld>
            <a:endParaRPr lang="en-US"/>
          </a:p>
        </p:txBody>
      </p:sp>
    </p:spTree>
    <p:extLst>
      <p:ext uri="{BB962C8B-B14F-4D97-AF65-F5344CB8AC3E}">
        <p14:creationId xmlns:p14="http://schemas.microsoft.com/office/powerpoint/2010/main" val="317319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496F3-E552-9BCF-DF80-422158DF0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8121FD-D582-0BDE-5963-032F5D021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83332-8EAA-EEBA-7475-3A2445BC4C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92DB6-F7AF-406A-927C-16D362155A6D}" type="datetimeFigureOut">
              <a:rPr lang="en-US" smtClean="0"/>
              <a:t>6/25/2023</a:t>
            </a:fld>
            <a:endParaRPr lang="en-US"/>
          </a:p>
        </p:txBody>
      </p:sp>
      <p:sp>
        <p:nvSpPr>
          <p:cNvPr id="5" name="Footer Placeholder 4">
            <a:extLst>
              <a:ext uri="{FF2B5EF4-FFF2-40B4-BE49-F238E27FC236}">
                <a16:creationId xmlns:a16="http://schemas.microsoft.com/office/drawing/2014/main" id="{1F287A90-6508-D84D-2EBD-0BCF1F9BD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D0214B-A398-6964-756E-629E61717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69F18-9FEC-411E-9BBB-C13358DE6E1E}" type="slidenum">
              <a:rPr lang="en-US" smtClean="0"/>
              <a:t>‹#›</a:t>
            </a:fld>
            <a:endParaRPr lang="en-US"/>
          </a:p>
        </p:txBody>
      </p:sp>
    </p:spTree>
    <p:extLst>
      <p:ext uri="{BB962C8B-B14F-4D97-AF65-F5344CB8AC3E}">
        <p14:creationId xmlns:p14="http://schemas.microsoft.com/office/powerpoint/2010/main" val="2030894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ideo" Target="https://www.youtube.com/embed/stSlnXZ4xnI?feature=oembed" TargetMode="Externa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France"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Poisson_distribution#cite_note-Haight1967-1"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s://en.wikipedia.org/wiki/Statistical_independence" TargetMode="External"/><Relationship Id="rId11" Type="http://schemas.openxmlformats.org/officeDocument/2006/relationships/image" Target="../media/image1.png"/><Relationship Id="rId5" Type="http://schemas.openxmlformats.org/officeDocument/2006/relationships/hyperlink" Target="https://en.wikipedia.org/wiki/Discrete_probability_distribution" TargetMode="External"/><Relationship Id="rId10" Type="http://schemas.openxmlformats.org/officeDocument/2006/relationships/hyperlink" Target="https://en.wikipedia.org/wiki/Help:IPA/English" TargetMode="External"/><Relationship Id="rId4" Type="http://schemas.openxmlformats.org/officeDocument/2006/relationships/hyperlink" Target="https://en.wikipedia.org/wiki/Statistics" TargetMode="External"/><Relationship Id="rId9" Type="http://schemas.openxmlformats.org/officeDocument/2006/relationships/hyperlink" Target="https://en.wikipedia.org/wiki/Sim%C3%A9on_Denis_Poisso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6DC0-8848-56CF-BBC7-623095C6C445}"/>
              </a:ext>
            </a:extLst>
          </p:cNvPr>
          <p:cNvSpPr>
            <a:spLocks noGrp="1"/>
          </p:cNvSpPr>
          <p:nvPr>
            <p:ph type="ctrTitle"/>
          </p:nvPr>
        </p:nvSpPr>
        <p:spPr/>
        <p:txBody>
          <a:bodyPr/>
          <a:lstStyle/>
          <a:p>
            <a:r>
              <a:rPr lang="en-US" dirty="0"/>
              <a:t>A Poisson Analysis of Formula 1 Pit Stops</a:t>
            </a:r>
          </a:p>
        </p:txBody>
      </p:sp>
      <p:sp>
        <p:nvSpPr>
          <p:cNvPr id="3" name="Subtitle 2">
            <a:extLst>
              <a:ext uri="{FF2B5EF4-FFF2-40B4-BE49-F238E27FC236}">
                <a16:creationId xmlns:a16="http://schemas.microsoft.com/office/drawing/2014/main" id="{40235EF6-D602-FEED-D006-09967777A455}"/>
              </a:ext>
            </a:extLst>
          </p:cNvPr>
          <p:cNvSpPr>
            <a:spLocks noGrp="1"/>
          </p:cNvSpPr>
          <p:nvPr>
            <p:ph type="subTitle" idx="1"/>
          </p:nvPr>
        </p:nvSpPr>
        <p:spPr/>
        <p:txBody>
          <a:bodyPr/>
          <a:lstStyle/>
          <a:p>
            <a:r>
              <a:rPr lang="en-US" dirty="0"/>
              <a:t>By Andrew Estes</a:t>
            </a:r>
          </a:p>
        </p:txBody>
      </p:sp>
    </p:spTree>
    <p:extLst>
      <p:ext uri="{BB962C8B-B14F-4D97-AF65-F5344CB8AC3E}">
        <p14:creationId xmlns:p14="http://schemas.microsoft.com/office/powerpoint/2010/main" val="79130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7D45808-39BD-4F87-8BE2-E1B11662D5C9}"/>
              </a:ext>
            </a:extLst>
          </p:cNvPr>
          <p:cNvPicPr>
            <a:picLocks noGrp="1" noChangeAspect="1"/>
          </p:cNvPicPr>
          <p:nvPr>
            <p:ph sz="half" idx="1"/>
          </p:nvPr>
        </p:nvPicPr>
        <p:blipFill>
          <a:blip r:embed="rId3"/>
          <a:stretch>
            <a:fillRect/>
          </a:stretch>
        </p:blipFill>
        <p:spPr>
          <a:xfrm>
            <a:off x="1" y="0"/>
            <a:ext cx="5926600" cy="6857999"/>
          </a:xfrm>
        </p:spPr>
      </p:pic>
      <p:pic>
        <p:nvPicPr>
          <p:cNvPr id="8" name="Content Placeholder 7">
            <a:extLst>
              <a:ext uri="{FF2B5EF4-FFF2-40B4-BE49-F238E27FC236}">
                <a16:creationId xmlns:a16="http://schemas.microsoft.com/office/drawing/2014/main" id="{4921E1C6-52EC-447E-7FD3-97DC065C1BE9}"/>
              </a:ext>
            </a:extLst>
          </p:cNvPr>
          <p:cNvPicPr>
            <a:picLocks noGrp="1" noChangeAspect="1"/>
          </p:cNvPicPr>
          <p:nvPr>
            <p:ph sz="half" idx="2"/>
          </p:nvPr>
        </p:nvPicPr>
        <p:blipFill>
          <a:blip r:embed="rId4"/>
          <a:stretch>
            <a:fillRect/>
          </a:stretch>
        </p:blipFill>
        <p:spPr>
          <a:xfrm>
            <a:off x="5926601" y="1"/>
            <a:ext cx="6265398" cy="6857998"/>
          </a:xfrm>
        </p:spPr>
      </p:pic>
    </p:spTree>
    <p:extLst>
      <p:ext uri="{BB962C8B-B14F-4D97-AF65-F5344CB8AC3E}">
        <p14:creationId xmlns:p14="http://schemas.microsoft.com/office/powerpoint/2010/main" val="141521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1 confirms location and track layout for new US race | RacingNews365">
            <a:extLst>
              <a:ext uri="{FF2B5EF4-FFF2-40B4-BE49-F238E27FC236}">
                <a16:creationId xmlns:a16="http://schemas.microsoft.com/office/drawing/2014/main" id="{13B26A98-5EBD-F05B-0D60-FB870A7D6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0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696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onaco Grand Prix 2023 - F1 Race">
            <a:extLst>
              <a:ext uri="{FF2B5EF4-FFF2-40B4-BE49-F238E27FC236}">
                <a16:creationId xmlns:a16="http://schemas.microsoft.com/office/drawing/2014/main" id="{E570F42A-0F69-54EF-A2F4-FC81741351D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24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ustin, Texas - November 15, 2012: Aerial view of Circuit of the Americas, Formula  1 car racing track stock photo - OFFSET">
            <a:extLst>
              <a:ext uri="{FF2B5EF4-FFF2-40B4-BE49-F238E27FC236}">
                <a16:creationId xmlns:a16="http://schemas.microsoft.com/office/drawing/2014/main" id="{C3F68438-4860-6844-38DD-5CDCF2AB5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89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39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1: 10 things we learned at the 2023 Spanish Grand Prix">
            <a:extLst>
              <a:ext uri="{FF2B5EF4-FFF2-40B4-BE49-F238E27FC236}">
                <a16:creationId xmlns:a16="http://schemas.microsoft.com/office/drawing/2014/main" id="{A8B91279-65C3-0E87-449F-0408884B7C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2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y Ferrari's so upset by Dutch GP penalty that looked clear cut - The Race">
            <a:extLst>
              <a:ext uri="{FF2B5EF4-FFF2-40B4-BE49-F238E27FC236}">
                <a16:creationId xmlns:a16="http://schemas.microsoft.com/office/drawing/2014/main" id="{665E1F50-0C22-CF9B-14B1-0E6558027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39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No photo description available.">
            <a:extLst>
              <a:ext uri="{FF2B5EF4-FFF2-40B4-BE49-F238E27FC236}">
                <a16:creationId xmlns:a16="http://schemas.microsoft.com/office/drawing/2014/main" id="{9DA7D6B6-BA5B-6C28-66F0-2316DF6F6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05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Fastest Pit Stop | 2023 Saudi Arabian Grand Prix | DHL">
            <a:hlinkClick r:id="" action="ppaction://media"/>
            <a:extLst>
              <a:ext uri="{FF2B5EF4-FFF2-40B4-BE49-F238E27FC236}">
                <a16:creationId xmlns:a16="http://schemas.microsoft.com/office/drawing/2014/main" id="{1381A605-C4C8-08F9-EB6F-3BC3ECE54254}"/>
              </a:ext>
            </a:extLst>
          </p:cNvPr>
          <p:cNvPicPr>
            <a:picLocks noRot="1" noChangeAspect="1"/>
          </p:cNvPicPr>
          <p:nvPr>
            <a:videoFile r:link="rId1"/>
          </p:nvPr>
        </p:nvPicPr>
        <p:blipFill>
          <a:blip r:embed="rId4"/>
          <a:stretch>
            <a:fillRect/>
          </a:stretch>
        </p:blipFill>
        <p:spPr>
          <a:xfrm>
            <a:off x="0" y="0"/>
            <a:ext cx="12192000" cy="6888480"/>
          </a:xfrm>
          <a:prstGeom prst="rect">
            <a:avLst/>
          </a:prstGeom>
        </p:spPr>
      </p:pic>
    </p:spTree>
    <p:extLst>
      <p:ext uri="{BB962C8B-B14F-4D97-AF65-F5344CB8AC3E}">
        <p14:creationId xmlns:p14="http://schemas.microsoft.com/office/powerpoint/2010/main" val="33232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978537B-E7CC-5F22-E788-89634FB5529C}"/>
              </a:ext>
            </a:extLst>
          </p:cNvPr>
          <p:cNvPicPr>
            <a:picLocks noGrp="1" noChangeAspect="1"/>
          </p:cNvPicPr>
          <p:nvPr>
            <p:ph sz="half" idx="1"/>
          </p:nvPr>
        </p:nvPicPr>
        <p:blipFill>
          <a:blip r:embed="rId3"/>
          <a:stretch>
            <a:fillRect/>
          </a:stretch>
        </p:blipFill>
        <p:spPr>
          <a:xfrm>
            <a:off x="-17501" y="0"/>
            <a:ext cx="5919538" cy="6858000"/>
          </a:xfrm>
        </p:spPr>
      </p:pic>
      <p:pic>
        <p:nvPicPr>
          <p:cNvPr id="8" name="Content Placeholder 7">
            <a:extLst>
              <a:ext uri="{FF2B5EF4-FFF2-40B4-BE49-F238E27FC236}">
                <a16:creationId xmlns:a16="http://schemas.microsoft.com/office/drawing/2014/main" id="{D27F02EC-E7BD-5B7B-C2A1-566B64A9EA26}"/>
              </a:ext>
            </a:extLst>
          </p:cNvPr>
          <p:cNvPicPr>
            <a:picLocks noGrp="1" noChangeAspect="1"/>
          </p:cNvPicPr>
          <p:nvPr>
            <p:ph sz="half" idx="2"/>
          </p:nvPr>
        </p:nvPicPr>
        <p:blipFill>
          <a:blip r:embed="rId4"/>
          <a:stretch>
            <a:fillRect/>
          </a:stretch>
        </p:blipFill>
        <p:spPr>
          <a:xfrm>
            <a:off x="6272464" y="0"/>
            <a:ext cx="5919538" cy="6857999"/>
          </a:xfrm>
        </p:spPr>
      </p:pic>
    </p:spTree>
    <p:extLst>
      <p:ext uri="{BB962C8B-B14F-4D97-AF65-F5344CB8AC3E}">
        <p14:creationId xmlns:p14="http://schemas.microsoft.com/office/powerpoint/2010/main" val="330095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77A1E317-91E1-3E96-61DB-E2B27EB50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56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F04D-C876-0312-7F66-0FDA699790BA}"/>
              </a:ext>
            </a:extLst>
          </p:cNvPr>
          <p:cNvSpPr>
            <a:spLocks noGrp="1"/>
          </p:cNvSpPr>
          <p:nvPr>
            <p:ph type="title"/>
          </p:nvPr>
        </p:nvSpPr>
        <p:spPr/>
        <p:txBody>
          <a:bodyPr/>
          <a:lstStyle/>
          <a:p>
            <a:r>
              <a:rPr lang="en-US" dirty="0"/>
              <a:t>Poisson Distribution as defined by Wikipedia:</a:t>
            </a:r>
          </a:p>
        </p:txBody>
      </p:sp>
      <p:sp>
        <p:nvSpPr>
          <p:cNvPr id="4" name="Text Placeholder 3">
            <a:extLst>
              <a:ext uri="{FF2B5EF4-FFF2-40B4-BE49-F238E27FC236}">
                <a16:creationId xmlns:a16="http://schemas.microsoft.com/office/drawing/2014/main" id="{3BDFC49E-1FFB-C230-4724-14166C1F7029}"/>
              </a:ext>
            </a:extLst>
          </p:cNvPr>
          <p:cNvSpPr>
            <a:spLocks noGrp="1"/>
          </p:cNvSpPr>
          <p:nvPr>
            <p:ph type="body" sz="half" idx="2"/>
          </p:nvPr>
        </p:nvSpPr>
        <p:spPr/>
        <p:txBody>
          <a:bodyPr>
            <a:normAutofit fontScale="92500" lnSpcReduction="10000"/>
          </a:bodyPr>
          <a:lstStyle/>
          <a:p>
            <a:r>
              <a:rPr lang="en-US" sz="1800"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In </a:t>
            </a:r>
            <a:r>
              <a:rPr lang="en-US" sz="1800" u="sng" kern="1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3" tooltip="Probability theory"/>
              </a:rPr>
              <a:t>probability theory</a:t>
            </a:r>
            <a:r>
              <a:rPr lang="en-US" sz="1800"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and </a:t>
            </a:r>
            <a:r>
              <a:rPr lang="en-US" sz="1800" u="sng" kern="1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4" tooltip="Statistics"/>
              </a:rPr>
              <a:t>statistics</a:t>
            </a:r>
            <a:r>
              <a:rPr lang="en-US" sz="1800"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the </a:t>
            </a:r>
            <a:r>
              <a:rPr lang="en-US" sz="1800" b="1"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Poisson distribution</a:t>
            </a:r>
            <a:r>
              <a:rPr lang="en-US" sz="1800"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is a </a:t>
            </a:r>
            <a:r>
              <a:rPr lang="en-US" sz="1800" u="sng" kern="1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5" tooltip="Discrete probability distribution"/>
              </a:rPr>
              <a:t>discrete probability distribution</a:t>
            </a:r>
            <a:r>
              <a:rPr lang="en-US" sz="1800"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that expresses the probability of a given number of events occurring in a fixed interval of time or space if these events occur with a known constant mean rate and </a:t>
            </a:r>
            <a:r>
              <a:rPr lang="en-US" sz="1800" u="sng" kern="1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6" tooltip="Statistical independence"/>
              </a:rPr>
              <a:t>independently</a:t>
            </a:r>
            <a:r>
              <a:rPr lang="en-US" sz="1800"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of the time since the last event.</a:t>
            </a:r>
            <a:r>
              <a:rPr lang="en-US" sz="1800" u="sng" kern="100" baseline="300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7"/>
              </a:rPr>
              <a:t>[1]</a:t>
            </a:r>
            <a:r>
              <a:rPr lang="en-US" sz="1800"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It is named after </a:t>
            </a:r>
            <a:r>
              <a:rPr lang="en-US" sz="1800" u="sng" kern="1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8" tooltip="France"/>
              </a:rPr>
              <a:t>French</a:t>
            </a:r>
            <a:r>
              <a:rPr lang="en-US" sz="1800"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mathematician </a:t>
            </a:r>
            <a:r>
              <a:rPr lang="en-US" sz="1800" u="sng" kern="100" dirty="0" err="1">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9" tooltip="Siméon Denis Poisson"/>
              </a:rPr>
              <a:t>Siméon</a:t>
            </a:r>
            <a:r>
              <a:rPr lang="en-US" sz="1800" u="sng" kern="1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9" tooltip="Siméon Denis Poisson"/>
              </a:rPr>
              <a:t> Denis Poisson</a:t>
            </a:r>
            <a:r>
              <a:rPr lang="en-US" sz="1800"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u="sng" kern="1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10" tooltip="Help:IPA/English"/>
              </a:rPr>
              <a:t>/ˈ</a:t>
            </a:r>
            <a:r>
              <a:rPr lang="en-US" sz="1800" u="sng" kern="100" dirty="0" err="1">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10" tooltip="Help:IPA/English"/>
              </a:rPr>
              <a:t>pwɑːsɒn</a:t>
            </a:r>
            <a:r>
              <a:rPr lang="en-US" sz="1800" u="sng" kern="1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10" tooltip="Help:IPA/English"/>
              </a:rPr>
              <a:t>/</a:t>
            </a:r>
            <a:r>
              <a:rPr lang="en-US" sz="1800" u="sng"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hlinkClick r:id="rId10" tooltip="Help:IPA/English"/>
              </a:rPr>
              <a:t>; French pronunciation: ​</a:t>
            </a:r>
            <a:r>
              <a:rPr lang="en-US" sz="1800" u="sng" kern="1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10" tooltip="Help:IPA/English"/>
              </a:rPr>
              <a:t>[</a:t>
            </a:r>
            <a:r>
              <a:rPr lang="en-US" sz="1800" u="sng" kern="100" dirty="0" err="1">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10" tooltip="Help:IPA/English"/>
              </a:rPr>
              <a:t>pwasɔ</a:t>
            </a:r>
            <a:r>
              <a:rPr lang="en-US" sz="1800" u="sng" kern="100" dirty="0">
                <a:solidFill>
                  <a:srgbClr val="3366CC"/>
                </a:solidFill>
                <a:effectLst/>
                <a:latin typeface="Arial" panose="020B0604020202020204" pitchFamily="34" charset="0"/>
                <a:ea typeface="Calibri" panose="020F0502020204030204" pitchFamily="34" charset="0"/>
                <a:cs typeface="Times New Roman" panose="02020603050405020304" pitchFamily="18" charset="0"/>
                <a:hlinkClick r:id="rId10" tooltip="Help:IPA/English"/>
              </a:rPr>
              <a:t>̃]</a:t>
            </a:r>
            <a:r>
              <a:rPr lang="en-US" sz="1800" u="sng" kern="1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hlinkClick r:id="rId10" tooltip="Help:IPA/English"/>
              </a:rPr>
              <a:t>). The Poisson distribution can also be used for the number of events in other specified interval types such as distance, area, or volume. </a:t>
            </a:r>
            <a:endParaRPr lang="en-US" dirty="0"/>
          </a:p>
        </p:txBody>
      </p:sp>
      <p:pic>
        <p:nvPicPr>
          <p:cNvPr id="1029" name="Picture 5">
            <a:extLst>
              <a:ext uri="{FF2B5EF4-FFF2-40B4-BE49-F238E27FC236}">
                <a16:creationId xmlns:a16="http://schemas.microsoft.com/office/drawing/2014/main" id="{6F040C5E-3B0C-AE29-24D4-06A383CAC968}"/>
              </a:ext>
            </a:extLst>
          </p:cNvPr>
          <p:cNvPicPr>
            <a:picLocks noGrp="1" noChangeAspect="1" noChangeArrowheads="1"/>
          </p:cNvPicPr>
          <p:nvPr>
            <p:ph idx="1"/>
          </p:nvPr>
        </p:nvPicPr>
        <p:blipFill>
          <a:blip r:embed="rId11">
            <a:extLst>
              <a:ext uri="{28A0092B-C50C-407E-A947-70E740481C1C}">
                <a14:useLocalDpi xmlns:a14="http://schemas.microsoft.com/office/drawing/2010/main" val="0"/>
              </a:ext>
            </a:extLst>
          </a:blip>
          <a:srcRect/>
          <a:stretch>
            <a:fillRect/>
          </a:stretch>
        </p:blipFill>
        <p:spPr bwMode="auto">
          <a:xfrm>
            <a:off x="5748106" y="1437968"/>
            <a:ext cx="5156057" cy="398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426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s too much data ruining Formula 1?">
            <a:extLst>
              <a:ext uri="{FF2B5EF4-FFF2-40B4-BE49-F238E27FC236}">
                <a16:creationId xmlns:a16="http://schemas.microsoft.com/office/drawing/2014/main" id="{8C17790F-9AB7-E493-0A82-EDB157D8A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60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842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A1370-DCB3-8495-0CD0-D87C6A76EC63}"/>
              </a:ext>
            </a:extLst>
          </p:cNvPr>
          <p:cNvPicPr>
            <a:picLocks noChangeAspect="1"/>
          </p:cNvPicPr>
          <p:nvPr/>
        </p:nvPicPr>
        <p:blipFill>
          <a:blip r:embed="rId3"/>
          <a:stretch>
            <a:fillRect/>
          </a:stretch>
        </p:blipFill>
        <p:spPr>
          <a:xfrm>
            <a:off x="0" y="0"/>
            <a:ext cx="12192000" cy="6864252"/>
          </a:xfrm>
          <a:prstGeom prst="rect">
            <a:avLst/>
          </a:prstGeom>
        </p:spPr>
      </p:pic>
    </p:spTree>
    <p:extLst>
      <p:ext uri="{BB962C8B-B14F-4D97-AF65-F5344CB8AC3E}">
        <p14:creationId xmlns:p14="http://schemas.microsoft.com/office/powerpoint/2010/main" val="390247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Max Verstappen interviews Daniel Ricciardo on Sky F1 after Mexican GP | F1  News">
            <a:extLst>
              <a:ext uri="{FF2B5EF4-FFF2-40B4-BE49-F238E27FC236}">
                <a16:creationId xmlns:a16="http://schemas.microsoft.com/office/drawing/2014/main" id="{FFD1662A-7DFC-F8A6-9980-B7920484D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815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518766-114B-55F9-02FF-CDF7D3E40C64}"/>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93036102-70B9-93F2-0F28-EFB01F37AF84}"/>
              </a:ext>
            </a:extLst>
          </p:cNvPr>
          <p:cNvPicPr>
            <a:picLocks noChangeAspect="1"/>
          </p:cNvPicPr>
          <p:nvPr/>
        </p:nvPicPr>
        <p:blipFill>
          <a:blip r:embed="rId2"/>
          <a:stretch>
            <a:fillRect/>
          </a:stretch>
        </p:blipFill>
        <p:spPr>
          <a:xfrm>
            <a:off x="0" y="-1"/>
            <a:ext cx="12170537" cy="6858001"/>
          </a:xfrm>
          <a:prstGeom prst="rect">
            <a:avLst/>
          </a:prstGeom>
        </p:spPr>
      </p:pic>
    </p:spTree>
    <p:extLst>
      <p:ext uri="{BB962C8B-B14F-4D97-AF65-F5344CB8AC3E}">
        <p14:creationId xmlns:p14="http://schemas.microsoft.com/office/powerpoint/2010/main" val="1109774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FB1E-B8D6-487B-3E80-1849D9C3E880}"/>
              </a:ext>
            </a:extLst>
          </p:cNvPr>
          <p:cNvSpPr>
            <a:spLocks noGrp="1"/>
          </p:cNvSpPr>
          <p:nvPr>
            <p:ph type="title"/>
          </p:nvPr>
        </p:nvSpPr>
        <p:spPr/>
        <p:txBody>
          <a:bodyPr/>
          <a:lstStyle/>
          <a:p>
            <a:r>
              <a:rPr lang="en-US" dirty="0"/>
              <a:t>Dataframes: Laps</a:t>
            </a:r>
          </a:p>
        </p:txBody>
      </p:sp>
      <p:pic>
        <p:nvPicPr>
          <p:cNvPr id="4" name="Picture 3">
            <a:extLst>
              <a:ext uri="{FF2B5EF4-FFF2-40B4-BE49-F238E27FC236}">
                <a16:creationId xmlns:a16="http://schemas.microsoft.com/office/drawing/2014/main" id="{42290E30-874E-53F3-5CF0-25A36AC6675A}"/>
              </a:ext>
            </a:extLst>
          </p:cNvPr>
          <p:cNvPicPr>
            <a:picLocks noChangeAspect="1"/>
          </p:cNvPicPr>
          <p:nvPr/>
        </p:nvPicPr>
        <p:blipFill>
          <a:blip r:embed="rId2"/>
          <a:stretch>
            <a:fillRect/>
          </a:stretch>
        </p:blipFill>
        <p:spPr>
          <a:xfrm>
            <a:off x="0" y="1848004"/>
            <a:ext cx="12192000" cy="3382944"/>
          </a:xfrm>
          <a:prstGeom prst="rect">
            <a:avLst/>
          </a:prstGeom>
        </p:spPr>
      </p:pic>
    </p:spTree>
    <p:extLst>
      <p:ext uri="{BB962C8B-B14F-4D97-AF65-F5344CB8AC3E}">
        <p14:creationId xmlns:p14="http://schemas.microsoft.com/office/powerpoint/2010/main" val="1221014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FB1E-B8D6-487B-3E80-1849D9C3E880}"/>
              </a:ext>
            </a:extLst>
          </p:cNvPr>
          <p:cNvSpPr>
            <a:spLocks noGrp="1"/>
          </p:cNvSpPr>
          <p:nvPr>
            <p:ph type="title"/>
          </p:nvPr>
        </p:nvSpPr>
        <p:spPr/>
        <p:txBody>
          <a:bodyPr/>
          <a:lstStyle/>
          <a:p>
            <a:r>
              <a:rPr lang="en-US" dirty="0"/>
              <a:t>Dataframes: Results</a:t>
            </a:r>
          </a:p>
        </p:txBody>
      </p:sp>
      <p:pic>
        <p:nvPicPr>
          <p:cNvPr id="4" name="Picture 3">
            <a:extLst>
              <a:ext uri="{FF2B5EF4-FFF2-40B4-BE49-F238E27FC236}">
                <a16:creationId xmlns:a16="http://schemas.microsoft.com/office/drawing/2014/main" id="{5A699C14-4FC5-614C-0C3E-271F846D0674}"/>
              </a:ext>
            </a:extLst>
          </p:cNvPr>
          <p:cNvPicPr>
            <a:picLocks noChangeAspect="1"/>
          </p:cNvPicPr>
          <p:nvPr/>
        </p:nvPicPr>
        <p:blipFill>
          <a:blip r:embed="rId2"/>
          <a:stretch>
            <a:fillRect/>
          </a:stretch>
        </p:blipFill>
        <p:spPr>
          <a:xfrm>
            <a:off x="0" y="1690688"/>
            <a:ext cx="12192000" cy="5158516"/>
          </a:xfrm>
          <a:prstGeom prst="rect">
            <a:avLst/>
          </a:prstGeom>
        </p:spPr>
      </p:pic>
    </p:spTree>
    <p:extLst>
      <p:ext uri="{BB962C8B-B14F-4D97-AF65-F5344CB8AC3E}">
        <p14:creationId xmlns:p14="http://schemas.microsoft.com/office/powerpoint/2010/main" val="1533873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FB1E-B8D6-487B-3E80-1849D9C3E880}"/>
              </a:ext>
            </a:extLst>
          </p:cNvPr>
          <p:cNvSpPr>
            <a:spLocks noGrp="1"/>
          </p:cNvSpPr>
          <p:nvPr>
            <p:ph type="title"/>
          </p:nvPr>
        </p:nvSpPr>
        <p:spPr/>
        <p:txBody>
          <a:bodyPr/>
          <a:lstStyle/>
          <a:p>
            <a:r>
              <a:rPr lang="en-US" dirty="0"/>
              <a:t>Dataframes: Final</a:t>
            </a:r>
          </a:p>
        </p:txBody>
      </p:sp>
      <p:sp>
        <p:nvSpPr>
          <p:cNvPr id="4" name="TextBox 3">
            <a:extLst>
              <a:ext uri="{FF2B5EF4-FFF2-40B4-BE49-F238E27FC236}">
                <a16:creationId xmlns:a16="http://schemas.microsoft.com/office/drawing/2014/main" id="{4A91F2CF-83C8-CC89-08B9-C1AAEB51D46B}"/>
              </a:ext>
            </a:extLst>
          </p:cNvPr>
          <p:cNvSpPr txBox="1"/>
          <p:nvPr/>
        </p:nvSpPr>
        <p:spPr>
          <a:xfrm>
            <a:off x="838200" y="5376270"/>
            <a:ext cx="10515600" cy="1477328"/>
          </a:xfrm>
          <a:prstGeom prst="rect">
            <a:avLst/>
          </a:prstGeom>
          <a:noFill/>
        </p:spPr>
        <p:txBody>
          <a:bodyPr wrap="square">
            <a:spAutoFit/>
          </a:bodyPr>
          <a:lstStyle/>
          <a:p>
            <a:r>
              <a:rPr lang="en-US" dirty="0"/>
              <a:t>abu_dhabi_race_19_final = </a:t>
            </a:r>
            <a:r>
              <a:rPr lang="en-US" dirty="0" err="1"/>
              <a:t>pd.merge</a:t>
            </a:r>
            <a:r>
              <a:rPr lang="en-US" dirty="0"/>
              <a:t>( abu_dhabi_race_19_laps, </a:t>
            </a:r>
          </a:p>
          <a:p>
            <a:r>
              <a:rPr lang="en-US" dirty="0"/>
              <a:t>				abu_dhabi_race_19_results[[</a:t>
            </a:r>
          </a:p>
          <a:p>
            <a:r>
              <a:rPr lang="en-US" dirty="0"/>
              <a:t>					'Driver', '</a:t>
            </a:r>
            <a:r>
              <a:rPr lang="en-US" dirty="0" err="1"/>
              <a:t>GridPosition</a:t>
            </a:r>
            <a:r>
              <a:rPr lang="en-US" dirty="0"/>
              <a:t>', 'Position’, 'Points']], </a:t>
            </a:r>
          </a:p>
          <a:p>
            <a:r>
              <a:rPr lang="en-US" dirty="0"/>
              <a:t>				on='Driver’, </a:t>
            </a:r>
          </a:p>
          <a:p>
            <a:r>
              <a:rPr lang="en-US" dirty="0"/>
              <a:t>				how='left')</a:t>
            </a:r>
          </a:p>
        </p:txBody>
      </p:sp>
      <p:pic>
        <p:nvPicPr>
          <p:cNvPr id="8" name="Picture 7">
            <a:extLst>
              <a:ext uri="{FF2B5EF4-FFF2-40B4-BE49-F238E27FC236}">
                <a16:creationId xmlns:a16="http://schemas.microsoft.com/office/drawing/2014/main" id="{8DC3EE06-FFDA-3095-7BE8-ED390581BED8}"/>
              </a:ext>
            </a:extLst>
          </p:cNvPr>
          <p:cNvPicPr>
            <a:picLocks noChangeAspect="1"/>
          </p:cNvPicPr>
          <p:nvPr/>
        </p:nvPicPr>
        <p:blipFill>
          <a:blip r:embed="rId2"/>
          <a:stretch>
            <a:fillRect/>
          </a:stretch>
        </p:blipFill>
        <p:spPr>
          <a:xfrm>
            <a:off x="0" y="1668565"/>
            <a:ext cx="12192000" cy="3707705"/>
          </a:xfrm>
          <a:prstGeom prst="rect">
            <a:avLst/>
          </a:prstGeom>
        </p:spPr>
      </p:pic>
    </p:spTree>
    <p:extLst>
      <p:ext uri="{BB962C8B-B14F-4D97-AF65-F5344CB8AC3E}">
        <p14:creationId xmlns:p14="http://schemas.microsoft.com/office/powerpoint/2010/main" val="3643874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FB1E-B8D6-487B-3E80-1849D9C3E880}"/>
              </a:ext>
            </a:extLst>
          </p:cNvPr>
          <p:cNvSpPr>
            <a:spLocks noGrp="1"/>
          </p:cNvSpPr>
          <p:nvPr>
            <p:ph type="title"/>
          </p:nvPr>
        </p:nvSpPr>
        <p:spPr/>
        <p:txBody>
          <a:bodyPr/>
          <a:lstStyle/>
          <a:p>
            <a:r>
              <a:rPr lang="en-US" dirty="0"/>
              <a:t>Dataframes: Messages</a:t>
            </a:r>
          </a:p>
        </p:txBody>
      </p:sp>
      <p:pic>
        <p:nvPicPr>
          <p:cNvPr id="4" name="Picture 3">
            <a:extLst>
              <a:ext uri="{FF2B5EF4-FFF2-40B4-BE49-F238E27FC236}">
                <a16:creationId xmlns:a16="http://schemas.microsoft.com/office/drawing/2014/main" id="{29A8933D-877C-FDB1-DB3A-AB8F54FF55EA}"/>
              </a:ext>
            </a:extLst>
          </p:cNvPr>
          <p:cNvPicPr>
            <a:picLocks noChangeAspect="1"/>
          </p:cNvPicPr>
          <p:nvPr/>
        </p:nvPicPr>
        <p:blipFill>
          <a:blip r:embed="rId2"/>
          <a:stretch>
            <a:fillRect/>
          </a:stretch>
        </p:blipFill>
        <p:spPr>
          <a:xfrm>
            <a:off x="0" y="1424658"/>
            <a:ext cx="12192000" cy="5433341"/>
          </a:xfrm>
          <a:prstGeom prst="rect">
            <a:avLst/>
          </a:prstGeom>
        </p:spPr>
      </p:pic>
    </p:spTree>
    <p:extLst>
      <p:ext uri="{BB962C8B-B14F-4D97-AF65-F5344CB8AC3E}">
        <p14:creationId xmlns:p14="http://schemas.microsoft.com/office/powerpoint/2010/main" val="231352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FB1E-B8D6-487B-3E80-1849D9C3E880}"/>
              </a:ext>
            </a:extLst>
          </p:cNvPr>
          <p:cNvSpPr>
            <a:spLocks noGrp="1"/>
          </p:cNvSpPr>
          <p:nvPr>
            <p:ph type="title"/>
          </p:nvPr>
        </p:nvSpPr>
        <p:spPr/>
        <p:txBody>
          <a:bodyPr/>
          <a:lstStyle/>
          <a:p>
            <a:r>
              <a:rPr lang="en-US" dirty="0"/>
              <a:t>Dataframes: Weather</a:t>
            </a:r>
          </a:p>
        </p:txBody>
      </p:sp>
      <p:pic>
        <p:nvPicPr>
          <p:cNvPr id="4" name="Picture 3">
            <a:extLst>
              <a:ext uri="{FF2B5EF4-FFF2-40B4-BE49-F238E27FC236}">
                <a16:creationId xmlns:a16="http://schemas.microsoft.com/office/drawing/2014/main" id="{2ACC01B6-BB88-3B3A-1373-7ADAB3434236}"/>
              </a:ext>
            </a:extLst>
          </p:cNvPr>
          <p:cNvPicPr>
            <a:picLocks noChangeAspect="1"/>
          </p:cNvPicPr>
          <p:nvPr/>
        </p:nvPicPr>
        <p:blipFill>
          <a:blip r:embed="rId2"/>
          <a:stretch>
            <a:fillRect/>
          </a:stretch>
        </p:blipFill>
        <p:spPr>
          <a:xfrm>
            <a:off x="0" y="1759648"/>
            <a:ext cx="12192000" cy="3660626"/>
          </a:xfrm>
          <a:prstGeom prst="rect">
            <a:avLst/>
          </a:prstGeom>
        </p:spPr>
      </p:pic>
    </p:spTree>
    <p:extLst>
      <p:ext uri="{BB962C8B-B14F-4D97-AF65-F5344CB8AC3E}">
        <p14:creationId xmlns:p14="http://schemas.microsoft.com/office/powerpoint/2010/main" val="707598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2B0814-0621-52FE-5F91-4232887B6AB2}"/>
              </a:ext>
            </a:extLst>
          </p:cNvPr>
          <p:cNvPicPr>
            <a:picLocks noChangeAspect="1"/>
          </p:cNvPicPr>
          <p:nvPr/>
        </p:nvPicPr>
        <p:blipFill>
          <a:blip r:embed="rId2"/>
          <a:stretch>
            <a:fillRect/>
          </a:stretch>
        </p:blipFill>
        <p:spPr>
          <a:xfrm>
            <a:off x="0" y="1565455"/>
            <a:ext cx="3788417" cy="5292545"/>
          </a:xfrm>
          <a:prstGeom prst="rect">
            <a:avLst/>
          </a:prstGeom>
        </p:spPr>
      </p:pic>
      <p:pic>
        <p:nvPicPr>
          <p:cNvPr id="7" name="Picture 6">
            <a:extLst>
              <a:ext uri="{FF2B5EF4-FFF2-40B4-BE49-F238E27FC236}">
                <a16:creationId xmlns:a16="http://schemas.microsoft.com/office/drawing/2014/main" id="{2C84BAE4-4066-A7BC-540A-B9DDF7A6C48F}"/>
              </a:ext>
            </a:extLst>
          </p:cNvPr>
          <p:cNvPicPr>
            <a:picLocks noChangeAspect="1"/>
          </p:cNvPicPr>
          <p:nvPr/>
        </p:nvPicPr>
        <p:blipFill>
          <a:blip r:embed="rId3"/>
          <a:stretch>
            <a:fillRect/>
          </a:stretch>
        </p:blipFill>
        <p:spPr>
          <a:xfrm>
            <a:off x="6096001" y="1565455"/>
            <a:ext cx="4411970" cy="1336469"/>
          </a:xfrm>
          <a:prstGeom prst="rect">
            <a:avLst/>
          </a:prstGeom>
        </p:spPr>
      </p:pic>
      <p:pic>
        <p:nvPicPr>
          <p:cNvPr id="9" name="Picture 8">
            <a:extLst>
              <a:ext uri="{FF2B5EF4-FFF2-40B4-BE49-F238E27FC236}">
                <a16:creationId xmlns:a16="http://schemas.microsoft.com/office/drawing/2014/main" id="{2B8A5C23-93C1-D6B4-5F1B-7507A75B7D51}"/>
              </a:ext>
            </a:extLst>
          </p:cNvPr>
          <p:cNvPicPr>
            <a:picLocks noChangeAspect="1"/>
          </p:cNvPicPr>
          <p:nvPr/>
        </p:nvPicPr>
        <p:blipFill>
          <a:blip r:embed="rId4"/>
          <a:stretch>
            <a:fillRect/>
          </a:stretch>
        </p:blipFill>
        <p:spPr>
          <a:xfrm>
            <a:off x="6096000" y="2991491"/>
            <a:ext cx="4428463" cy="1357631"/>
          </a:xfrm>
          <a:prstGeom prst="rect">
            <a:avLst/>
          </a:prstGeom>
        </p:spPr>
      </p:pic>
      <p:pic>
        <p:nvPicPr>
          <p:cNvPr id="11" name="Picture 10">
            <a:extLst>
              <a:ext uri="{FF2B5EF4-FFF2-40B4-BE49-F238E27FC236}">
                <a16:creationId xmlns:a16="http://schemas.microsoft.com/office/drawing/2014/main" id="{5B4073C5-0F38-F764-6A06-E22F7B20BBD8}"/>
              </a:ext>
            </a:extLst>
          </p:cNvPr>
          <p:cNvPicPr>
            <a:picLocks noChangeAspect="1"/>
          </p:cNvPicPr>
          <p:nvPr/>
        </p:nvPicPr>
        <p:blipFill>
          <a:blip r:embed="rId5"/>
          <a:stretch>
            <a:fillRect/>
          </a:stretch>
        </p:blipFill>
        <p:spPr>
          <a:xfrm>
            <a:off x="3991614" y="4496668"/>
            <a:ext cx="8200386" cy="834544"/>
          </a:xfrm>
          <a:prstGeom prst="rect">
            <a:avLst/>
          </a:prstGeom>
        </p:spPr>
      </p:pic>
      <p:pic>
        <p:nvPicPr>
          <p:cNvPr id="15" name="Picture 14">
            <a:extLst>
              <a:ext uri="{FF2B5EF4-FFF2-40B4-BE49-F238E27FC236}">
                <a16:creationId xmlns:a16="http://schemas.microsoft.com/office/drawing/2014/main" id="{F62A2CE9-C29E-61EF-C31E-5CE59A2C5EB7}"/>
              </a:ext>
            </a:extLst>
          </p:cNvPr>
          <p:cNvPicPr>
            <a:picLocks noChangeAspect="1"/>
          </p:cNvPicPr>
          <p:nvPr/>
        </p:nvPicPr>
        <p:blipFill>
          <a:blip r:embed="rId6"/>
          <a:stretch>
            <a:fillRect/>
          </a:stretch>
        </p:blipFill>
        <p:spPr>
          <a:xfrm>
            <a:off x="3991614" y="5478757"/>
            <a:ext cx="8200386" cy="1379243"/>
          </a:xfrm>
          <a:prstGeom prst="rect">
            <a:avLst/>
          </a:prstGeom>
        </p:spPr>
      </p:pic>
      <p:sp>
        <p:nvSpPr>
          <p:cNvPr id="16" name="Title 1">
            <a:extLst>
              <a:ext uri="{FF2B5EF4-FFF2-40B4-BE49-F238E27FC236}">
                <a16:creationId xmlns:a16="http://schemas.microsoft.com/office/drawing/2014/main" id="{74C18781-1BB2-9DDB-3BA0-B1509333DCC0}"/>
              </a:ext>
            </a:extLst>
          </p:cNvPr>
          <p:cNvSpPr txBox="1">
            <a:spLocks/>
          </p:cNvSpPr>
          <p:nvPr/>
        </p:nvSpPr>
        <p:spPr>
          <a:xfrm>
            <a:off x="838200" y="365125"/>
            <a:ext cx="10515600" cy="11771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Transformations</a:t>
            </a:r>
          </a:p>
          <a:p>
            <a:endParaRPr lang="en-US" dirty="0"/>
          </a:p>
        </p:txBody>
      </p:sp>
    </p:spTree>
    <p:extLst>
      <p:ext uri="{BB962C8B-B14F-4D97-AF65-F5344CB8AC3E}">
        <p14:creationId xmlns:p14="http://schemas.microsoft.com/office/powerpoint/2010/main" val="167442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y Sex Differences Don't Always Measure Up | Sugar and Slugs">
            <a:extLst>
              <a:ext uri="{FF2B5EF4-FFF2-40B4-BE49-F238E27FC236}">
                <a16:creationId xmlns:a16="http://schemas.microsoft.com/office/drawing/2014/main" id="{EB70D186-C7FE-7282-3832-B4A5C6E452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848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90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7A4B-9B07-8FB8-348A-75862A40E174}"/>
              </a:ext>
            </a:extLst>
          </p:cNvPr>
          <p:cNvSpPr>
            <a:spLocks noGrp="1"/>
          </p:cNvSpPr>
          <p:nvPr>
            <p:ph type="title"/>
          </p:nvPr>
        </p:nvSpPr>
        <p:spPr/>
        <p:txBody>
          <a:bodyPr/>
          <a:lstStyle/>
          <a:p>
            <a:r>
              <a:rPr lang="en-US" dirty="0"/>
              <a:t>Shiny Visualization</a:t>
            </a:r>
          </a:p>
        </p:txBody>
      </p:sp>
      <p:pic>
        <p:nvPicPr>
          <p:cNvPr id="4" name="Picture 3">
            <a:extLst>
              <a:ext uri="{FF2B5EF4-FFF2-40B4-BE49-F238E27FC236}">
                <a16:creationId xmlns:a16="http://schemas.microsoft.com/office/drawing/2014/main" id="{BE3D5084-4A10-C4CF-E75A-7E9AD555DFD5}"/>
              </a:ext>
            </a:extLst>
          </p:cNvPr>
          <p:cNvPicPr>
            <a:picLocks noChangeAspect="1"/>
          </p:cNvPicPr>
          <p:nvPr/>
        </p:nvPicPr>
        <p:blipFill>
          <a:blip r:embed="rId2"/>
          <a:stretch>
            <a:fillRect/>
          </a:stretch>
        </p:blipFill>
        <p:spPr>
          <a:xfrm>
            <a:off x="838200" y="2091388"/>
            <a:ext cx="9381033" cy="4130398"/>
          </a:xfrm>
          <a:prstGeom prst="rect">
            <a:avLst/>
          </a:prstGeom>
        </p:spPr>
      </p:pic>
    </p:spTree>
    <p:extLst>
      <p:ext uri="{BB962C8B-B14F-4D97-AF65-F5344CB8AC3E}">
        <p14:creationId xmlns:p14="http://schemas.microsoft.com/office/powerpoint/2010/main" val="3412048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6F63-70B5-8A63-0677-66FA06BDB9B5}"/>
              </a:ext>
            </a:extLst>
          </p:cNvPr>
          <p:cNvSpPr>
            <a:spLocks noGrp="1"/>
          </p:cNvSpPr>
          <p:nvPr>
            <p:ph type="title"/>
          </p:nvPr>
        </p:nvSpPr>
        <p:spPr/>
        <p:txBody>
          <a:bodyPr/>
          <a:lstStyle/>
          <a:p>
            <a:r>
              <a:rPr lang="en-US" dirty="0"/>
              <a:t>Tire Life When Pit Stop Made</a:t>
            </a:r>
          </a:p>
        </p:txBody>
      </p:sp>
      <p:pic>
        <p:nvPicPr>
          <p:cNvPr id="3" name="Picture 2">
            <a:extLst>
              <a:ext uri="{FF2B5EF4-FFF2-40B4-BE49-F238E27FC236}">
                <a16:creationId xmlns:a16="http://schemas.microsoft.com/office/drawing/2014/main" id="{DCEC63A4-717C-D4BB-FD05-ADFE72FCE03C}"/>
              </a:ext>
            </a:extLst>
          </p:cNvPr>
          <p:cNvPicPr>
            <a:picLocks noChangeAspect="1"/>
          </p:cNvPicPr>
          <p:nvPr/>
        </p:nvPicPr>
        <p:blipFill>
          <a:blip r:embed="rId3"/>
          <a:stretch>
            <a:fillRect/>
          </a:stretch>
        </p:blipFill>
        <p:spPr>
          <a:xfrm>
            <a:off x="0" y="1388692"/>
            <a:ext cx="12192000" cy="5469308"/>
          </a:xfrm>
          <a:prstGeom prst="rect">
            <a:avLst/>
          </a:prstGeom>
        </p:spPr>
      </p:pic>
    </p:spTree>
    <p:extLst>
      <p:ext uri="{BB962C8B-B14F-4D97-AF65-F5344CB8AC3E}">
        <p14:creationId xmlns:p14="http://schemas.microsoft.com/office/powerpoint/2010/main" val="23500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6F63-70B5-8A63-0677-66FA06BDB9B5}"/>
              </a:ext>
            </a:extLst>
          </p:cNvPr>
          <p:cNvSpPr>
            <a:spLocks noGrp="1"/>
          </p:cNvSpPr>
          <p:nvPr>
            <p:ph type="title"/>
          </p:nvPr>
        </p:nvSpPr>
        <p:spPr/>
        <p:txBody>
          <a:bodyPr/>
          <a:lstStyle/>
          <a:p>
            <a:r>
              <a:rPr lang="en-US" dirty="0"/>
              <a:t>Lap Number When Pit Stop Made</a:t>
            </a:r>
          </a:p>
        </p:txBody>
      </p:sp>
      <p:pic>
        <p:nvPicPr>
          <p:cNvPr id="3" name="Picture 2">
            <a:extLst>
              <a:ext uri="{FF2B5EF4-FFF2-40B4-BE49-F238E27FC236}">
                <a16:creationId xmlns:a16="http://schemas.microsoft.com/office/drawing/2014/main" id="{DF766A35-6A60-5867-70CE-D057D145C80F}"/>
              </a:ext>
            </a:extLst>
          </p:cNvPr>
          <p:cNvPicPr>
            <a:picLocks noChangeAspect="1"/>
          </p:cNvPicPr>
          <p:nvPr/>
        </p:nvPicPr>
        <p:blipFill>
          <a:blip r:embed="rId3"/>
          <a:stretch>
            <a:fillRect/>
          </a:stretch>
        </p:blipFill>
        <p:spPr>
          <a:xfrm>
            <a:off x="0" y="1479511"/>
            <a:ext cx="12192000" cy="5378489"/>
          </a:xfrm>
          <a:prstGeom prst="rect">
            <a:avLst/>
          </a:prstGeom>
        </p:spPr>
      </p:pic>
    </p:spTree>
    <p:extLst>
      <p:ext uri="{BB962C8B-B14F-4D97-AF65-F5344CB8AC3E}">
        <p14:creationId xmlns:p14="http://schemas.microsoft.com/office/powerpoint/2010/main" val="3959348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6F63-70B5-8A63-0677-66FA06BDB9B5}"/>
              </a:ext>
            </a:extLst>
          </p:cNvPr>
          <p:cNvSpPr>
            <a:spLocks noGrp="1"/>
          </p:cNvSpPr>
          <p:nvPr>
            <p:ph type="title"/>
          </p:nvPr>
        </p:nvSpPr>
        <p:spPr/>
        <p:txBody>
          <a:bodyPr/>
          <a:lstStyle/>
          <a:p>
            <a:r>
              <a:rPr lang="en-US" dirty="0"/>
              <a:t>Reducing Dimensionality</a:t>
            </a:r>
          </a:p>
        </p:txBody>
      </p:sp>
      <p:pic>
        <p:nvPicPr>
          <p:cNvPr id="5" name="Picture 4">
            <a:extLst>
              <a:ext uri="{FF2B5EF4-FFF2-40B4-BE49-F238E27FC236}">
                <a16:creationId xmlns:a16="http://schemas.microsoft.com/office/drawing/2014/main" id="{78DA3A24-DCB1-770F-5170-42FB61CE30BD}"/>
              </a:ext>
            </a:extLst>
          </p:cNvPr>
          <p:cNvPicPr>
            <a:picLocks noChangeAspect="1"/>
          </p:cNvPicPr>
          <p:nvPr/>
        </p:nvPicPr>
        <p:blipFill>
          <a:blip r:embed="rId3"/>
          <a:stretch>
            <a:fillRect/>
          </a:stretch>
        </p:blipFill>
        <p:spPr>
          <a:xfrm>
            <a:off x="9832" y="1690688"/>
            <a:ext cx="12182168" cy="3598967"/>
          </a:xfrm>
          <a:prstGeom prst="rect">
            <a:avLst/>
          </a:prstGeom>
        </p:spPr>
      </p:pic>
    </p:spTree>
    <p:extLst>
      <p:ext uri="{BB962C8B-B14F-4D97-AF65-F5344CB8AC3E}">
        <p14:creationId xmlns:p14="http://schemas.microsoft.com/office/powerpoint/2010/main" val="3797395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Justice Symbol Watercolor Print Lady Justice Art Print Lawyer Office Art  Gift Law Art Scales Of Just Drawing by Leith Huber - Pixels">
            <a:extLst>
              <a:ext uri="{FF2B5EF4-FFF2-40B4-BE49-F238E27FC236}">
                <a16:creationId xmlns:a16="http://schemas.microsoft.com/office/drawing/2014/main" id="{10A50D37-4E90-B6CB-F609-46318C7A7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488" y="0"/>
            <a:ext cx="4899025"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4D0F7944-8641-DCFB-E37D-81FCADE1C0C2}"/>
              </a:ext>
            </a:extLst>
          </p:cNvPr>
          <p:cNvGraphicFramePr>
            <a:graphicFrameLocks noGrp="1"/>
          </p:cNvGraphicFramePr>
          <p:nvPr>
            <p:extLst>
              <p:ext uri="{D42A27DB-BD31-4B8C-83A1-F6EECF244321}">
                <p14:modId xmlns:p14="http://schemas.microsoft.com/office/powerpoint/2010/main" val="3120850974"/>
              </p:ext>
            </p:extLst>
          </p:nvPr>
        </p:nvGraphicFramePr>
        <p:xfrm>
          <a:off x="103910" y="2750128"/>
          <a:ext cx="3034146" cy="2863851"/>
        </p:xfrm>
        <a:graphic>
          <a:graphicData uri="http://schemas.openxmlformats.org/drawingml/2006/table">
            <a:tbl>
              <a:tblPr firstRow="1" bandRow="1">
                <a:tableStyleId>{5C22544A-7EE6-4342-B048-85BDC9FD1C3A}</a:tableStyleId>
              </a:tblPr>
              <a:tblGrid>
                <a:gridCol w="3034146">
                  <a:extLst>
                    <a:ext uri="{9D8B030D-6E8A-4147-A177-3AD203B41FA5}">
                      <a16:colId xmlns:a16="http://schemas.microsoft.com/office/drawing/2014/main" val="1725722024"/>
                    </a:ext>
                  </a:extLst>
                </a:gridCol>
              </a:tblGrid>
              <a:tr h="954617">
                <a:tc>
                  <a:txBody>
                    <a:bodyPr/>
                    <a:lstStyle/>
                    <a:p>
                      <a:r>
                        <a:rPr lang="en-US" dirty="0"/>
                        <a:t>Mean</a:t>
                      </a:r>
                    </a:p>
                  </a:txBody>
                  <a:tcPr/>
                </a:tc>
                <a:extLst>
                  <a:ext uri="{0D108BD9-81ED-4DB2-BD59-A6C34878D82A}">
                    <a16:rowId xmlns:a16="http://schemas.microsoft.com/office/drawing/2014/main" val="2950138097"/>
                  </a:ext>
                </a:extLst>
              </a:tr>
              <a:tr h="954617">
                <a:tc>
                  <a:txBody>
                    <a:bodyPr/>
                    <a:lstStyle/>
                    <a:p>
                      <a:r>
                        <a:rPr lang="en-US" dirty="0"/>
                        <a:t>Lap # When Pit Stop Made 14.833</a:t>
                      </a:r>
                    </a:p>
                    <a:p>
                      <a:endParaRPr lang="en-US" dirty="0"/>
                    </a:p>
                  </a:txBody>
                  <a:tcPr/>
                </a:tc>
                <a:extLst>
                  <a:ext uri="{0D108BD9-81ED-4DB2-BD59-A6C34878D82A}">
                    <a16:rowId xmlns:a16="http://schemas.microsoft.com/office/drawing/2014/main" val="26106868"/>
                  </a:ext>
                </a:extLst>
              </a:tr>
              <a:tr h="954617">
                <a:tc>
                  <a:txBody>
                    <a:bodyPr/>
                    <a:lstStyle/>
                    <a:p>
                      <a:r>
                        <a:rPr lang="en-US" dirty="0"/>
                        <a:t>Grouping by tire type</a:t>
                      </a:r>
                    </a:p>
                    <a:p>
                      <a:r>
                        <a:rPr lang="en-US" dirty="0"/>
                        <a:t>0.479</a:t>
                      </a:r>
                    </a:p>
                  </a:txBody>
                  <a:tcPr/>
                </a:tc>
                <a:extLst>
                  <a:ext uri="{0D108BD9-81ED-4DB2-BD59-A6C34878D82A}">
                    <a16:rowId xmlns:a16="http://schemas.microsoft.com/office/drawing/2014/main" val="3587370006"/>
                  </a:ext>
                </a:extLst>
              </a:tr>
            </a:tbl>
          </a:graphicData>
        </a:graphic>
      </p:graphicFrame>
      <p:graphicFrame>
        <p:nvGraphicFramePr>
          <p:cNvPr id="4" name="Table 2">
            <a:extLst>
              <a:ext uri="{FF2B5EF4-FFF2-40B4-BE49-F238E27FC236}">
                <a16:creationId xmlns:a16="http://schemas.microsoft.com/office/drawing/2014/main" id="{8C73C67A-1B25-4AE9-7D63-E28A446060C1}"/>
              </a:ext>
            </a:extLst>
          </p:cNvPr>
          <p:cNvGraphicFramePr>
            <a:graphicFrameLocks noGrp="1"/>
          </p:cNvGraphicFramePr>
          <p:nvPr>
            <p:extLst>
              <p:ext uri="{D42A27DB-BD31-4B8C-83A1-F6EECF244321}">
                <p14:modId xmlns:p14="http://schemas.microsoft.com/office/powerpoint/2010/main" val="1617630298"/>
              </p:ext>
            </p:extLst>
          </p:nvPr>
        </p:nvGraphicFramePr>
        <p:xfrm>
          <a:off x="8870921" y="1318202"/>
          <a:ext cx="3034146" cy="2863851"/>
        </p:xfrm>
        <a:graphic>
          <a:graphicData uri="http://schemas.openxmlformats.org/drawingml/2006/table">
            <a:tbl>
              <a:tblPr firstRow="1" bandRow="1">
                <a:tableStyleId>{5C22544A-7EE6-4342-B048-85BDC9FD1C3A}</a:tableStyleId>
              </a:tblPr>
              <a:tblGrid>
                <a:gridCol w="3034146">
                  <a:extLst>
                    <a:ext uri="{9D8B030D-6E8A-4147-A177-3AD203B41FA5}">
                      <a16:colId xmlns:a16="http://schemas.microsoft.com/office/drawing/2014/main" val="1725722024"/>
                    </a:ext>
                  </a:extLst>
                </a:gridCol>
              </a:tblGrid>
              <a:tr h="954617">
                <a:tc>
                  <a:txBody>
                    <a:bodyPr/>
                    <a:lstStyle/>
                    <a:p>
                      <a:r>
                        <a:rPr lang="en-US" dirty="0"/>
                        <a:t>Variance</a:t>
                      </a:r>
                    </a:p>
                  </a:txBody>
                  <a:tcPr/>
                </a:tc>
                <a:extLst>
                  <a:ext uri="{0D108BD9-81ED-4DB2-BD59-A6C34878D82A}">
                    <a16:rowId xmlns:a16="http://schemas.microsoft.com/office/drawing/2014/main" val="2950138097"/>
                  </a:ext>
                </a:extLst>
              </a:tr>
              <a:tr h="954617">
                <a:tc>
                  <a:txBody>
                    <a:bodyPr/>
                    <a:lstStyle/>
                    <a:p>
                      <a:r>
                        <a:rPr lang="en-US" dirty="0"/>
                        <a:t>Lap # When Pit Stop Made 46.567</a:t>
                      </a:r>
                    </a:p>
                    <a:p>
                      <a:endParaRPr lang="en-US" dirty="0"/>
                    </a:p>
                  </a:txBody>
                  <a:tcPr/>
                </a:tc>
                <a:extLst>
                  <a:ext uri="{0D108BD9-81ED-4DB2-BD59-A6C34878D82A}">
                    <a16:rowId xmlns:a16="http://schemas.microsoft.com/office/drawing/2014/main" val="26106868"/>
                  </a:ext>
                </a:extLst>
              </a:tr>
              <a:tr h="954617">
                <a:tc>
                  <a:txBody>
                    <a:bodyPr/>
                    <a:lstStyle/>
                    <a:p>
                      <a:r>
                        <a:rPr lang="en-US" dirty="0"/>
                        <a:t>Grouping by tire type</a:t>
                      </a:r>
                    </a:p>
                    <a:p>
                      <a:r>
                        <a:rPr lang="en-US" dirty="0"/>
                        <a:t>0.297</a:t>
                      </a:r>
                    </a:p>
                  </a:txBody>
                  <a:tcPr/>
                </a:tc>
                <a:extLst>
                  <a:ext uri="{0D108BD9-81ED-4DB2-BD59-A6C34878D82A}">
                    <a16:rowId xmlns:a16="http://schemas.microsoft.com/office/drawing/2014/main" val="3587370006"/>
                  </a:ext>
                </a:extLst>
              </a:tr>
            </a:tbl>
          </a:graphicData>
        </a:graphic>
      </p:graphicFrame>
    </p:spTree>
    <p:extLst>
      <p:ext uri="{BB962C8B-B14F-4D97-AF65-F5344CB8AC3E}">
        <p14:creationId xmlns:p14="http://schemas.microsoft.com/office/powerpoint/2010/main" val="3067822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6F63-70B5-8A63-0677-66FA06BDB9B5}"/>
              </a:ext>
            </a:extLst>
          </p:cNvPr>
          <p:cNvSpPr>
            <a:spLocks noGrp="1"/>
          </p:cNvSpPr>
          <p:nvPr>
            <p:ph type="title"/>
          </p:nvPr>
        </p:nvSpPr>
        <p:spPr/>
        <p:txBody>
          <a:bodyPr/>
          <a:lstStyle/>
          <a:p>
            <a:r>
              <a:rPr lang="en-US" dirty="0"/>
              <a:t>Pit Stop Data Frame</a:t>
            </a:r>
          </a:p>
        </p:txBody>
      </p:sp>
      <p:pic>
        <p:nvPicPr>
          <p:cNvPr id="4" name="Picture 3">
            <a:extLst>
              <a:ext uri="{FF2B5EF4-FFF2-40B4-BE49-F238E27FC236}">
                <a16:creationId xmlns:a16="http://schemas.microsoft.com/office/drawing/2014/main" id="{CF4E7D55-BA4C-16B5-CB43-D65742627F16}"/>
              </a:ext>
            </a:extLst>
          </p:cNvPr>
          <p:cNvPicPr>
            <a:picLocks noChangeAspect="1"/>
          </p:cNvPicPr>
          <p:nvPr/>
        </p:nvPicPr>
        <p:blipFill>
          <a:blip r:embed="rId3"/>
          <a:stretch>
            <a:fillRect/>
          </a:stretch>
        </p:blipFill>
        <p:spPr>
          <a:xfrm>
            <a:off x="0" y="2013244"/>
            <a:ext cx="12213239" cy="3154643"/>
          </a:xfrm>
          <a:prstGeom prst="rect">
            <a:avLst/>
          </a:prstGeom>
        </p:spPr>
      </p:pic>
    </p:spTree>
    <p:extLst>
      <p:ext uri="{BB962C8B-B14F-4D97-AF65-F5344CB8AC3E}">
        <p14:creationId xmlns:p14="http://schemas.microsoft.com/office/powerpoint/2010/main" val="1040002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6F63-70B5-8A63-0677-66FA06BDB9B5}"/>
              </a:ext>
            </a:extLst>
          </p:cNvPr>
          <p:cNvSpPr>
            <a:spLocks noGrp="1"/>
          </p:cNvSpPr>
          <p:nvPr>
            <p:ph type="title"/>
          </p:nvPr>
        </p:nvSpPr>
        <p:spPr/>
        <p:txBody>
          <a:bodyPr/>
          <a:lstStyle/>
          <a:p>
            <a:r>
              <a:rPr lang="en-US" dirty="0"/>
              <a:t>Normalized and Actual # of Pit Stops Per Race</a:t>
            </a:r>
          </a:p>
        </p:txBody>
      </p:sp>
      <p:pic>
        <p:nvPicPr>
          <p:cNvPr id="5" name="Picture 4">
            <a:extLst>
              <a:ext uri="{FF2B5EF4-FFF2-40B4-BE49-F238E27FC236}">
                <a16:creationId xmlns:a16="http://schemas.microsoft.com/office/drawing/2014/main" id="{31C53F10-19D3-0B07-E579-9D3F43C79C93}"/>
              </a:ext>
            </a:extLst>
          </p:cNvPr>
          <p:cNvPicPr>
            <a:picLocks noChangeAspect="1"/>
          </p:cNvPicPr>
          <p:nvPr/>
        </p:nvPicPr>
        <p:blipFill>
          <a:blip r:embed="rId3"/>
          <a:stretch>
            <a:fillRect/>
          </a:stretch>
        </p:blipFill>
        <p:spPr>
          <a:xfrm>
            <a:off x="838200" y="2095125"/>
            <a:ext cx="4723809" cy="3847619"/>
          </a:xfrm>
          <a:prstGeom prst="rect">
            <a:avLst/>
          </a:prstGeom>
        </p:spPr>
      </p:pic>
      <p:pic>
        <p:nvPicPr>
          <p:cNvPr id="7" name="Picture 6">
            <a:extLst>
              <a:ext uri="{FF2B5EF4-FFF2-40B4-BE49-F238E27FC236}">
                <a16:creationId xmlns:a16="http://schemas.microsoft.com/office/drawing/2014/main" id="{BBA7ACC7-54A5-3174-3F16-A12F60BB7EB5}"/>
              </a:ext>
            </a:extLst>
          </p:cNvPr>
          <p:cNvPicPr>
            <a:picLocks noChangeAspect="1"/>
          </p:cNvPicPr>
          <p:nvPr/>
        </p:nvPicPr>
        <p:blipFill>
          <a:blip r:embed="rId4"/>
          <a:stretch>
            <a:fillRect/>
          </a:stretch>
        </p:blipFill>
        <p:spPr>
          <a:xfrm>
            <a:off x="6274553" y="2095125"/>
            <a:ext cx="4761905" cy="3847619"/>
          </a:xfrm>
          <a:prstGeom prst="rect">
            <a:avLst/>
          </a:prstGeom>
        </p:spPr>
      </p:pic>
    </p:spTree>
    <p:extLst>
      <p:ext uri="{BB962C8B-B14F-4D97-AF65-F5344CB8AC3E}">
        <p14:creationId xmlns:p14="http://schemas.microsoft.com/office/powerpoint/2010/main" val="3641815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rial and Error—Correct Spelling and Meaning | LanguageTool Insights">
            <a:extLst>
              <a:ext uri="{FF2B5EF4-FFF2-40B4-BE49-F238E27FC236}">
                <a16:creationId xmlns:a16="http://schemas.microsoft.com/office/drawing/2014/main" id="{F22866A7-2562-A35A-A97C-20ADB5F9E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028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1BC3-9D65-09B2-549B-84A94D1C54B3}"/>
              </a:ext>
            </a:extLst>
          </p:cNvPr>
          <p:cNvSpPr>
            <a:spLocks noGrp="1"/>
          </p:cNvSpPr>
          <p:nvPr>
            <p:ph type="title"/>
          </p:nvPr>
        </p:nvSpPr>
        <p:spPr/>
        <p:txBody>
          <a:bodyPr/>
          <a:lstStyle/>
          <a:p>
            <a:endParaRPr lang="en-US"/>
          </a:p>
        </p:txBody>
      </p:sp>
      <p:graphicFrame>
        <p:nvGraphicFramePr>
          <p:cNvPr id="7" name="Table 6">
            <a:extLst>
              <a:ext uri="{FF2B5EF4-FFF2-40B4-BE49-F238E27FC236}">
                <a16:creationId xmlns:a16="http://schemas.microsoft.com/office/drawing/2014/main" id="{24AB6B4A-7C30-56E2-DC5D-961C6FD0AA42}"/>
              </a:ext>
            </a:extLst>
          </p:cNvPr>
          <p:cNvGraphicFramePr>
            <a:graphicFrameLocks noGrp="1"/>
          </p:cNvGraphicFramePr>
          <p:nvPr>
            <p:extLst>
              <p:ext uri="{D42A27DB-BD31-4B8C-83A1-F6EECF244321}">
                <p14:modId xmlns:p14="http://schemas.microsoft.com/office/powerpoint/2010/main" val="3511088541"/>
              </p:ext>
            </p:extLst>
          </p:nvPr>
        </p:nvGraphicFramePr>
        <p:xfrm>
          <a:off x="0" y="0"/>
          <a:ext cx="12191998" cy="6857993"/>
        </p:xfrm>
        <a:graphic>
          <a:graphicData uri="http://schemas.openxmlformats.org/drawingml/2006/table">
            <a:tbl>
              <a:tblPr firstRow="1" firstCol="1" bandRow="1">
                <a:tableStyleId>{5C22544A-7EE6-4342-B048-85BDC9FD1C3A}</a:tableStyleId>
              </a:tblPr>
              <a:tblGrid>
                <a:gridCol w="1741714">
                  <a:extLst>
                    <a:ext uri="{9D8B030D-6E8A-4147-A177-3AD203B41FA5}">
                      <a16:colId xmlns:a16="http://schemas.microsoft.com/office/drawing/2014/main" val="3411189769"/>
                    </a:ext>
                  </a:extLst>
                </a:gridCol>
                <a:gridCol w="1741714">
                  <a:extLst>
                    <a:ext uri="{9D8B030D-6E8A-4147-A177-3AD203B41FA5}">
                      <a16:colId xmlns:a16="http://schemas.microsoft.com/office/drawing/2014/main" val="739101427"/>
                    </a:ext>
                  </a:extLst>
                </a:gridCol>
                <a:gridCol w="1741714">
                  <a:extLst>
                    <a:ext uri="{9D8B030D-6E8A-4147-A177-3AD203B41FA5}">
                      <a16:colId xmlns:a16="http://schemas.microsoft.com/office/drawing/2014/main" val="740960360"/>
                    </a:ext>
                  </a:extLst>
                </a:gridCol>
                <a:gridCol w="1741714">
                  <a:extLst>
                    <a:ext uri="{9D8B030D-6E8A-4147-A177-3AD203B41FA5}">
                      <a16:colId xmlns:a16="http://schemas.microsoft.com/office/drawing/2014/main" val="266092903"/>
                    </a:ext>
                  </a:extLst>
                </a:gridCol>
                <a:gridCol w="1741714">
                  <a:extLst>
                    <a:ext uri="{9D8B030D-6E8A-4147-A177-3AD203B41FA5}">
                      <a16:colId xmlns:a16="http://schemas.microsoft.com/office/drawing/2014/main" val="902020748"/>
                    </a:ext>
                  </a:extLst>
                </a:gridCol>
                <a:gridCol w="1741714">
                  <a:extLst>
                    <a:ext uri="{9D8B030D-6E8A-4147-A177-3AD203B41FA5}">
                      <a16:colId xmlns:a16="http://schemas.microsoft.com/office/drawing/2014/main" val="3220554808"/>
                    </a:ext>
                  </a:extLst>
                </a:gridCol>
                <a:gridCol w="1741714">
                  <a:extLst>
                    <a:ext uri="{9D8B030D-6E8A-4147-A177-3AD203B41FA5}">
                      <a16:colId xmlns:a16="http://schemas.microsoft.com/office/drawing/2014/main" val="2791178148"/>
                    </a:ext>
                  </a:extLst>
                </a:gridCol>
              </a:tblGrid>
              <a:tr h="360947">
                <a:tc>
                  <a:txBody>
                    <a:bodyPr/>
                    <a:lstStyle/>
                    <a:p>
                      <a:pPr marL="0" marR="0" algn="ctr">
                        <a:lnSpc>
                          <a:spcPct val="107000"/>
                        </a:lnSpc>
                        <a:spcBef>
                          <a:spcPts val="1200"/>
                        </a:spcBef>
                        <a:spcAft>
                          <a:spcPts val="0"/>
                        </a:spcAft>
                      </a:pPr>
                      <a:r>
                        <a:rPr lang="en-US" sz="1100" dirty="0">
                          <a:effectLst/>
                        </a:rPr>
                        <a:t>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100">
                          <a:effectLst/>
                        </a:rPr>
                        <a:t>Coef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100">
                          <a:effectLst/>
                        </a:rPr>
                        <a:t>Std Erro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100">
                          <a:effectLst/>
                        </a:rPr>
                        <a:t>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100">
                          <a:effectLst/>
                        </a:rPr>
                        <a:t>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100">
                          <a:effectLst/>
                        </a:rPr>
                        <a:t>0.025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100">
                          <a:effectLst/>
                        </a:rPr>
                        <a:t>0.975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4128014914"/>
                  </a:ext>
                </a:extLst>
              </a:tr>
              <a:tr h="360947">
                <a:tc>
                  <a:txBody>
                    <a:bodyPr/>
                    <a:lstStyle/>
                    <a:p>
                      <a:pPr marL="0" marR="0" algn="ctr">
                        <a:lnSpc>
                          <a:spcPct val="107000"/>
                        </a:lnSpc>
                        <a:spcBef>
                          <a:spcPts val="1200"/>
                        </a:spcBef>
                        <a:spcAft>
                          <a:spcPts val="0"/>
                        </a:spcAft>
                      </a:pPr>
                      <a:r>
                        <a:rPr lang="en-US" sz="1100">
                          <a:effectLst/>
                        </a:rPr>
                        <a:t>TyreLife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0.1357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61.849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0.131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3112760356"/>
                  </a:ext>
                </a:extLst>
              </a:tr>
              <a:tr h="360947">
                <a:tc>
                  <a:txBody>
                    <a:bodyPr/>
                    <a:lstStyle/>
                    <a:p>
                      <a:pPr marL="0" marR="0" algn="ctr">
                        <a:lnSpc>
                          <a:spcPct val="107000"/>
                        </a:lnSpc>
                        <a:spcBef>
                          <a:spcPts val="1200"/>
                        </a:spcBef>
                        <a:spcAft>
                          <a:spcPts val="0"/>
                        </a:spcAft>
                      </a:pPr>
                      <a:r>
                        <a:rPr lang="en-US" sz="1100">
                          <a:effectLst/>
                        </a:rPr>
                        <a:t>Cumulative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8.62E-06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74.35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4022963803"/>
                  </a:ext>
                </a:extLst>
              </a:tr>
              <a:tr h="360947">
                <a:tc>
                  <a:txBody>
                    <a:bodyPr/>
                    <a:lstStyle/>
                    <a:p>
                      <a:pPr marL="0" marR="0" algn="ctr">
                        <a:lnSpc>
                          <a:spcPct val="107000"/>
                        </a:lnSpc>
                        <a:spcBef>
                          <a:spcPts val="1200"/>
                        </a:spcBef>
                        <a:spcAft>
                          <a:spcPts val="0"/>
                        </a:spcAft>
                      </a:pPr>
                      <a:r>
                        <a:rPr lang="en-US" sz="1100">
                          <a:effectLst/>
                        </a:rPr>
                        <a:t>CumulativeLap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0.001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1.31E-05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73.849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3497426960"/>
                  </a:ext>
                </a:extLst>
              </a:tr>
              <a:tr h="360947">
                <a:tc>
                  <a:txBody>
                    <a:bodyPr/>
                    <a:lstStyle/>
                    <a:p>
                      <a:pPr marL="0" marR="0" algn="ctr">
                        <a:lnSpc>
                          <a:spcPct val="107000"/>
                        </a:lnSpc>
                        <a:spcBef>
                          <a:spcPts val="1200"/>
                        </a:spcBef>
                        <a:spcAft>
                          <a:spcPts val="0"/>
                        </a:spcAft>
                      </a:pPr>
                      <a:r>
                        <a:rPr lang="en-US" sz="1100">
                          <a:effectLst/>
                        </a:rPr>
                        <a:t>CumulativePit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2.16E-05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68.217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3196414113"/>
                  </a:ext>
                </a:extLst>
              </a:tr>
              <a:tr h="360947">
                <a:tc>
                  <a:txBody>
                    <a:bodyPr/>
                    <a:lstStyle/>
                    <a:p>
                      <a:pPr marL="0" marR="0" algn="ctr">
                        <a:lnSpc>
                          <a:spcPct val="107000"/>
                        </a:lnSpc>
                        <a:spcBef>
                          <a:spcPts val="1200"/>
                        </a:spcBef>
                        <a:spcAft>
                          <a:spcPts val="0"/>
                        </a:spcAft>
                      </a:pPr>
                      <a:r>
                        <a:rPr lang="en-US" sz="1100">
                          <a:effectLst/>
                        </a:rPr>
                        <a:t>Sector1TimeSeconds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0.0372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65.751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1906699408"/>
                  </a:ext>
                </a:extLst>
              </a:tr>
              <a:tr h="360947">
                <a:tc>
                  <a:txBody>
                    <a:bodyPr/>
                    <a:lstStyle/>
                    <a:p>
                      <a:pPr marL="0" marR="0" algn="ctr">
                        <a:lnSpc>
                          <a:spcPct val="107000"/>
                        </a:lnSpc>
                        <a:spcBef>
                          <a:spcPts val="1200"/>
                        </a:spcBef>
                        <a:spcAft>
                          <a:spcPts val="0"/>
                        </a:spcAft>
                      </a:pPr>
                      <a:r>
                        <a:rPr lang="en-US" sz="1100">
                          <a:effectLst/>
                        </a:rPr>
                        <a:t>Sector2TimeSeconds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0.001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68.866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0.049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2455185803"/>
                  </a:ext>
                </a:extLst>
              </a:tr>
              <a:tr h="360947">
                <a:tc>
                  <a:txBody>
                    <a:bodyPr/>
                    <a:lstStyle/>
                    <a:p>
                      <a:pPr marL="0" marR="0" algn="ctr">
                        <a:lnSpc>
                          <a:spcPct val="107000"/>
                        </a:lnSpc>
                        <a:spcBef>
                          <a:spcPts val="1200"/>
                        </a:spcBef>
                        <a:spcAft>
                          <a:spcPts val="0"/>
                        </a:spcAft>
                      </a:pPr>
                      <a:r>
                        <a:rPr lang="en-US" sz="1100">
                          <a:effectLst/>
                        </a:rPr>
                        <a:t>Sector3TimeSeconds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0.0371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67.139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624411035"/>
                  </a:ext>
                </a:extLst>
              </a:tr>
              <a:tr h="360947">
                <a:tc>
                  <a:txBody>
                    <a:bodyPr/>
                    <a:lstStyle/>
                    <a:p>
                      <a:pPr marL="0" marR="0" algn="ctr">
                        <a:lnSpc>
                          <a:spcPct val="107000"/>
                        </a:lnSpc>
                        <a:spcBef>
                          <a:spcPts val="1200"/>
                        </a:spcBef>
                        <a:spcAft>
                          <a:spcPts val="0"/>
                        </a:spcAft>
                      </a:pPr>
                      <a:r>
                        <a:rPr lang="en-US" sz="1100">
                          <a:effectLst/>
                        </a:rPr>
                        <a:t>PitTime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4.29E-05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58.611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1926243594"/>
                  </a:ext>
                </a:extLst>
              </a:tr>
              <a:tr h="360947">
                <a:tc>
                  <a:txBody>
                    <a:bodyPr/>
                    <a:lstStyle/>
                    <a:p>
                      <a:pPr marL="0" marR="0" algn="ctr">
                        <a:lnSpc>
                          <a:spcPct val="107000"/>
                        </a:lnSpc>
                        <a:spcBef>
                          <a:spcPts val="1200"/>
                        </a:spcBef>
                        <a:spcAft>
                          <a:spcPts val="0"/>
                        </a:spcAft>
                      </a:pPr>
                      <a:r>
                        <a:rPr lang="en-US" sz="1100">
                          <a:effectLst/>
                        </a:rPr>
                        <a:t>PitOutTimeSeconds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nan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nan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3651618625"/>
                  </a:ext>
                </a:extLst>
              </a:tr>
              <a:tr h="360947">
                <a:tc>
                  <a:txBody>
                    <a:bodyPr/>
                    <a:lstStyle/>
                    <a:p>
                      <a:pPr marL="0" marR="0" algn="ctr">
                        <a:lnSpc>
                          <a:spcPct val="107000"/>
                        </a:lnSpc>
                        <a:spcBef>
                          <a:spcPts val="1200"/>
                        </a:spcBef>
                        <a:spcAft>
                          <a:spcPts val="0"/>
                        </a:spcAft>
                      </a:pPr>
                      <a:r>
                        <a:rPr lang="en-US" sz="1100">
                          <a:effectLst/>
                        </a:rPr>
                        <a:t>PitInTimeSeconds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5.19E-06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76.482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1033922463"/>
                  </a:ext>
                </a:extLst>
              </a:tr>
              <a:tr h="360947">
                <a:tc>
                  <a:txBody>
                    <a:bodyPr/>
                    <a:lstStyle/>
                    <a:p>
                      <a:pPr marL="0" marR="0" algn="ctr">
                        <a:lnSpc>
                          <a:spcPct val="107000"/>
                        </a:lnSpc>
                        <a:spcBef>
                          <a:spcPts val="1200"/>
                        </a:spcBef>
                        <a:spcAft>
                          <a:spcPts val="0"/>
                        </a:spcAft>
                      </a:pPr>
                      <a:r>
                        <a:rPr lang="en-US" sz="1100">
                          <a:effectLst/>
                        </a:rPr>
                        <a:t>Stint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1.0934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72.19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1.064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1.123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727268374"/>
                  </a:ext>
                </a:extLst>
              </a:tr>
              <a:tr h="360947">
                <a:tc>
                  <a:txBody>
                    <a:bodyPr/>
                    <a:lstStyle/>
                    <a:p>
                      <a:pPr marL="0" marR="0" algn="ctr">
                        <a:lnSpc>
                          <a:spcPct val="107000"/>
                        </a:lnSpc>
                        <a:spcBef>
                          <a:spcPts val="1200"/>
                        </a:spcBef>
                        <a:spcAft>
                          <a:spcPts val="0"/>
                        </a:spcAft>
                      </a:pPr>
                      <a:r>
                        <a:rPr lang="en-US" sz="1100">
                          <a:effectLst/>
                        </a:rPr>
                        <a:t>Gap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13.765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1751090137"/>
                  </a:ext>
                </a:extLst>
              </a:tr>
              <a:tr h="360947">
                <a:tc>
                  <a:txBody>
                    <a:bodyPr/>
                    <a:lstStyle/>
                    <a:p>
                      <a:pPr marL="0" marR="0" algn="ctr">
                        <a:lnSpc>
                          <a:spcPct val="107000"/>
                        </a:lnSpc>
                        <a:spcBef>
                          <a:spcPts val="1200"/>
                        </a:spcBef>
                        <a:spcAft>
                          <a:spcPts val="0"/>
                        </a:spcAft>
                      </a:pPr>
                      <a:r>
                        <a:rPr lang="en-US" sz="1100">
                          <a:effectLst/>
                        </a:rPr>
                        <a:t>Fresh Tyre -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2.8084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56.027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2.71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2.907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3869149702"/>
                  </a:ext>
                </a:extLst>
              </a:tr>
              <a:tr h="360947">
                <a:tc>
                  <a:txBody>
                    <a:bodyPr/>
                    <a:lstStyle/>
                    <a:p>
                      <a:pPr marL="0" marR="0" algn="ctr">
                        <a:lnSpc>
                          <a:spcPct val="107000"/>
                        </a:lnSpc>
                        <a:spcBef>
                          <a:spcPts val="1200"/>
                        </a:spcBef>
                        <a:spcAft>
                          <a:spcPts val="0"/>
                        </a:spcAft>
                      </a:pPr>
                      <a:r>
                        <a:rPr lang="en-US" sz="1100">
                          <a:effectLst/>
                        </a:rPr>
                        <a:t>Fresh Tyre - 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2.5713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45.564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2.461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2.682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1659071907"/>
                  </a:ext>
                </a:extLst>
              </a:tr>
              <a:tr h="360947">
                <a:tc>
                  <a:txBody>
                    <a:bodyPr/>
                    <a:lstStyle/>
                    <a:p>
                      <a:pPr marL="0" marR="0" algn="ctr">
                        <a:lnSpc>
                          <a:spcPct val="107000"/>
                        </a:lnSpc>
                        <a:spcBef>
                          <a:spcPts val="1200"/>
                        </a:spcBef>
                        <a:spcAft>
                          <a:spcPts val="0"/>
                        </a:spcAft>
                      </a:pPr>
                      <a:r>
                        <a:rPr lang="en-US" sz="1100">
                          <a:effectLst/>
                        </a:rPr>
                        <a:t>TeamCat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0.3661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54.139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0.353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0.379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245165670"/>
                  </a:ext>
                </a:extLst>
              </a:tr>
              <a:tr h="360947">
                <a:tc>
                  <a:txBody>
                    <a:bodyPr/>
                    <a:lstStyle/>
                    <a:p>
                      <a:pPr marL="0" marR="0" algn="ctr">
                        <a:lnSpc>
                          <a:spcPct val="107000"/>
                        </a:lnSpc>
                        <a:spcBef>
                          <a:spcPts val="1200"/>
                        </a:spcBef>
                        <a:spcAft>
                          <a:spcPts val="0"/>
                        </a:spcAft>
                      </a:pPr>
                      <a:r>
                        <a:rPr lang="en-US" sz="1100">
                          <a:effectLst/>
                        </a:rPr>
                        <a:t>DriverCat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0.1939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60.429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0.188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2884100887"/>
                  </a:ext>
                </a:extLst>
              </a:tr>
              <a:tr h="360947">
                <a:tc>
                  <a:txBody>
                    <a:bodyPr/>
                    <a:lstStyle/>
                    <a:p>
                      <a:pPr marL="0" marR="0" algn="ctr">
                        <a:lnSpc>
                          <a:spcPct val="107000"/>
                        </a:lnSpc>
                        <a:spcBef>
                          <a:spcPts val="1200"/>
                        </a:spcBef>
                        <a:spcAft>
                          <a:spcPts val="0"/>
                        </a:spcAft>
                      </a:pPr>
                      <a:r>
                        <a:rPr lang="en-US" sz="1100">
                          <a:effectLst/>
                        </a:rPr>
                        <a:t>DriverNumberCat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0.1997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59.707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0.193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0.206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4254783992"/>
                  </a:ext>
                </a:extLst>
              </a:tr>
              <a:tr h="360947">
                <a:tc>
                  <a:txBody>
                    <a:bodyPr/>
                    <a:lstStyle/>
                    <a:p>
                      <a:pPr marL="0" marR="0" algn="ctr">
                        <a:lnSpc>
                          <a:spcPct val="107000"/>
                        </a:lnSpc>
                        <a:spcBef>
                          <a:spcPts val="1200"/>
                        </a:spcBef>
                        <a:spcAft>
                          <a:spcPts val="0"/>
                        </a:spcAft>
                      </a:pPr>
                      <a:r>
                        <a:rPr lang="en-US" sz="1100">
                          <a:effectLst/>
                        </a:rPr>
                        <a:t>TrackStatusCat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0.5792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55.519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0.559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tc>
                  <a:txBody>
                    <a:bodyPr/>
                    <a:lstStyle/>
                    <a:p>
                      <a:pPr marL="0" marR="0" algn="ctr">
                        <a:lnSpc>
                          <a:spcPct val="107000"/>
                        </a:lnSpc>
                        <a:spcBef>
                          <a:spcPts val="1200"/>
                        </a:spcBef>
                        <a:spcAft>
                          <a:spcPts val="0"/>
                        </a:spcAft>
                      </a:pPr>
                      <a:r>
                        <a:rPr lang="en-US" sz="1400" dirty="0">
                          <a:effectLst/>
                        </a:rPr>
                        <a:t>0.6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220" marR="47220" marT="47220" marB="47220" anchor="b"/>
                </a:tc>
                <a:extLst>
                  <a:ext uri="{0D108BD9-81ED-4DB2-BD59-A6C34878D82A}">
                    <a16:rowId xmlns:a16="http://schemas.microsoft.com/office/drawing/2014/main" val="2547526644"/>
                  </a:ext>
                </a:extLst>
              </a:tr>
            </a:tbl>
          </a:graphicData>
        </a:graphic>
      </p:graphicFrame>
    </p:spTree>
    <p:extLst>
      <p:ext uri="{BB962C8B-B14F-4D97-AF65-F5344CB8AC3E}">
        <p14:creationId xmlns:p14="http://schemas.microsoft.com/office/powerpoint/2010/main" val="1683237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B24793-192F-0059-B7E0-E24C02172125}"/>
              </a:ext>
            </a:extLst>
          </p:cNvPr>
          <p:cNvSpPr>
            <a:spLocks noGrp="1"/>
          </p:cNvSpPr>
          <p:nvPr>
            <p:ph type="title"/>
          </p:nvPr>
        </p:nvSpPr>
        <p:spPr>
          <a:xfrm>
            <a:off x="838200" y="365125"/>
            <a:ext cx="10515600" cy="1325563"/>
          </a:xfrm>
        </p:spPr>
        <p:txBody>
          <a:bodyPr/>
          <a:lstStyle/>
          <a:p>
            <a:r>
              <a:rPr lang="en-US" dirty="0"/>
              <a:t>Consul’s Poisson</a:t>
            </a:r>
          </a:p>
        </p:txBody>
      </p:sp>
      <p:graphicFrame>
        <p:nvGraphicFramePr>
          <p:cNvPr id="2" name="Table 1">
            <a:extLst>
              <a:ext uri="{FF2B5EF4-FFF2-40B4-BE49-F238E27FC236}">
                <a16:creationId xmlns:a16="http://schemas.microsoft.com/office/drawing/2014/main" id="{092C7824-6994-CC68-D919-07730A812E72}"/>
              </a:ext>
            </a:extLst>
          </p:cNvPr>
          <p:cNvGraphicFramePr>
            <a:graphicFrameLocks noGrp="1"/>
          </p:cNvGraphicFramePr>
          <p:nvPr>
            <p:extLst>
              <p:ext uri="{D42A27DB-BD31-4B8C-83A1-F6EECF244321}">
                <p14:modId xmlns:p14="http://schemas.microsoft.com/office/powerpoint/2010/main" val="2373527461"/>
              </p:ext>
            </p:extLst>
          </p:nvPr>
        </p:nvGraphicFramePr>
        <p:xfrm>
          <a:off x="0" y="0"/>
          <a:ext cx="12191998" cy="6858004"/>
        </p:xfrm>
        <a:graphic>
          <a:graphicData uri="http://schemas.openxmlformats.org/drawingml/2006/table">
            <a:tbl>
              <a:tblPr firstRow="1" firstCol="1" bandRow="1">
                <a:tableStyleId>{5C22544A-7EE6-4342-B048-85BDC9FD1C3A}</a:tableStyleId>
              </a:tblPr>
              <a:tblGrid>
                <a:gridCol w="1741714">
                  <a:extLst>
                    <a:ext uri="{9D8B030D-6E8A-4147-A177-3AD203B41FA5}">
                      <a16:colId xmlns:a16="http://schemas.microsoft.com/office/drawing/2014/main" val="2974037180"/>
                    </a:ext>
                  </a:extLst>
                </a:gridCol>
                <a:gridCol w="1741714">
                  <a:extLst>
                    <a:ext uri="{9D8B030D-6E8A-4147-A177-3AD203B41FA5}">
                      <a16:colId xmlns:a16="http://schemas.microsoft.com/office/drawing/2014/main" val="742793161"/>
                    </a:ext>
                  </a:extLst>
                </a:gridCol>
                <a:gridCol w="1741714">
                  <a:extLst>
                    <a:ext uri="{9D8B030D-6E8A-4147-A177-3AD203B41FA5}">
                      <a16:colId xmlns:a16="http://schemas.microsoft.com/office/drawing/2014/main" val="618896247"/>
                    </a:ext>
                  </a:extLst>
                </a:gridCol>
                <a:gridCol w="1741714">
                  <a:extLst>
                    <a:ext uri="{9D8B030D-6E8A-4147-A177-3AD203B41FA5}">
                      <a16:colId xmlns:a16="http://schemas.microsoft.com/office/drawing/2014/main" val="1464685369"/>
                    </a:ext>
                  </a:extLst>
                </a:gridCol>
                <a:gridCol w="1741714">
                  <a:extLst>
                    <a:ext uri="{9D8B030D-6E8A-4147-A177-3AD203B41FA5}">
                      <a16:colId xmlns:a16="http://schemas.microsoft.com/office/drawing/2014/main" val="3657908768"/>
                    </a:ext>
                  </a:extLst>
                </a:gridCol>
                <a:gridCol w="1741714">
                  <a:extLst>
                    <a:ext uri="{9D8B030D-6E8A-4147-A177-3AD203B41FA5}">
                      <a16:colId xmlns:a16="http://schemas.microsoft.com/office/drawing/2014/main" val="3304916955"/>
                    </a:ext>
                  </a:extLst>
                </a:gridCol>
                <a:gridCol w="1741714">
                  <a:extLst>
                    <a:ext uri="{9D8B030D-6E8A-4147-A177-3AD203B41FA5}">
                      <a16:colId xmlns:a16="http://schemas.microsoft.com/office/drawing/2014/main" val="3782864663"/>
                    </a:ext>
                  </a:extLst>
                </a:gridCol>
              </a:tblGrid>
              <a:tr h="309355">
                <a:tc>
                  <a:txBody>
                    <a:bodyPr/>
                    <a:lstStyle/>
                    <a:p>
                      <a:pPr marL="0" marR="0" algn="ctr">
                        <a:lnSpc>
                          <a:spcPct val="107000"/>
                        </a:lnSpc>
                        <a:spcBef>
                          <a:spcPts val="1200"/>
                        </a:spcBef>
                        <a:spcAft>
                          <a:spcPts val="0"/>
                        </a:spcAft>
                      </a:pPr>
                      <a:r>
                        <a:rPr lang="en-US" sz="1100">
                          <a:effectLst/>
                        </a:rPr>
                        <a:t>Variable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100">
                          <a:effectLst/>
                        </a:rPr>
                        <a:t>coef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100">
                          <a:effectLst/>
                        </a:rPr>
                        <a:t>std err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100">
                          <a:effectLst/>
                        </a:rPr>
                        <a:t>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100">
                          <a:effectLst/>
                        </a:rPr>
                        <a:t>P&gt;|z|</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100">
                          <a:effectLst/>
                        </a:rPr>
                        <a:t>[0.025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100">
                          <a:effectLst/>
                        </a:rPr>
                        <a:t>0.975]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3690262573"/>
                  </a:ext>
                </a:extLst>
              </a:tr>
              <a:tr h="309355">
                <a:tc>
                  <a:txBody>
                    <a:bodyPr/>
                    <a:lstStyle/>
                    <a:p>
                      <a:pPr marL="0" marR="0" algn="ctr">
                        <a:lnSpc>
                          <a:spcPct val="107000"/>
                        </a:lnSpc>
                        <a:spcBef>
                          <a:spcPts val="1200"/>
                        </a:spcBef>
                        <a:spcAft>
                          <a:spcPts val="0"/>
                        </a:spcAft>
                      </a:pPr>
                      <a:r>
                        <a:rPr lang="en-US" sz="1100">
                          <a:effectLst/>
                        </a:rPr>
                        <a:t>Stint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1.0922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35.145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1.031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1.153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2794856523"/>
                  </a:ext>
                </a:extLst>
              </a:tr>
              <a:tr h="309355">
                <a:tc>
                  <a:txBody>
                    <a:bodyPr/>
                    <a:lstStyle/>
                    <a:p>
                      <a:pPr marL="0" marR="0" algn="ctr">
                        <a:lnSpc>
                          <a:spcPct val="107000"/>
                        </a:lnSpc>
                        <a:spcBef>
                          <a:spcPts val="1200"/>
                        </a:spcBef>
                        <a:spcAft>
                          <a:spcPts val="0"/>
                        </a:spcAft>
                      </a:pPr>
                      <a:r>
                        <a:rPr lang="en-US" sz="1100">
                          <a:effectLst/>
                        </a:rPr>
                        <a:t>Stint_alpha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1.2417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0.216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5.747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0.818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1.665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102145969"/>
                  </a:ext>
                </a:extLst>
              </a:tr>
              <a:tr h="309355">
                <a:tc>
                  <a:txBody>
                    <a:bodyPr/>
                    <a:lstStyle/>
                    <a:p>
                      <a:pPr marL="0" marR="0" algn="ctr">
                        <a:lnSpc>
                          <a:spcPct val="107000"/>
                        </a:lnSpc>
                        <a:spcBef>
                          <a:spcPts val="1200"/>
                        </a:spcBef>
                        <a:spcAft>
                          <a:spcPts val="0"/>
                        </a:spcAft>
                      </a:pPr>
                      <a:r>
                        <a:rPr lang="en-US" sz="1100">
                          <a:effectLst/>
                        </a:rPr>
                        <a:t>TyreLife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0.1365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25.987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0.126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0.147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3257552156"/>
                  </a:ext>
                </a:extLst>
              </a:tr>
              <a:tr h="309355">
                <a:tc>
                  <a:txBody>
                    <a:bodyPr/>
                    <a:lstStyle/>
                    <a:p>
                      <a:pPr marL="0" marR="0" algn="ctr">
                        <a:lnSpc>
                          <a:spcPct val="107000"/>
                        </a:lnSpc>
                        <a:spcBef>
                          <a:spcPts val="1200"/>
                        </a:spcBef>
                        <a:spcAft>
                          <a:spcPts val="0"/>
                        </a:spcAft>
                      </a:pPr>
                      <a:r>
                        <a:rPr lang="en-US" sz="1100">
                          <a:effectLst/>
                        </a:rPr>
                        <a:t>TyreLife_alpha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1.987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0.281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7.069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1.436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2.538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4132680553"/>
                  </a:ext>
                </a:extLst>
              </a:tr>
              <a:tr h="309355">
                <a:tc>
                  <a:txBody>
                    <a:bodyPr/>
                    <a:lstStyle/>
                    <a:p>
                      <a:pPr marL="0" marR="0" algn="ctr">
                        <a:lnSpc>
                          <a:spcPct val="107000"/>
                        </a:lnSpc>
                        <a:spcBef>
                          <a:spcPts val="1200"/>
                        </a:spcBef>
                        <a:spcAft>
                          <a:spcPts val="0"/>
                        </a:spcAft>
                      </a:pPr>
                      <a:r>
                        <a:rPr lang="en-US" sz="1100">
                          <a:effectLst/>
                        </a:rPr>
                        <a:t>Sector1TimeSeconds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0.0374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0.001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28.658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3295874068"/>
                  </a:ext>
                </a:extLst>
              </a:tr>
              <a:tr h="479473">
                <a:tc>
                  <a:txBody>
                    <a:bodyPr/>
                    <a:lstStyle/>
                    <a:p>
                      <a:pPr marL="0" marR="0" algn="ctr">
                        <a:lnSpc>
                          <a:spcPct val="107000"/>
                        </a:lnSpc>
                        <a:spcBef>
                          <a:spcPts val="1200"/>
                        </a:spcBef>
                        <a:spcAft>
                          <a:spcPts val="0"/>
                        </a:spcAft>
                      </a:pPr>
                      <a:r>
                        <a:rPr lang="en-US" sz="1100">
                          <a:effectLst/>
                        </a:rPr>
                        <a:t>Sector1TimeSeconds_alpha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1.6397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0.271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6.06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1.109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3264605410"/>
                  </a:ext>
                </a:extLst>
              </a:tr>
              <a:tr h="309355">
                <a:tc>
                  <a:txBody>
                    <a:bodyPr/>
                    <a:lstStyle/>
                    <a:p>
                      <a:pPr marL="0" marR="0" algn="ctr">
                        <a:lnSpc>
                          <a:spcPct val="107000"/>
                        </a:lnSpc>
                        <a:spcBef>
                          <a:spcPts val="1200"/>
                        </a:spcBef>
                        <a:spcAft>
                          <a:spcPts val="0"/>
                        </a:spcAft>
                      </a:pPr>
                      <a:r>
                        <a:rPr lang="en-US" sz="1100">
                          <a:effectLst/>
                        </a:rPr>
                        <a:t>Sector2TimeSeconds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0.0506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34.544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0.048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0.053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1393556565"/>
                  </a:ext>
                </a:extLst>
              </a:tr>
              <a:tr h="479473">
                <a:tc>
                  <a:txBody>
                    <a:bodyPr/>
                    <a:lstStyle/>
                    <a:p>
                      <a:pPr marL="0" marR="0" algn="ctr">
                        <a:lnSpc>
                          <a:spcPct val="107000"/>
                        </a:lnSpc>
                        <a:spcBef>
                          <a:spcPts val="1200"/>
                        </a:spcBef>
                        <a:spcAft>
                          <a:spcPts val="0"/>
                        </a:spcAft>
                      </a:pPr>
                      <a:r>
                        <a:rPr lang="en-US" sz="1100">
                          <a:effectLst/>
                        </a:rPr>
                        <a:t>Sector2TimeSeconds_alpha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1.123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5.339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0.711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1.535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3764031361"/>
                  </a:ext>
                </a:extLst>
              </a:tr>
              <a:tr h="309355">
                <a:tc>
                  <a:txBody>
                    <a:bodyPr/>
                    <a:lstStyle/>
                    <a:p>
                      <a:pPr marL="0" marR="0" algn="ctr">
                        <a:lnSpc>
                          <a:spcPct val="107000"/>
                        </a:lnSpc>
                        <a:spcBef>
                          <a:spcPts val="1200"/>
                        </a:spcBef>
                        <a:spcAft>
                          <a:spcPts val="0"/>
                        </a:spcAft>
                      </a:pPr>
                      <a:r>
                        <a:rPr lang="en-US" sz="1100">
                          <a:effectLst/>
                        </a:rPr>
                        <a:t>Sector3TimeSeconds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0.0374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30.331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540823323"/>
                  </a:ext>
                </a:extLst>
              </a:tr>
              <a:tr h="479473">
                <a:tc>
                  <a:txBody>
                    <a:bodyPr/>
                    <a:lstStyle/>
                    <a:p>
                      <a:pPr marL="0" marR="0" algn="ctr">
                        <a:lnSpc>
                          <a:spcPct val="107000"/>
                        </a:lnSpc>
                        <a:spcBef>
                          <a:spcPts val="1200"/>
                        </a:spcBef>
                        <a:spcAft>
                          <a:spcPts val="0"/>
                        </a:spcAft>
                      </a:pPr>
                      <a:r>
                        <a:rPr lang="en-US" sz="1100">
                          <a:effectLst/>
                        </a:rPr>
                        <a:t>Sector3TimeSeconds_alpha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1.4451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0.255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5.665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0.945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1.945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819950563"/>
                  </a:ext>
                </a:extLst>
              </a:tr>
              <a:tr h="309355">
                <a:tc>
                  <a:txBody>
                    <a:bodyPr/>
                    <a:lstStyle/>
                    <a:p>
                      <a:pPr marL="0" marR="0" algn="ctr">
                        <a:lnSpc>
                          <a:spcPct val="107000"/>
                        </a:lnSpc>
                        <a:spcBef>
                          <a:spcPts val="1200"/>
                        </a:spcBef>
                        <a:spcAft>
                          <a:spcPts val="0"/>
                        </a:spcAft>
                      </a:pPr>
                      <a:r>
                        <a:rPr lang="en-US" sz="1100">
                          <a:effectLst/>
                        </a:rPr>
                        <a:t>DriverCat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0.1984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25.492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0.183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0.214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3008711316"/>
                  </a:ext>
                </a:extLst>
              </a:tr>
              <a:tr h="309355">
                <a:tc>
                  <a:txBody>
                    <a:bodyPr/>
                    <a:lstStyle/>
                    <a:p>
                      <a:pPr marL="0" marR="0" algn="ctr">
                        <a:lnSpc>
                          <a:spcPct val="107000"/>
                        </a:lnSpc>
                        <a:spcBef>
                          <a:spcPts val="1200"/>
                        </a:spcBef>
                        <a:spcAft>
                          <a:spcPts val="0"/>
                        </a:spcAft>
                      </a:pPr>
                      <a:r>
                        <a:rPr lang="en-US" sz="1100">
                          <a:effectLst/>
                        </a:rPr>
                        <a:t>DriverCat_alpha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1.8954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0.291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6.504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1.324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2.467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2934614134"/>
                  </a:ext>
                </a:extLst>
              </a:tr>
              <a:tr h="309355">
                <a:tc>
                  <a:txBody>
                    <a:bodyPr/>
                    <a:lstStyle/>
                    <a:p>
                      <a:pPr marL="0" marR="0" algn="ctr">
                        <a:lnSpc>
                          <a:spcPct val="107000"/>
                        </a:lnSpc>
                        <a:spcBef>
                          <a:spcPts val="1200"/>
                        </a:spcBef>
                        <a:spcAft>
                          <a:spcPts val="0"/>
                        </a:spcAft>
                      </a:pPr>
                      <a:r>
                        <a:rPr lang="en-US" sz="1100">
                          <a:effectLst/>
                        </a:rPr>
                        <a:t>DriverNumberCat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0.2015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0.008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24.005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0.185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0.218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247559475"/>
                  </a:ext>
                </a:extLst>
              </a:tr>
              <a:tr h="479473">
                <a:tc>
                  <a:txBody>
                    <a:bodyPr/>
                    <a:lstStyle/>
                    <a:p>
                      <a:pPr marL="0" marR="0" algn="ctr">
                        <a:lnSpc>
                          <a:spcPct val="107000"/>
                        </a:lnSpc>
                        <a:spcBef>
                          <a:spcPts val="1200"/>
                        </a:spcBef>
                        <a:spcAft>
                          <a:spcPts val="0"/>
                        </a:spcAft>
                      </a:pPr>
                      <a:r>
                        <a:rPr lang="en-US" sz="1100">
                          <a:effectLst/>
                        </a:rPr>
                        <a:t>DriverNumberCat_alpha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2.0324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0.312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6.513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1.421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2.644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3657230371"/>
                  </a:ext>
                </a:extLst>
              </a:tr>
              <a:tr h="309355">
                <a:tc>
                  <a:txBody>
                    <a:bodyPr/>
                    <a:lstStyle/>
                    <a:p>
                      <a:pPr marL="0" marR="0" algn="ctr">
                        <a:lnSpc>
                          <a:spcPct val="107000"/>
                        </a:lnSpc>
                        <a:spcBef>
                          <a:spcPts val="1200"/>
                        </a:spcBef>
                        <a:spcAft>
                          <a:spcPts val="0"/>
                        </a:spcAft>
                      </a:pPr>
                      <a:r>
                        <a:rPr lang="en-US" sz="1100">
                          <a:effectLst/>
                        </a:rPr>
                        <a:t>TeamCat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0.3762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0.017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21.984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0.343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0.41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3281067641"/>
                  </a:ext>
                </a:extLst>
              </a:tr>
              <a:tr h="309355">
                <a:tc>
                  <a:txBody>
                    <a:bodyPr/>
                    <a:lstStyle/>
                    <a:p>
                      <a:pPr marL="0" marR="0" algn="ctr">
                        <a:lnSpc>
                          <a:spcPct val="107000"/>
                        </a:lnSpc>
                        <a:spcBef>
                          <a:spcPts val="1200"/>
                        </a:spcBef>
                        <a:spcAft>
                          <a:spcPts val="0"/>
                        </a:spcAft>
                      </a:pPr>
                      <a:r>
                        <a:rPr lang="en-US" sz="1100">
                          <a:effectLst/>
                        </a:rPr>
                        <a:t>TeamCat_alpha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2.2141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0.334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6.636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1.56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2.868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508243514"/>
                  </a:ext>
                </a:extLst>
              </a:tr>
              <a:tr h="309355">
                <a:tc>
                  <a:txBody>
                    <a:bodyPr/>
                    <a:lstStyle/>
                    <a:p>
                      <a:pPr marL="0" marR="0" algn="ctr">
                        <a:lnSpc>
                          <a:spcPct val="107000"/>
                        </a:lnSpc>
                        <a:spcBef>
                          <a:spcPts val="1200"/>
                        </a:spcBef>
                        <a:spcAft>
                          <a:spcPts val="0"/>
                        </a:spcAft>
                      </a:pPr>
                      <a:r>
                        <a:rPr lang="en-US" sz="1100">
                          <a:effectLst/>
                        </a:rPr>
                        <a:t>FreshTyreFalse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2.7766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0.073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38.12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2.634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2.919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3542387339"/>
                  </a:ext>
                </a:extLst>
              </a:tr>
              <a:tr h="299787">
                <a:tc>
                  <a:txBody>
                    <a:bodyPr/>
                    <a:lstStyle/>
                    <a:p>
                      <a:pPr marL="0" marR="0" algn="ctr">
                        <a:lnSpc>
                          <a:spcPct val="107000"/>
                        </a:lnSpc>
                        <a:spcBef>
                          <a:spcPts val="1200"/>
                        </a:spcBef>
                        <a:spcAft>
                          <a:spcPts val="0"/>
                        </a:spcAft>
                      </a:pPr>
                      <a:r>
                        <a:rPr lang="en-US" sz="1100">
                          <a:effectLst/>
                        </a:rPr>
                        <a:t>FreshTyreTrue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2.6103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0.079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33.005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2.455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2.765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1257432898"/>
                  </a:ext>
                </a:extLst>
              </a:tr>
              <a:tr h="309355">
                <a:tc>
                  <a:txBody>
                    <a:bodyPr/>
                    <a:lstStyle/>
                    <a:p>
                      <a:pPr marL="0" marR="0" algn="ctr">
                        <a:lnSpc>
                          <a:spcPct val="107000"/>
                        </a:lnSpc>
                        <a:spcBef>
                          <a:spcPts val="1200"/>
                        </a:spcBef>
                        <a:spcAft>
                          <a:spcPts val="0"/>
                        </a:spcAft>
                      </a:pPr>
                      <a:r>
                        <a:rPr lang="en-US" sz="1100" dirty="0" err="1">
                          <a:effectLst/>
                        </a:rPr>
                        <a:t>FreshTyre_alpha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0.4366</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0.137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3.191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0.001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a:effectLst/>
                        </a:rPr>
                        <a:t>0.168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tc>
                  <a:txBody>
                    <a:bodyPr/>
                    <a:lstStyle/>
                    <a:p>
                      <a:pPr marL="0" marR="0" algn="ctr">
                        <a:lnSpc>
                          <a:spcPct val="107000"/>
                        </a:lnSpc>
                        <a:spcBef>
                          <a:spcPts val="1200"/>
                        </a:spcBef>
                        <a:spcAft>
                          <a:spcPts val="0"/>
                        </a:spcAft>
                      </a:pPr>
                      <a:r>
                        <a:rPr lang="en-US" sz="1400" dirty="0">
                          <a:effectLst/>
                        </a:rPr>
                        <a:t>0.705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0480" marR="40480" marT="40480" marB="40480" anchor="b"/>
                </a:tc>
                <a:extLst>
                  <a:ext uri="{0D108BD9-81ED-4DB2-BD59-A6C34878D82A}">
                    <a16:rowId xmlns:a16="http://schemas.microsoft.com/office/drawing/2014/main" val="2390679085"/>
                  </a:ext>
                </a:extLst>
              </a:tr>
            </a:tbl>
          </a:graphicData>
        </a:graphic>
      </p:graphicFrame>
    </p:spTree>
    <p:extLst>
      <p:ext uri="{BB962C8B-B14F-4D97-AF65-F5344CB8AC3E}">
        <p14:creationId xmlns:p14="http://schemas.microsoft.com/office/powerpoint/2010/main" val="9065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F0621702-2FB2-2524-2C4C-485D558A3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2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FB1E-B8D6-487B-3E80-1849D9C3E880}"/>
              </a:ext>
            </a:extLst>
          </p:cNvPr>
          <p:cNvSpPr>
            <a:spLocks noGrp="1"/>
          </p:cNvSpPr>
          <p:nvPr>
            <p:ph type="title"/>
          </p:nvPr>
        </p:nvSpPr>
        <p:spPr/>
        <p:txBody>
          <a:bodyPr/>
          <a:lstStyle/>
          <a:p>
            <a:r>
              <a:rPr lang="en-US" dirty="0" err="1"/>
              <a:t>Famoye’s</a:t>
            </a:r>
            <a:r>
              <a:rPr lang="en-US" dirty="0"/>
              <a:t> Poisson</a:t>
            </a:r>
          </a:p>
        </p:txBody>
      </p:sp>
      <p:pic>
        <p:nvPicPr>
          <p:cNvPr id="13316" name="Picture 4" descr="error [レッドゾーン] - YouTube">
            <a:extLst>
              <a:ext uri="{FF2B5EF4-FFF2-40B4-BE49-F238E27FC236}">
                <a16:creationId xmlns:a16="http://schemas.microsoft.com/office/drawing/2014/main" id="{355B07F2-7442-D67C-941F-0A402C670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120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28D22B-7D1D-FDA5-138E-A19040DF82A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Negative Binomial: Which Model</a:t>
            </a:r>
          </a:p>
        </p:txBody>
      </p:sp>
      <p:pic>
        <p:nvPicPr>
          <p:cNvPr id="15364" name="Picture 4" descr="The NB2 model’s variance function">
            <a:extLst>
              <a:ext uri="{FF2B5EF4-FFF2-40B4-BE49-F238E27FC236}">
                <a16:creationId xmlns:a16="http://schemas.microsoft.com/office/drawing/2014/main" id="{F0F4D668-CD93-2B2D-9A95-D0BD49FC4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510" y="2338387"/>
            <a:ext cx="4114800" cy="2181224"/>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The NB1 model’s variance function">
            <a:extLst>
              <a:ext uri="{FF2B5EF4-FFF2-40B4-BE49-F238E27FC236}">
                <a16:creationId xmlns:a16="http://schemas.microsoft.com/office/drawing/2014/main" id="{F95F7BB6-8965-663F-B5AE-7279D491F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38387"/>
            <a:ext cx="41148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363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228D22B-7D1D-FDA5-138E-A19040DF82A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Negative Binomial 2</a:t>
            </a:r>
          </a:p>
        </p:txBody>
      </p:sp>
      <p:pic>
        <p:nvPicPr>
          <p:cNvPr id="15362" name="Picture 2" descr="Auxiliary OLS regression to find α for the NB2 model ">
            <a:extLst>
              <a:ext uri="{FF2B5EF4-FFF2-40B4-BE49-F238E27FC236}">
                <a16:creationId xmlns:a16="http://schemas.microsoft.com/office/drawing/2014/main" id="{59BA9011-E26F-5CE3-F756-4C6D83755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538" y="966788"/>
            <a:ext cx="66389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603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10;&#10;Description automatically generated">
            <a:extLst>
              <a:ext uri="{FF2B5EF4-FFF2-40B4-BE49-F238E27FC236}">
                <a16:creationId xmlns:a16="http://schemas.microsoft.com/office/drawing/2014/main" id="{31C3C240-53EA-0F88-2CBC-2F8682262E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904165"/>
          </a:xfrm>
          <a:prstGeom prst="rect">
            <a:avLst/>
          </a:prstGeom>
          <a:noFill/>
          <a:ln>
            <a:noFill/>
          </a:ln>
        </p:spPr>
      </p:pic>
    </p:spTree>
    <p:extLst>
      <p:ext uri="{BB962C8B-B14F-4D97-AF65-F5344CB8AC3E}">
        <p14:creationId xmlns:p14="http://schemas.microsoft.com/office/powerpoint/2010/main" val="2554320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D606DF1-3F28-599D-A67A-1CF3626061F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Random Forest</a:t>
            </a:r>
          </a:p>
        </p:txBody>
      </p:sp>
      <p:graphicFrame>
        <p:nvGraphicFramePr>
          <p:cNvPr id="2" name="Table 1">
            <a:extLst>
              <a:ext uri="{FF2B5EF4-FFF2-40B4-BE49-F238E27FC236}">
                <a16:creationId xmlns:a16="http://schemas.microsoft.com/office/drawing/2014/main" id="{F53950E1-ECC9-CAF0-3BDB-0F033695830D}"/>
              </a:ext>
            </a:extLst>
          </p:cNvPr>
          <p:cNvGraphicFramePr>
            <a:graphicFrameLocks noGrp="1"/>
          </p:cNvGraphicFramePr>
          <p:nvPr>
            <p:extLst>
              <p:ext uri="{D42A27DB-BD31-4B8C-83A1-F6EECF244321}">
                <p14:modId xmlns:p14="http://schemas.microsoft.com/office/powerpoint/2010/main" val="1150389104"/>
              </p:ext>
            </p:extLst>
          </p:nvPr>
        </p:nvGraphicFramePr>
        <p:xfrm>
          <a:off x="0" y="0"/>
          <a:ext cx="12192000" cy="6857994"/>
        </p:xfrm>
        <a:graphic>
          <a:graphicData uri="http://schemas.openxmlformats.org/drawingml/2006/table">
            <a:tbl>
              <a:tblPr firstRow="1" firstCol="1" bandRow="1">
                <a:tableStyleId>{5C22544A-7EE6-4342-B048-85BDC9FD1C3A}</a:tableStyleId>
              </a:tblPr>
              <a:tblGrid>
                <a:gridCol w="6096000">
                  <a:extLst>
                    <a:ext uri="{9D8B030D-6E8A-4147-A177-3AD203B41FA5}">
                      <a16:colId xmlns:a16="http://schemas.microsoft.com/office/drawing/2014/main" val="950142929"/>
                    </a:ext>
                  </a:extLst>
                </a:gridCol>
                <a:gridCol w="6096000">
                  <a:extLst>
                    <a:ext uri="{9D8B030D-6E8A-4147-A177-3AD203B41FA5}">
                      <a16:colId xmlns:a16="http://schemas.microsoft.com/office/drawing/2014/main" val="2444891942"/>
                    </a:ext>
                  </a:extLst>
                </a:gridCol>
              </a:tblGrid>
              <a:tr h="311727">
                <a:tc>
                  <a:txBody>
                    <a:bodyPr/>
                    <a:lstStyle/>
                    <a:p>
                      <a:pPr marL="0" marR="0" algn="ctr">
                        <a:lnSpc>
                          <a:spcPct val="107000"/>
                        </a:lnSpc>
                        <a:spcBef>
                          <a:spcPts val="1200"/>
                        </a:spcBef>
                        <a:spcAft>
                          <a:spcPts val="0"/>
                        </a:spcAft>
                      </a:pPr>
                      <a:r>
                        <a:rPr lang="en-US" sz="1400">
                          <a:effectLst/>
                        </a:rPr>
                        <a:t>Variable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Importance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663390864"/>
                  </a:ext>
                </a:extLst>
              </a:tr>
              <a:tr h="311727">
                <a:tc>
                  <a:txBody>
                    <a:bodyPr/>
                    <a:lstStyle/>
                    <a:p>
                      <a:pPr marL="0" marR="0" algn="ctr">
                        <a:lnSpc>
                          <a:spcPct val="107000"/>
                        </a:lnSpc>
                        <a:spcBef>
                          <a:spcPts val="1200"/>
                        </a:spcBef>
                        <a:spcAft>
                          <a:spcPts val="0"/>
                        </a:spcAft>
                      </a:pPr>
                      <a:r>
                        <a:rPr lang="en-US" sz="1400">
                          <a:effectLst/>
                        </a:rPr>
                        <a:t>Sector1TimeSeconds'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9.421%.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1081489292"/>
                  </a:ext>
                </a:extLst>
              </a:tr>
              <a:tr h="311727">
                <a:tc>
                  <a:txBody>
                    <a:bodyPr/>
                    <a:lstStyle/>
                    <a:p>
                      <a:pPr marL="0" marR="0" algn="ctr">
                        <a:lnSpc>
                          <a:spcPct val="107000"/>
                        </a:lnSpc>
                        <a:spcBef>
                          <a:spcPts val="1200"/>
                        </a:spcBef>
                        <a:spcAft>
                          <a:spcPts val="0"/>
                        </a:spcAft>
                      </a:pPr>
                      <a:r>
                        <a:rPr lang="en-US" sz="1400">
                          <a:effectLst/>
                        </a:rPr>
                        <a:t>CumulativeLap'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dirty="0">
                          <a:effectLst/>
                        </a:rPr>
                        <a:t>8.47%.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2711979232"/>
                  </a:ext>
                </a:extLst>
              </a:tr>
              <a:tr h="311727">
                <a:tc>
                  <a:txBody>
                    <a:bodyPr/>
                    <a:lstStyle/>
                    <a:p>
                      <a:pPr marL="0" marR="0" algn="ctr">
                        <a:lnSpc>
                          <a:spcPct val="107000"/>
                        </a:lnSpc>
                        <a:spcBef>
                          <a:spcPts val="1200"/>
                        </a:spcBef>
                        <a:spcAft>
                          <a:spcPts val="0"/>
                        </a:spcAft>
                      </a:pPr>
                      <a:r>
                        <a:rPr lang="en-US" sz="1400">
                          <a:effectLst/>
                        </a:rPr>
                        <a:t>Sector2TimeSeconds'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6.959%.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111289507"/>
                  </a:ext>
                </a:extLst>
              </a:tr>
              <a:tr h="311727">
                <a:tc>
                  <a:txBody>
                    <a:bodyPr/>
                    <a:lstStyle/>
                    <a:p>
                      <a:pPr marL="0" marR="0" algn="ctr">
                        <a:lnSpc>
                          <a:spcPct val="107000"/>
                        </a:lnSpc>
                        <a:spcBef>
                          <a:spcPts val="1200"/>
                        </a:spcBef>
                        <a:spcAft>
                          <a:spcPts val="0"/>
                        </a:spcAft>
                      </a:pPr>
                      <a:r>
                        <a:rPr lang="en-US" sz="1400">
                          <a:effectLst/>
                        </a:rPr>
                        <a:t>Sector3TimeSeconds'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6.898%.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2166556704"/>
                  </a:ext>
                </a:extLst>
              </a:tr>
              <a:tr h="311727">
                <a:tc>
                  <a:txBody>
                    <a:bodyPr/>
                    <a:lstStyle/>
                    <a:p>
                      <a:pPr marL="0" marR="0" algn="ctr">
                        <a:lnSpc>
                          <a:spcPct val="107000"/>
                        </a:lnSpc>
                        <a:spcBef>
                          <a:spcPts val="1200"/>
                        </a:spcBef>
                        <a:spcAft>
                          <a:spcPts val="0"/>
                        </a:spcAft>
                      </a:pPr>
                      <a:r>
                        <a:rPr lang="en-US" sz="1400">
                          <a:effectLst/>
                        </a:rPr>
                        <a:t>CumulativePit'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5.435%.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794845759"/>
                  </a:ext>
                </a:extLst>
              </a:tr>
              <a:tr h="311727">
                <a:tc>
                  <a:txBody>
                    <a:bodyPr/>
                    <a:lstStyle/>
                    <a:p>
                      <a:pPr marL="0" marR="0" algn="ctr">
                        <a:lnSpc>
                          <a:spcPct val="107000"/>
                        </a:lnSpc>
                        <a:spcBef>
                          <a:spcPts val="1200"/>
                        </a:spcBef>
                        <a:spcAft>
                          <a:spcPts val="0"/>
                        </a:spcAft>
                      </a:pPr>
                      <a:r>
                        <a:rPr lang="en-US" sz="1400">
                          <a:effectLst/>
                        </a:rPr>
                        <a:t>TyreLife'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4.298%.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4128360155"/>
                  </a:ext>
                </a:extLst>
              </a:tr>
              <a:tr h="311727">
                <a:tc>
                  <a:txBody>
                    <a:bodyPr/>
                    <a:lstStyle/>
                    <a:p>
                      <a:pPr marL="0" marR="0" algn="ctr">
                        <a:lnSpc>
                          <a:spcPct val="107000"/>
                        </a:lnSpc>
                        <a:spcBef>
                          <a:spcPts val="1200"/>
                        </a:spcBef>
                        <a:spcAft>
                          <a:spcPts val="0"/>
                        </a:spcAft>
                      </a:pPr>
                      <a:r>
                        <a:rPr lang="en-US" sz="1400">
                          <a:effectLst/>
                        </a:rPr>
                        <a:t>EndPosition'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2.19%.</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2554851267"/>
                  </a:ext>
                </a:extLst>
              </a:tr>
              <a:tr h="311727">
                <a:tc>
                  <a:txBody>
                    <a:bodyPr/>
                    <a:lstStyle/>
                    <a:p>
                      <a:pPr marL="0" marR="0" algn="ctr">
                        <a:lnSpc>
                          <a:spcPct val="107000"/>
                        </a:lnSpc>
                        <a:spcBef>
                          <a:spcPts val="1200"/>
                        </a:spcBef>
                        <a:spcAft>
                          <a:spcPts val="0"/>
                        </a:spcAft>
                      </a:pPr>
                      <a:r>
                        <a:rPr lang="en-US" sz="1400">
                          <a:effectLst/>
                        </a:rPr>
                        <a:t>TrackStatusCat'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16.64%.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1764931624"/>
                  </a:ext>
                </a:extLst>
              </a:tr>
              <a:tr h="311727">
                <a:tc>
                  <a:txBody>
                    <a:bodyPr/>
                    <a:lstStyle/>
                    <a:p>
                      <a:pPr marL="0" marR="0" algn="ctr">
                        <a:lnSpc>
                          <a:spcPct val="107000"/>
                        </a:lnSpc>
                        <a:spcBef>
                          <a:spcPts val="1200"/>
                        </a:spcBef>
                        <a:spcAft>
                          <a:spcPts val="0"/>
                        </a:spcAft>
                      </a:pPr>
                      <a:r>
                        <a:rPr lang="en-US" sz="1400">
                          <a:effectLst/>
                        </a:rPr>
                        <a:t>Cumulative'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11.057%.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1317283652"/>
                  </a:ext>
                </a:extLst>
              </a:tr>
              <a:tr h="311727">
                <a:tc>
                  <a:txBody>
                    <a:bodyPr/>
                    <a:lstStyle/>
                    <a:p>
                      <a:pPr marL="0" marR="0" algn="ctr">
                        <a:lnSpc>
                          <a:spcPct val="107000"/>
                        </a:lnSpc>
                        <a:spcBef>
                          <a:spcPts val="1200"/>
                        </a:spcBef>
                        <a:spcAft>
                          <a:spcPts val="0"/>
                        </a:spcAft>
                      </a:pPr>
                      <a:r>
                        <a:rPr lang="en-US" sz="1400">
                          <a:effectLst/>
                        </a:rPr>
                        <a:t>PitTime'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10.172%.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1199947753"/>
                  </a:ext>
                </a:extLst>
              </a:tr>
              <a:tr h="311727">
                <a:tc>
                  <a:txBody>
                    <a:bodyPr/>
                    <a:lstStyle/>
                    <a:p>
                      <a:pPr marL="0" marR="0" algn="ctr">
                        <a:lnSpc>
                          <a:spcPct val="107000"/>
                        </a:lnSpc>
                        <a:spcBef>
                          <a:spcPts val="1200"/>
                        </a:spcBef>
                        <a:spcAft>
                          <a:spcPts val="0"/>
                        </a:spcAft>
                      </a:pPr>
                      <a:r>
                        <a:rPr lang="en-US" sz="1400">
                          <a:effectLst/>
                        </a:rPr>
                        <a:t>PitInTimeSeconds'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10.074%.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2134694535"/>
                  </a:ext>
                </a:extLst>
              </a:tr>
              <a:tr h="311727">
                <a:tc>
                  <a:txBody>
                    <a:bodyPr/>
                    <a:lstStyle/>
                    <a:p>
                      <a:pPr marL="0" marR="0" algn="ctr">
                        <a:lnSpc>
                          <a:spcPct val="107000"/>
                        </a:lnSpc>
                        <a:spcBef>
                          <a:spcPts val="1200"/>
                        </a:spcBef>
                        <a:spcAft>
                          <a:spcPts val="0"/>
                        </a:spcAft>
                      </a:pPr>
                      <a:r>
                        <a:rPr lang="en-US" sz="1400">
                          <a:effectLst/>
                        </a:rPr>
                        <a:t>DriverCat'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1.543%.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3491466684"/>
                  </a:ext>
                </a:extLst>
              </a:tr>
              <a:tr h="311727">
                <a:tc>
                  <a:txBody>
                    <a:bodyPr/>
                    <a:lstStyle/>
                    <a:p>
                      <a:pPr marL="0" marR="0" algn="ctr">
                        <a:lnSpc>
                          <a:spcPct val="107000"/>
                        </a:lnSpc>
                        <a:spcBef>
                          <a:spcPts val="1200"/>
                        </a:spcBef>
                        <a:spcAft>
                          <a:spcPts val="0"/>
                        </a:spcAft>
                      </a:pPr>
                      <a:r>
                        <a:rPr lang="en-US" sz="1400">
                          <a:effectLst/>
                        </a:rPr>
                        <a:t>Gap'</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1.23%.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887942503"/>
                  </a:ext>
                </a:extLst>
              </a:tr>
              <a:tr h="311727">
                <a:tc>
                  <a:txBody>
                    <a:bodyPr/>
                    <a:lstStyle/>
                    <a:p>
                      <a:pPr marL="0" marR="0" algn="ctr">
                        <a:lnSpc>
                          <a:spcPct val="107000"/>
                        </a:lnSpc>
                        <a:spcBef>
                          <a:spcPts val="1200"/>
                        </a:spcBef>
                        <a:spcAft>
                          <a:spcPts val="0"/>
                        </a:spcAft>
                      </a:pPr>
                      <a:r>
                        <a:rPr lang="en-US" sz="1400">
                          <a:effectLst/>
                        </a:rPr>
                        <a:t>Points'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1.067%.</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2697117295"/>
                  </a:ext>
                </a:extLst>
              </a:tr>
              <a:tr h="311727">
                <a:tc>
                  <a:txBody>
                    <a:bodyPr/>
                    <a:lstStyle/>
                    <a:p>
                      <a:pPr marL="0" marR="0" algn="ctr">
                        <a:lnSpc>
                          <a:spcPct val="107000"/>
                        </a:lnSpc>
                        <a:spcBef>
                          <a:spcPts val="1200"/>
                        </a:spcBef>
                        <a:spcAft>
                          <a:spcPts val="0"/>
                        </a:spcAft>
                      </a:pPr>
                      <a:r>
                        <a:rPr lang="en-US" sz="1400">
                          <a:effectLst/>
                        </a:rPr>
                        <a:t>Stint'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1.043%.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2772959603"/>
                  </a:ext>
                </a:extLst>
              </a:tr>
              <a:tr h="311727">
                <a:tc>
                  <a:txBody>
                    <a:bodyPr/>
                    <a:lstStyle/>
                    <a:p>
                      <a:pPr marL="0" marR="0" algn="ctr">
                        <a:lnSpc>
                          <a:spcPct val="107000"/>
                        </a:lnSpc>
                        <a:spcBef>
                          <a:spcPts val="1200"/>
                        </a:spcBef>
                        <a:spcAft>
                          <a:spcPts val="0"/>
                        </a:spcAft>
                      </a:pPr>
                      <a:r>
                        <a:rPr lang="en-US" sz="1400">
                          <a:effectLst/>
                        </a:rPr>
                        <a:t>StartPosition'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0.891%.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1182645402"/>
                  </a:ext>
                </a:extLst>
              </a:tr>
              <a:tr h="311727">
                <a:tc>
                  <a:txBody>
                    <a:bodyPr/>
                    <a:lstStyle/>
                    <a:p>
                      <a:pPr marL="0" marR="0" algn="ctr">
                        <a:lnSpc>
                          <a:spcPct val="107000"/>
                        </a:lnSpc>
                        <a:spcBef>
                          <a:spcPts val="1200"/>
                        </a:spcBef>
                        <a:spcAft>
                          <a:spcPts val="0"/>
                        </a:spcAft>
                      </a:pPr>
                      <a:r>
                        <a:rPr lang="en-US" sz="1400">
                          <a:effectLst/>
                        </a:rPr>
                        <a:t>TeamCat'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0.881%.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1666671661"/>
                  </a:ext>
                </a:extLst>
              </a:tr>
              <a:tr h="311727">
                <a:tc>
                  <a:txBody>
                    <a:bodyPr/>
                    <a:lstStyle/>
                    <a:p>
                      <a:pPr marL="0" marR="0" algn="ctr">
                        <a:lnSpc>
                          <a:spcPct val="107000"/>
                        </a:lnSpc>
                        <a:spcBef>
                          <a:spcPts val="1200"/>
                        </a:spcBef>
                        <a:spcAft>
                          <a:spcPts val="0"/>
                        </a:spcAft>
                      </a:pPr>
                      <a:r>
                        <a:rPr lang="en-US" sz="1400">
                          <a:effectLst/>
                        </a:rPr>
                        <a:t>DriverNumberCat'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0.71%.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3306027873"/>
                  </a:ext>
                </a:extLst>
              </a:tr>
              <a:tr h="311727">
                <a:tc>
                  <a:txBody>
                    <a:bodyPr/>
                    <a:lstStyle/>
                    <a:p>
                      <a:pPr marL="0" marR="0" algn="ctr">
                        <a:lnSpc>
                          <a:spcPct val="107000"/>
                        </a:lnSpc>
                        <a:spcBef>
                          <a:spcPts val="1200"/>
                        </a:spcBef>
                        <a:spcAft>
                          <a:spcPts val="0"/>
                        </a:spcAft>
                      </a:pPr>
                      <a:r>
                        <a:rPr lang="en-US" sz="1400">
                          <a:effectLst/>
                        </a:rPr>
                        <a:t>FreshTyreCat'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a:effectLst/>
                        </a:rPr>
                        <a:t>0.592%.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2932505606"/>
                  </a:ext>
                </a:extLst>
              </a:tr>
              <a:tr h="311727">
                <a:tc>
                  <a:txBody>
                    <a:bodyPr/>
                    <a:lstStyle/>
                    <a:p>
                      <a:pPr marL="0" marR="0" algn="ctr">
                        <a:lnSpc>
                          <a:spcPct val="107000"/>
                        </a:lnSpc>
                        <a:spcBef>
                          <a:spcPts val="1200"/>
                        </a:spcBef>
                        <a:spcAft>
                          <a:spcPts val="0"/>
                        </a:spcAft>
                      </a:pPr>
                      <a:r>
                        <a:rPr lang="en-US" sz="1400">
                          <a:effectLst/>
                        </a:rPr>
                        <a:t>CompoundCat'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dirty="0">
                          <a:effectLst/>
                        </a:rPr>
                        <a:t>0.43%.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3693119329"/>
                  </a:ext>
                </a:extLst>
              </a:tr>
              <a:tr h="311727">
                <a:tc>
                  <a:txBody>
                    <a:bodyPr/>
                    <a:lstStyle/>
                    <a:p>
                      <a:pPr marL="0" marR="0" algn="ctr">
                        <a:lnSpc>
                          <a:spcPct val="107000"/>
                        </a:lnSpc>
                        <a:spcBef>
                          <a:spcPts val="1200"/>
                        </a:spcBef>
                        <a:spcAft>
                          <a:spcPts val="0"/>
                        </a:spcAft>
                      </a:pPr>
                      <a:r>
                        <a:rPr lang="en-US" sz="1400">
                          <a:effectLst/>
                        </a:rPr>
                        <a:t>PitOutTimeSeconds'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tc>
                  <a:txBody>
                    <a:bodyPr/>
                    <a:lstStyle/>
                    <a:p>
                      <a:pPr marL="0" marR="0" algn="ctr">
                        <a:lnSpc>
                          <a:spcPct val="107000"/>
                        </a:lnSpc>
                        <a:spcBef>
                          <a:spcPts val="1200"/>
                        </a:spcBef>
                        <a:spcAft>
                          <a:spcPts val="0"/>
                        </a:spcAft>
                      </a:pPr>
                      <a:r>
                        <a:rPr lang="en-US" sz="1400" dirty="0">
                          <a:effectLst/>
                        </a:rPr>
                        <a:t>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8937" marR="48937" marT="40781" marB="40781"/>
                </a:tc>
                <a:extLst>
                  <a:ext uri="{0D108BD9-81ED-4DB2-BD59-A6C34878D82A}">
                    <a16:rowId xmlns:a16="http://schemas.microsoft.com/office/drawing/2014/main" val="2102888285"/>
                  </a:ext>
                </a:extLst>
              </a:tr>
            </a:tbl>
          </a:graphicData>
        </a:graphic>
      </p:graphicFrame>
    </p:spTree>
    <p:extLst>
      <p:ext uri="{BB962C8B-B14F-4D97-AF65-F5344CB8AC3E}">
        <p14:creationId xmlns:p14="http://schemas.microsoft.com/office/powerpoint/2010/main" val="2220554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D606DF1-3F28-599D-A67A-1CF3626061F1}"/>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Quasi-Poisson and Others</a:t>
            </a:r>
          </a:p>
        </p:txBody>
      </p:sp>
      <p:pic>
        <p:nvPicPr>
          <p:cNvPr id="18434" name="Picture 2" descr="Gee Images – Browse 297,609 Stock Photos, Vectors, and Video | Adobe Stock">
            <a:extLst>
              <a:ext uri="{FF2B5EF4-FFF2-40B4-BE49-F238E27FC236}">
                <a16:creationId xmlns:a16="http://schemas.microsoft.com/office/drawing/2014/main" id="{39945E16-1033-057E-B410-059F8CD540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0300" y="1362075"/>
            <a:ext cx="2209800" cy="206692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De beste baan in de zorg, overal en altijd! - FlexMix">
            <a:extLst>
              <a:ext uri="{FF2B5EF4-FFF2-40B4-BE49-F238E27FC236}">
                <a16:creationId xmlns:a16="http://schemas.microsoft.com/office/drawing/2014/main" id="{2DA6DCF4-75B8-2123-4C67-91D93512D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028" y="926383"/>
            <a:ext cx="33337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What does NLME stand for?">
            <a:extLst>
              <a:ext uri="{FF2B5EF4-FFF2-40B4-BE49-F238E27FC236}">
                <a16:creationId xmlns:a16="http://schemas.microsoft.com/office/drawing/2014/main" id="{12D852C4-7DA4-D8AF-0988-18AEA42379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1438" y="3994851"/>
            <a:ext cx="4765573" cy="2569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1965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2DD0DF7-5588-A688-D834-A6DD507AD85D}"/>
              </a:ext>
            </a:extLst>
          </p:cNvPr>
          <p:cNvSpPr>
            <a:spLocks noGrp="1"/>
          </p:cNvSpPr>
          <p:nvPr>
            <p:ph type="body" sz="half" idx="2"/>
          </p:nvPr>
        </p:nvSpPr>
        <p:spPr>
          <a:xfrm>
            <a:off x="7513302" y="2626935"/>
            <a:ext cx="3932237" cy="3811588"/>
          </a:xfrm>
        </p:spPr>
        <p:txBody>
          <a:bodyPr/>
          <a:lstStyle/>
          <a:p>
            <a:pPr marL="342900" indent="-342900">
              <a:buAutoNum type="arabicPeriod"/>
            </a:pPr>
            <a:r>
              <a:rPr lang="en-US" dirty="0"/>
              <a:t>Simulate the Normal model</a:t>
            </a:r>
          </a:p>
          <a:p>
            <a:pPr marL="342900" indent="-342900">
              <a:buAutoNum type="arabicPeriod"/>
            </a:pPr>
            <a:r>
              <a:rPr lang="en-US" dirty="0"/>
              <a:t>Posterior predictive check</a:t>
            </a:r>
          </a:p>
          <a:p>
            <a:pPr marL="342900" indent="-342900">
              <a:buAutoNum type="arabicPeriod"/>
            </a:pPr>
            <a:r>
              <a:rPr lang="en-US" dirty="0"/>
              <a:t>Check predictive power</a:t>
            </a:r>
          </a:p>
          <a:p>
            <a:pPr marL="342900" indent="-342900">
              <a:buAutoNum type="arabicPeriod"/>
            </a:pPr>
            <a:r>
              <a:rPr lang="en-US" dirty="0"/>
              <a:t>Simulate posterior predictive models </a:t>
            </a:r>
          </a:p>
          <a:p>
            <a:pPr marL="342900" indent="-342900">
              <a:buAutoNum type="arabicPeriod"/>
            </a:pPr>
            <a:r>
              <a:rPr lang="en-US" dirty="0"/>
              <a:t>Plot the posterior predictive models </a:t>
            </a:r>
          </a:p>
          <a:p>
            <a:pPr marL="342900" indent="-342900">
              <a:buAutoNum type="arabicPeriod"/>
            </a:pPr>
            <a:r>
              <a:rPr lang="en-US" dirty="0"/>
              <a:t>Summarize Cross Validated Model</a:t>
            </a:r>
          </a:p>
        </p:txBody>
      </p:sp>
      <p:pic>
        <p:nvPicPr>
          <p:cNvPr id="5" name="Picture 2">
            <a:extLst>
              <a:ext uri="{FF2B5EF4-FFF2-40B4-BE49-F238E27FC236}">
                <a16:creationId xmlns:a16="http://schemas.microsoft.com/office/drawing/2014/main" id="{4338E2B7-1495-1E43-7BC1-AECA6362B73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3196" b="13196"/>
          <a:stretch>
            <a:fillRect/>
          </a:stretch>
        </p:blipFill>
        <p:spPr bwMode="auto">
          <a:xfrm>
            <a:off x="418682" y="716296"/>
            <a:ext cx="6172200" cy="487362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8D3685A-9DCB-6A3D-479F-7D85D6AF73BE}"/>
              </a:ext>
            </a:extLst>
          </p:cNvPr>
          <p:cNvSpPr>
            <a:spLocks noGrp="1"/>
          </p:cNvSpPr>
          <p:nvPr>
            <p:ph type="title"/>
          </p:nvPr>
        </p:nvSpPr>
        <p:spPr>
          <a:xfrm>
            <a:off x="7513303" y="120315"/>
            <a:ext cx="3932237" cy="1600200"/>
          </a:xfrm>
        </p:spPr>
        <p:txBody>
          <a:bodyPr/>
          <a:lstStyle/>
          <a:p>
            <a:r>
              <a:rPr lang="en-US" dirty="0"/>
              <a:t>Bayesian Analysis</a:t>
            </a:r>
          </a:p>
        </p:txBody>
      </p:sp>
    </p:spTree>
    <p:extLst>
      <p:ext uri="{BB962C8B-B14F-4D97-AF65-F5344CB8AC3E}">
        <p14:creationId xmlns:p14="http://schemas.microsoft.com/office/powerpoint/2010/main" val="311878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6539-B990-5B9D-B2A3-6792322ACF0E}"/>
              </a:ext>
            </a:extLst>
          </p:cNvPr>
          <p:cNvSpPr>
            <a:spLocks noGrp="1"/>
          </p:cNvSpPr>
          <p:nvPr>
            <p:ph type="title"/>
          </p:nvPr>
        </p:nvSpPr>
        <p:spPr/>
        <p:txBody>
          <a:bodyPr/>
          <a:lstStyle/>
          <a:p>
            <a:r>
              <a:rPr lang="en-US" dirty="0"/>
              <a:t>Discrete Distributions</a:t>
            </a:r>
          </a:p>
        </p:txBody>
      </p:sp>
      <p:sp>
        <p:nvSpPr>
          <p:cNvPr id="4" name="Text Placeholder 3">
            <a:extLst>
              <a:ext uri="{FF2B5EF4-FFF2-40B4-BE49-F238E27FC236}">
                <a16:creationId xmlns:a16="http://schemas.microsoft.com/office/drawing/2014/main" id="{776BB6D7-71F2-573B-D775-D6EBCAC94E61}"/>
              </a:ext>
            </a:extLst>
          </p:cNvPr>
          <p:cNvSpPr>
            <a:spLocks noGrp="1"/>
          </p:cNvSpPr>
          <p:nvPr>
            <p:ph type="body" sz="half" idx="2"/>
          </p:nvPr>
        </p:nvSpPr>
        <p:spPr/>
        <p:txBody>
          <a:bodyPr/>
          <a:lstStyle/>
          <a:p>
            <a:pPr algn="l"/>
            <a:r>
              <a:rPr lang="en-US" b="1" i="0" dirty="0">
                <a:solidFill>
                  <a:srgbClr val="343A40"/>
                </a:solidFill>
                <a:effectLst/>
                <a:latin typeface="Lato" panose="020F0502020204030203" pitchFamily="34" charset="0"/>
              </a:rPr>
              <a:t>Discrete uniform distribution: All outcomes are equally likely</a:t>
            </a:r>
          </a:p>
          <a:p>
            <a:pPr algn="l"/>
            <a:br>
              <a:rPr lang="en-US" dirty="0"/>
            </a:br>
            <a:r>
              <a:rPr lang="en-US" b="1" i="0" dirty="0">
                <a:solidFill>
                  <a:srgbClr val="343A40"/>
                </a:solidFill>
                <a:effectLst/>
                <a:latin typeface="Lato" panose="020F0502020204030203" pitchFamily="34" charset="0"/>
              </a:rPr>
              <a:t>Bernoulli Distribution: Single-trial with two possible outcomes</a:t>
            </a:r>
          </a:p>
          <a:p>
            <a:pPr algn="l"/>
            <a:br>
              <a:rPr lang="en-US" dirty="0"/>
            </a:br>
            <a:r>
              <a:rPr lang="en-US" b="1" i="0" dirty="0">
                <a:solidFill>
                  <a:srgbClr val="343A40"/>
                </a:solidFill>
                <a:effectLst/>
                <a:latin typeface="Lato" panose="020F0502020204030203" pitchFamily="34" charset="0"/>
              </a:rPr>
              <a:t>Poisson Distribution: The probability that an event may or may not occur</a:t>
            </a:r>
          </a:p>
          <a:p>
            <a:endParaRPr lang="en-US" dirty="0"/>
          </a:p>
        </p:txBody>
      </p:sp>
      <p:sp>
        <p:nvSpPr>
          <p:cNvPr id="5" name="Title 1">
            <a:extLst>
              <a:ext uri="{FF2B5EF4-FFF2-40B4-BE49-F238E27FC236}">
                <a16:creationId xmlns:a16="http://schemas.microsoft.com/office/drawing/2014/main" id="{2D1C9C79-CC72-FEC0-0979-F40AC3DC41B0}"/>
              </a:ext>
            </a:extLst>
          </p:cNvPr>
          <p:cNvSpPr txBox="1">
            <a:spLocks/>
          </p:cNvSpPr>
          <p:nvPr/>
        </p:nvSpPr>
        <p:spPr>
          <a:xfrm>
            <a:off x="6096000" y="457200"/>
            <a:ext cx="4427621"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Continuous Distributions</a:t>
            </a:r>
          </a:p>
        </p:txBody>
      </p:sp>
      <p:sp>
        <p:nvSpPr>
          <p:cNvPr id="6" name="Text Placeholder 3">
            <a:extLst>
              <a:ext uri="{FF2B5EF4-FFF2-40B4-BE49-F238E27FC236}">
                <a16:creationId xmlns:a16="http://schemas.microsoft.com/office/drawing/2014/main" id="{6B12C00D-A29A-0FE8-2ECF-EF67E2510D27}"/>
              </a:ext>
            </a:extLst>
          </p:cNvPr>
          <p:cNvSpPr txBox="1">
            <a:spLocks/>
          </p:cNvSpPr>
          <p:nvPr/>
        </p:nvSpPr>
        <p:spPr>
          <a:xfrm>
            <a:off x="6096000" y="2057400"/>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r>
              <a:rPr lang="en-US" b="1" dirty="0">
                <a:solidFill>
                  <a:srgbClr val="343A40"/>
                </a:solidFill>
                <a:latin typeface="Lato" panose="020F0502020204030203" pitchFamily="34" charset="0"/>
              </a:rPr>
              <a:t>Gaussian</a:t>
            </a:r>
            <a:r>
              <a:rPr lang="en-US" b="1" i="0" dirty="0">
                <a:solidFill>
                  <a:srgbClr val="343A40"/>
                </a:solidFill>
                <a:effectLst/>
                <a:latin typeface="Lato" panose="020F0502020204030203" pitchFamily="34" charset="0"/>
              </a:rPr>
              <a:t> Distribution: Symmetric distribution of values around the mean</a:t>
            </a:r>
          </a:p>
          <a:p>
            <a:pPr algn="l"/>
            <a:br>
              <a:rPr lang="en-US" dirty="0"/>
            </a:br>
            <a:r>
              <a:rPr lang="en-US" b="1" i="0" dirty="0">
                <a:solidFill>
                  <a:srgbClr val="343A40"/>
                </a:solidFill>
                <a:effectLst/>
                <a:latin typeface="Lato" panose="020F0502020204030203" pitchFamily="34" charset="0"/>
              </a:rPr>
              <a:t>Student t-Test Distribution: Small sample size approximation of a normal distribution</a:t>
            </a:r>
          </a:p>
          <a:p>
            <a:pPr algn="l"/>
            <a:br>
              <a:rPr lang="en-US" dirty="0"/>
            </a:br>
            <a:r>
              <a:rPr lang="en-US" b="1" i="0" dirty="0">
                <a:solidFill>
                  <a:srgbClr val="343A40"/>
                </a:solidFill>
                <a:effectLst/>
                <a:latin typeface="Lato" panose="020F0502020204030203" pitchFamily="34" charset="0"/>
              </a:rPr>
              <a:t>Exponential distribution: Model elapsed time between two events</a:t>
            </a:r>
          </a:p>
          <a:p>
            <a:endParaRPr lang="en-US" dirty="0"/>
          </a:p>
        </p:txBody>
      </p:sp>
    </p:spTree>
    <p:extLst>
      <p:ext uri="{BB962C8B-B14F-4D97-AF65-F5344CB8AC3E}">
        <p14:creationId xmlns:p14="http://schemas.microsoft.com/office/powerpoint/2010/main" val="329816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1 reveals revised race start times for 2021 season">
            <a:extLst>
              <a:ext uri="{FF2B5EF4-FFF2-40B4-BE49-F238E27FC236}">
                <a16:creationId xmlns:a16="http://schemas.microsoft.com/office/drawing/2014/main" id="{A3AE6A64-78C9-247B-14A4-7BED1B439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43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Midfield F1 team bosses agree new rules making racing closer | GRAND PRIX  247">
            <a:extLst>
              <a:ext uri="{FF2B5EF4-FFF2-40B4-BE49-F238E27FC236}">
                <a16:creationId xmlns:a16="http://schemas.microsoft.com/office/drawing/2014/main" id="{59DD8D75-85AC-9AC6-0382-5FD5D18D7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32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untries that have hosted a Formula 1 race : r/MapPorn">
            <a:extLst>
              <a:ext uri="{FF2B5EF4-FFF2-40B4-BE49-F238E27FC236}">
                <a16:creationId xmlns:a16="http://schemas.microsoft.com/office/drawing/2014/main" id="{129DF9AA-53F3-D79E-F097-9D05D4CF6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30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st of all formula one races by country and total tracks used : r/formula1">
            <a:extLst>
              <a:ext uri="{FF2B5EF4-FFF2-40B4-BE49-F238E27FC236}">
                <a16:creationId xmlns:a16="http://schemas.microsoft.com/office/drawing/2014/main" id="{CA1FE5F5-1CCB-D899-E254-711FB6076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13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5904</TotalTime>
  <Words>1167</Words>
  <Application>Microsoft Office PowerPoint</Application>
  <PresentationFormat>Widescreen</PresentationFormat>
  <Paragraphs>423</Paragraphs>
  <Slides>46</Slides>
  <Notes>28</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Lato</vt:lpstr>
      <vt:lpstr>Office Theme</vt:lpstr>
      <vt:lpstr>A Poisson Analysis of Formula 1 Pit Stops</vt:lpstr>
      <vt:lpstr>Poisson Distribution as defined by Wikipedia:</vt:lpstr>
      <vt:lpstr>PowerPoint Presentation</vt:lpstr>
      <vt:lpstr>PowerPoint Presentation</vt:lpstr>
      <vt:lpstr>Discrete Distributions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Dataframes: Laps</vt:lpstr>
      <vt:lpstr>Dataframes: Results</vt:lpstr>
      <vt:lpstr>Dataframes: Final</vt:lpstr>
      <vt:lpstr>Dataframes: Messages</vt:lpstr>
      <vt:lpstr>Dataframes: Weather</vt:lpstr>
      <vt:lpstr>PowerPoint Presentation</vt:lpstr>
      <vt:lpstr>Shiny Visualization</vt:lpstr>
      <vt:lpstr>Tire Life When Pit Stop Made</vt:lpstr>
      <vt:lpstr>Lap Number When Pit Stop Made</vt:lpstr>
      <vt:lpstr>Reducing Dimensionality</vt:lpstr>
      <vt:lpstr>PowerPoint Presentation</vt:lpstr>
      <vt:lpstr>Pit Stop Data Frame</vt:lpstr>
      <vt:lpstr>Normalized and Actual # of Pit Stops Per Race</vt:lpstr>
      <vt:lpstr>PowerPoint Presentation</vt:lpstr>
      <vt:lpstr>PowerPoint Presentation</vt:lpstr>
      <vt:lpstr>Consul’s Poisson</vt:lpstr>
      <vt:lpstr>Famoye’s Poisson</vt:lpstr>
      <vt:lpstr>PowerPoint Presentation</vt:lpstr>
      <vt:lpstr>PowerPoint Presentation</vt:lpstr>
      <vt:lpstr>PowerPoint Presentation</vt:lpstr>
      <vt:lpstr>PowerPoint Presentation</vt:lpstr>
      <vt:lpstr>PowerPoint Presentation</vt:lpstr>
      <vt:lpstr>Bayesian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Poisson Analysis of Formula 1 Pit Stops</dc:title>
  <dc:creator>Andrew Estes</dc:creator>
  <cp:lastModifiedBy>Andrew Estes</cp:lastModifiedBy>
  <cp:revision>25</cp:revision>
  <dcterms:created xsi:type="dcterms:W3CDTF">2023-06-16T19:14:44Z</dcterms:created>
  <dcterms:modified xsi:type="dcterms:W3CDTF">2023-06-28T15:34:30Z</dcterms:modified>
</cp:coreProperties>
</file>