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63" r:id="rId4"/>
    <p:sldId id="260" r:id="rId5"/>
    <p:sldId id="258" r:id="rId6"/>
    <p:sldId id="273" r:id="rId7"/>
    <p:sldId id="262" r:id="rId8"/>
    <p:sldId id="261" r:id="rId9"/>
    <p:sldId id="264" r:id="rId10"/>
    <p:sldId id="266" r:id="rId11"/>
    <p:sldId id="268" r:id="rId12"/>
    <p:sldId id="267" r:id="rId13"/>
    <p:sldId id="265" r:id="rId14"/>
    <p:sldId id="269" r:id="rId15"/>
    <p:sldId id="270" r:id="rId16"/>
    <p:sldId id="271" r:id="rId17"/>
    <p:sldId id="272" r:id="rId18"/>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78467" autoAdjust="0"/>
  </p:normalViewPr>
  <p:slideViewPr>
    <p:cSldViewPr snapToGrid="0">
      <p:cViewPr varScale="1">
        <p:scale>
          <a:sx n="76" d="100"/>
          <a:sy n="76" d="100"/>
        </p:scale>
        <p:origin x="15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DB686-D48A-43AB-9BD9-B6777F76038C}"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FCAB1-AA4A-4A03-96DA-8E9FA325C79C}" type="slidenum">
              <a:rPr lang="en-US" smtClean="0"/>
              <a:t>‹#›</a:t>
            </a:fld>
            <a:endParaRPr lang="en-US"/>
          </a:p>
        </p:txBody>
      </p:sp>
    </p:spTree>
    <p:extLst>
      <p:ext uri="{BB962C8B-B14F-4D97-AF65-F5344CB8AC3E}">
        <p14:creationId xmlns:p14="http://schemas.microsoft.com/office/powerpoint/2010/main" val="220823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what-is-schema-on-read-and-schema-on-write-in-hadoo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marklogic.com/blog/schema-on-read-vs-schema-on-wri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ig_O_not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modity_compu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ommodity_comput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he_Apache_Software_Found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Slide 1: This is module 5 of PDAT 611. I'm Scott Alberts, professor of statistics here at Truman. This module (and the next several) are about distributed computing, the idea of moving from your own computer, laptop or server to using multiple computers, to solve larger and larger problems. We see some systems using thousand and thousands of machines to solve big data problems remarkably quickly.</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Besides this video and slide deck that introduces distributed computing, we have several other videos in this module with other instructors you may have seen before, including Dr. Bruce Harmon, a computer scientist who will help us use Pig and understand how the coding actually works, and Dr. Scott Thatcher, who will walk you through how we at Truman (and you) can use view2.truman.edu to get a taste of how all of this works.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a:t>
            </a:fld>
            <a:endParaRPr lang="en-US"/>
          </a:p>
        </p:txBody>
      </p:sp>
    </p:spTree>
    <p:extLst>
      <p:ext uri="{BB962C8B-B14F-4D97-AF65-F5344CB8AC3E}">
        <p14:creationId xmlns:p14="http://schemas.microsoft.com/office/powerpoint/2010/main" val="164044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Who asks a stat guy to talk about CS stuff?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used to call this a master-slave</a:t>
            </a:r>
            <a:r>
              <a:rPr lang="en-US" baseline="0" dirty="0" smtClean="0"/>
              <a:t> architecture, but that’s icky, so we try not to say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Standby </a:t>
            </a:r>
            <a:r>
              <a:rPr lang="en-US" baseline="0" dirty="0" err="1" smtClean="0"/>
              <a:t>NameNodes</a:t>
            </a:r>
            <a:r>
              <a:rPr lang="en-US" baseline="0" dirty="0" smtClean="0"/>
              <a:t> help when jobs get busy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Secondary Nodes help when needed (might also be a </a:t>
            </a:r>
            <a:r>
              <a:rPr lang="en-US" baseline="0" dirty="0" err="1" smtClean="0"/>
              <a:t>DataNode</a:t>
            </a:r>
            <a:r>
              <a:rPr lang="en-U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hlinkClick r:id="rId3"/>
              </a:rPr>
              <a:t>https://www.geeksforgeeks.org/what-is-schema-on-read-and-schema-on-write-in-hadoop/</a:t>
            </a:r>
            <a:endParaRPr lang="en-US" dirty="0" smtClean="0"/>
          </a:p>
          <a:p>
            <a:r>
              <a:rPr lang="en-US" dirty="0" smtClean="0">
                <a:hlinkClick r:id="rId4"/>
              </a:rPr>
              <a:t>https://www.marklogic.com/blog/schema-on-read-vs-schema-on-write/</a:t>
            </a:r>
            <a:endParaRPr lang="en-US" dirty="0" smtClean="0"/>
          </a:p>
          <a:p>
            <a:endParaRPr lang="en-US" dirty="0" smtClean="0"/>
          </a:p>
          <a:p>
            <a:r>
              <a:rPr lang="en-US" baseline="0" dirty="0" smtClean="0"/>
              <a:t>Blocks of a dataset can be on different machines, </a:t>
            </a:r>
            <a:r>
              <a:rPr lang="en-US" baseline="0" dirty="0" err="1" smtClean="0"/>
              <a:t>NameNode</a:t>
            </a:r>
            <a:r>
              <a:rPr lang="en-US" baseline="0" dirty="0" smtClean="0"/>
              <a:t> only cares about speed, not location</a:t>
            </a:r>
          </a:p>
          <a:p>
            <a:r>
              <a:rPr lang="en-US" baseline="0" dirty="0" smtClean="0"/>
              <a:t>The idea is that you take the computation to the data, not the other way around</a:t>
            </a:r>
            <a:r>
              <a:rPr lang="en-US" baseline="0" dirty="0" smtClean="0"/>
              <a:t>.</a:t>
            </a:r>
          </a:p>
          <a:p>
            <a:endParaRPr lang="en-US" baseline="0" dirty="0" smtClean="0"/>
          </a:p>
          <a:p>
            <a:endParaRPr lang="en-US" baseline="0" dirty="0" smtClean="0"/>
          </a:p>
          <a:p>
            <a:r>
              <a:rPr lang="en-US" baseline="0" dirty="0" smtClean="0"/>
              <a:t>===</a:t>
            </a:r>
          </a:p>
          <a:p>
            <a:pPr rtl="0"/>
            <a:r>
              <a:rPr lang="en-US" sz="1200" b="0" i="0" u="none" strike="noStrike" kern="1200" dirty="0" smtClean="0">
                <a:solidFill>
                  <a:schemeClr val="tx1"/>
                </a:solidFill>
                <a:effectLst/>
                <a:latin typeface="+mn-lt"/>
                <a:ea typeface="+mn-ea"/>
                <a:cs typeface="+mn-cs"/>
              </a:rPr>
              <a:t>The Hadoop File System and (newer software) focus on how to store large amounts of data across many different servers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By the way, we used to call this a Master/Slave architecture, but I don't think too many people still do, and "ick."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rPr>
              <a:t>NameNode</a:t>
            </a:r>
            <a:r>
              <a:rPr lang="en-US" sz="1200" b="0" i="0" u="none" strike="noStrike" kern="1200" dirty="0" smtClean="0">
                <a:solidFill>
                  <a:schemeClr val="tx1"/>
                </a:solidFill>
                <a:effectLst/>
                <a:latin typeface="+mn-lt"/>
                <a:ea typeface="+mn-ea"/>
                <a:cs typeface="+mn-cs"/>
              </a:rPr>
              <a:t> is the "master process"</a:t>
            </a:r>
            <a:endParaRPr lang="en-US" b="0" dirty="0" smtClean="0">
              <a:effectLst/>
            </a:endParaRPr>
          </a:p>
          <a:p>
            <a:pPr rtl="0"/>
            <a:r>
              <a:rPr lang="en-US" sz="1200" b="0" i="0" u="none" strike="noStrike" kern="1200" dirty="0" smtClean="0">
                <a:solidFill>
                  <a:schemeClr val="tx1"/>
                </a:solidFill>
                <a:effectLst/>
                <a:latin typeface="+mn-lt"/>
                <a:ea typeface="+mn-ea"/>
                <a:cs typeface="+mn-cs"/>
              </a:rPr>
              <a:t>It probably runs on your fastest, best server.</a:t>
            </a:r>
            <a:endParaRPr lang="en-US" b="0" dirty="0" smtClean="0">
              <a:effectLst/>
            </a:endParaRPr>
          </a:p>
          <a:p>
            <a:pPr rtl="0"/>
            <a:r>
              <a:rPr lang="en-US" sz="1200" b="0" i="0" u="none" strike="noStrike" kern="1200" dirty="0" smtClean="0">
                <a:solidFill>
                  <a:schemeClr val="tx1"/>
                </a:solidFill>
                <a:effectLst/>
                <a:latin typeface="+mn-lt"/>
                <a:ea typeface="+mn-ea"/>
                <a:cs typeface="+mn-cs"/>
              </a:rPr>
              <a:t>It may have backups or overload helpers (that may also be </a:t>
            </a:r>
            <a:r>
              <a:rPr lang="en-US" sz="1200" b="0" i="0" u="none" strike="noStrike" kern="1200" dirty="0" err="1" smtClean="0">
                <a:solidFill>
                  <a:schemeClr val="tx1"/>
                </a:solidFill>
                <a:effectLst/>
                <a:latin typeface="+mn-lt"/>
                <a:ea typeface="+mn-ea"/>
                <a:cs typeface="+mn-cs"/>
              </a:rPr>
              <a:t>DataNodes</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DataNodes</a:t>
            </a:r>
            <a:r>
              <a:rPr lang="en-US" sz="1200" b="0" i="0" u="none" strike="noStrike" kern="1200" dirty="0" smtClean="0">
                <a:solidFill>
                  <a:schemeClr val="tx1"/>
                </a:solidFill>
                <a:effectLst/>
                <a:latin typeface="+mn-lt"/>
                <a:ea typeface="+mn-ea"/>
                <a:cs typeface="+mn-cs"/>
              </a:rPr>
              <a:t> hold the data - a bunch of hard drives on servers.</a:t>
            </a:r>
            <a:endParaRPr lang="en-US" b="0" dirty="0" smtClean="0">
              <a:effectLst/>
            </a:endParaRPr>
          </a:p>
          <a:p>
            <a:pPr rtl="0"/>
            <a:r>
              <a:rPr lang="en-US" sz="1200" b="0" i="0" u="none" strike="noStrike" kern="1200" dirty="0" smtClean="0">
                <a:solidFill>
                  <a:schemeClr val="tx1"/>
                </a:solidFill>
                <a:effectLst/>
                <a:latin typeface="+mn-lt"/>
                <a:ea typeface="+mn-ea"/>
                <a:cs typeface="+mn-cs"/>
              </a:rPr>
              <a:t>Commodity machines, or perhaps non-dedicated machines (your own laptop)</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Features of HDFS</a:t>
            </a:r>
            <a:endParaRPr lang="en-US" b="0" dirty="0" smtClean="0">
              <a:effectLst/>
            </a:endParaRPr>
          </a:p>
          <a:p>
            <a:pPr rtl="0"/>
            <a:r>
              <a:rPr lang="en-US" sz="1200" b="0" i="0" u="none" strike="noStrike" kern="1200" dirty="0" smtClean="0">
                <a:solidFill>
                  <a:schemeClr val="tx1"/>
                </a:solidFill>
                <a:effectLst/>
                <a:latin typeface="+mn-lt"/>
                <a:ea typeface="+mn-ea"/>
                <a:cs typeface="+mn-cs"/>
              </a:rPr>
              <a:t>Fast, schema-on-read (NoSQL-</a:t>
            </a:r>
            <a:r>
              <a:rPr lang="en-US" sz="1200" b="0" i="0" u="none" strike="noStrike" kern="1200" dirty="0" err="1" smtClean="0">
                <a:solidFill>
                  <a:schemeClr val="tx1"/>
                </a:solidFill>
                <a:effectLst/>
                <a:latin typeface="+mn-lt"/>
                <a:ea typeface="+mn-ea"/>
                <a:cs typeface="+mn-cs"/>
              </a:rPr>
              <a:t>ish</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Import whatever is lying around, then figure out what it does</a:t>
            </a:r>
            <a:endParaRPr lang="en-US" b="0" dirty="0" smtClean="0">
              <a:effectLst/>
            </a:endParaRPr>
          </a:p>
          <a:p>
            <a:pPr rtl="0"/>
            <a:r>
              <a:rPr lang="en-US" sz="1200" b="0" i="0" u="none" strike="noStrike" kern="1200" dirty="0" smtClean="0">
                <a:solidFill>
                  <a:schemeClr val="tx1"/>
                </a:solidFill>
                <a:effectLst/>
                <a:latin typeface="+mn-lt"/>
                <a:ea typeface="+mn-ea"/>
                <a:cs typeface="+mn-cs"/>
              </a:rPr>
              <a:t>(structure may not be fixed and obvious</a:t>
            </a:r>
            <a:endParaRPr lang="en-US" b="0" dirty="0" smtClean="0">
              <a:effectLst/>
            </a:endParaRPr>
          </a:p>
          <a:p>
            <a:pPr rtl="0"/>
            <a:r>
              <a:rPr lang="en-US" sz="1200" b="0" i="0" u="none" strike="noStrike" kern="1200" dirty="0" smtClean="0">
                <a:solidFill>
                  <a:schemeClr val="tx1"/>
                </a:solidFill>
                <a:effectLst/>
                <a:latin typeface="+mn-lt"/>
                <a:ea typeface="+mn-ea"/>
                <a:cs typeface="+mn-cs"/>
              </a:rPr>
              <a:t>Fault Tolerant, redundant</a:t>
            </a:r>
            <a:endParaRPr lang="en-US" b="0" dirty="0" smtClean="0">
              <a:effectLst/>
            </a:endParaRPr>
          </a:p>
          <a:p>
            <a:pPr rtl="0"/>
            <a:r>
              <a:rPr lang="en-US" sz="1200" b="0" i="0" u="none" strike="noStrike" kern="1200" dirty="0" smtClean="0">
                <a:solidFill>
                  <a:schemeClr val="tx1"/>
                </a:solidFill>
                <a:effectLst/>
                <a:latin typeface="+mn-lt"/>
                <a:ea typeface="+mn-ea"/>
                <a:cs typeface="+mn-cs"/>
              </a:rPr>
              <a:t>Commodity computers break (a lot)</a:t>
            </a:r>
            <a:endParaRPr lang="en-US" b="0" dirty="0" smtClean="0">
              <a:effectLst/>
            </a:endParaRPr>
          </a:p>
          <a:p>
            <a:pPr rtl="0"/>
            <a:r>
              <a:rPr lang="en-US" sz="1200" b="0" i="0" u="none" strike="noStrike" kern="1200" dirty="0" smtClean="0">
                <a:solidFill>
                  <a:schemeClr val="tx1"/>
                </a:solidFill>
                <a:effectLst/>
                <a:latin typeface="+mn-lt"/>
                <a:ea typeface="+mn-ea"/>
                <a:cs typeface="+mn-cs"/>
              </a:rPr>
              <a:t>Or, your computer may be busy right now.</a:t>
            </a:r>
            <a:endParaRPr lang="en-US" b="0" dirty="0" smtClean="0">
              <a:effectLst/>
            </a:endParaRPr>
          </a:p>
          <a:p>
            <a:pPr rtl="0"/>
            <a:r>
              <a:rPr lang="en-US" sz="1200" b="0" i="0" u="none" strike="noStrike" kern="1200" dirty="0" smtClean="0">
                <a:solidFill>
                  <a:schemeClr val="tx1"/>
                </a:solidFill>
                <a:effectLst/>
                <a:latin typeface="+mn-lt"/>
                <a:ea typeface="+mn-ea"/>
                <a:cs typeface="+mn-cs"/>
              </a:rPr>
              <a:t>Pieces are small enough that you can re-route/re-assign jobs</a:t>
            </a:r>
            <a:endParaRPr lang="en-US" b="0" dirty="0" smtClean="0">
              <a:effectLst/>
            </a:endParaRPr>
          </a:p>
          <a:p>
            <a:pPr rtl="0"/>
            <a:r>
              <a:rPr lang="en-US" sz="1200" b="0" i="0" u="none" strike="noStrike" kern="1200" dirty="0" smtClean="0">
                <a:solidFill>
                  <a:schemeClr val="tx1"/>
                </a:solidFill>
                <a:effectLst/>
                <a:latin typeface="+mn-lt"/>
                <a:ea typeface="+mn-ea"/>
                <a:cs typeface="+mn-cs"/>
              </a:rPr>
              <a:t>Block Oriented</a:t>
            </a:r>
            <a:endParaRPr lang="en-US" b="0" dirty="0" smtClean="0">
              <a:effectLst/>
            </a:endParaRPr>
          </a:p>
          <a:p>
            <a:pPr rtl="0"/>
            <a:r>
              <a:rPr lang="en-US" sz="1200" b="0" i="0" u="none" strike="noStrike" kern="1200" dirty="0" smtClean="0">
                <a:solidFill>
                  <a:schemeClr val="tx1"/>
                </a:solidFill>
                <a:effectLst/>
                <a:latin typeface="+mn-lt"/>
                <a:ea typeface="+mn-ea"/>
                <a:cs typeface="+mn-cs"/>
              </a:rPr>
              <a:t>Memory based, not script-based</a:t>
            </a:r>
            <a:endParaRPr lang="en-US" b="0" dirty="0" smtClean="0">
              <a:effectLst/>
            </a:endParaRPr>
          </a:p>
          <a:p>
            <a:pPr rtl="0"/>
            <a:r>
              <a:rPr lang="en-US" sz="1200" b="0" i="0" u="none" strike="noStrike" kern="1200" dirty="0" smtClean="0">
                <a:solidFill>
                  <a:schemeClr val="tx1"/>
                </a:solidFill>
                <a:effectLst/>
                <a:latin typeface="+mn-lt"/>
                <a:ea typeface="+mn-ea"/>
                <a:cs typeface="+mn-cs"/>
              </a:rPr>
              <a:t>One memory "thing" might be on many, many computers</a:t>
            </a:r>
            <a:endParaRPr lang="en-US" b="0" dirty="0" smtClean="0">
              <a:effectLst/>
            </a:endParaRPr>
          </a:p>
          <a:p>
            <a:pPr rtl="0"/>
            <a:r>
              <a:rPr lang="en-US" sz="1200" b="0" i="0" u="none" strike="noStrike" kern="1200" dirty="0" smtClean="0">
                <a:solidFill>
                  <a:schemeClr val="tx1"/>
                </a:solidFill>
                <a:effectLst/>
                <a:latin typeface="+mn-lt"/>
                <a:ea typeface="+mn-ea"/>
                <a:cs typeface="+mn-cs"/>
              </a:rPr>
              <a:t>Take the computation to the data, not the other way around.</a:t>
            </a:r>
            <a:endParaRPr lang="en-US" b="0" dirty="0" smtClean="0">
              <a:effectLst/>
            </a:endParaRPr>
          </a:p>
          <a:p>
            <a:pPr rtl="0"/>
            <a:r>
              <a:rPr lang="en-US" sz="1200" b="0" i="0" u="none" strike="noStrike" kern="1200" dirty="0" smtClean="0">
                <a:solidFill>
                  <a:schemeClr val="tx1"/>
                </a:solidFill>
                <a:effectLst/>
                <a:latin typeface="+mn-lt"/>
                <a:ea typeface="+mn-ea"/>
                <a:cs typeface="+mn-cs"/>
              </a:rPr>
              <a:t>Easy, looks like </a:t>
            </a:r>
            <a:r>
              <a:rPr lang="en-US" sz="1200" b="0" i="0" u="none" strike="noStrike" kern="1200" dirty="0" err="1" smtClean="0">
                <a:solidFill>
                  <a:schemeClr val="tx1"/>
                </a:solidFill>
                <a:effectLst/>
                <a:latin typeface="+mn-lt"/>
                <a:ea typeface="+mn-ea"/>
                <a:cs typeface="+mn-cs"/>
              </a:rPr>
              <a:t>linux</a:t>
            </a:r>
            <a:r>
              <a:rPr lang="en-US" sz="1200" b="0" i="0" u="none" strike="noStrike" kern="1200" dirty="0" smtClean="0">
                <a:solidFill>
                  <a:schemeClr val="tx1"/>
                </a:solidFill>
                <a:effectLst/>
                <a:latin typeface="+mn-lt"/>
                <a:ea typeface="+mn-ea"/>
                <a:cs typeface="+mn-cs"/>
              </a:rPr>
              <a:t> –bash commands</a:t>
            </a:r>
            <a:endParaRPr lang="en-US" b="0" dirty="0" smtClean="0">
              <a:effectLst/>
            </a:endParaRPr>
          </a:p>
          <a:p>
            <a:pPr rtl="0"/>
            <a:r>
              <a:rPr lang="en-US" sz="1200" b="0" i="0" u="none" strike="noStrike" kern="1200" dirty="0" smtClean="0">
                <a:solidFill>
                  <a:schemeClr val="tx1"/>
                </a:solidFill>
                <a:effectLst/>
                <a:latin typeface="+mn-lt"/>
                <a:ea typeface="+mn-ea"/>
                <a:cs typeface="+mn-cs"/>
              </a:rPr>
              <a:t>&gt;Hadoop fs –put &lt;filename&gt;</a:t>
            </a:r>
            <a:endParaRPr lang="en-US" b="0" dirty="0" smtClean="0">
              <a:effectLst/>
            </a:endParaRPr>
          </a:p>
          <a:p>
            <a:r>
              <a:rPr lang="en-US" sz="1200" b="0" i="0" u="none" strike="noStrike" kern="1200" dirty="0" smtClean="0">
                <a:solidFill>
                  <a:schemeClr val="tx1"/>
                </a:solidFill>
                <a:effectLst/>
                <a:latin typeface="+mn-lt"/>
                <a:ea typeface="+mn-ea"/>
                <a:cs typeface="+mn-cs"/>
              </a:rPr>
              <a:t>The language doesn't do much, but it does a lot of it.</a:t>
            </a: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10</a:t>
            </a:fld>
            <a:endParaRPr lang="en-US"/>
          </a:p>
        </p:txBody>
      </p:sp>
    </p:spTree>
    <p:extLst>
      <p:ext uri="{BB962C8B-B14F-4D97-AF65-F5344CB8AC3E}">
        <p14:creationId xmlns:p14="http://schemas.microsoft.com/office/powerpoint/2010/main" val="2709143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MapReduce</a:t>
            </a:r>
            <a:r>
              <a:rPr lang="en-US" dirty="0" smtClean="0"/>
              <a:t> does the actual “magic” 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Maps and Reduces, like the name says.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Reducing is aggregating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Replace a column of data with a point, like</a:t>
            </a:r>
            <a:r>
              <a:rPr lang="en-US" baseline="0" dirty="0" smtClean="0"/>
              <a:t> the sum or a map. See how that’s smaller?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Tez</a:t>
            </a:r>
            <a:r>
              <a:rPr lang="en-US" baseline="0" dirty="0" smtClean="0"/>
              <a:t> is the improved version of </a:t>
            </a:r>
            <a:r>
              <a:rPr lang="en-US" baseline="0" dirty="0" err="1" smtClean="0"/>
              <a:t>MapReduce</a:t>
            </a:r>
            <a:r>
              <a:rPr lang="en-US" baseline="0" dirty="0" smtClean="0"/>
              <a:t>, 8-10x faster than “old” </a:t>
            </a:r>
            <a:r>
              <a:rPr lang="en-US" baseline="0" dirty="0" err="1" smtClean="0"/>
              <a:t>Mapreduce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DAG</a:t>
            </a:r>
            <a:r>
              <a:rPr lang="en-US" sz="1200" b="0" i="0" kern="1200" dirty="0" smtClean="0">
                <a:solidFill>
                  <a:schemeClr val="tx1"/>
                </a:solidFill>
                <a:effectLst/>
                <a:latin typeface="+mn-lt"/>
                <a:ea typeface="+mn-ea"/>
                <a:cs typeface="+mn-cs"/>
              </a:rPr>
              <a:t> (Directed Acyclic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Better</a:t>
            </a:r>
            <a:r>
              <a:rPr lang="en-US" sz="1200" b="0" i="0" kern="1200" baseline="0" dirty="0" smtClean="0">
                <a:solidFill>
                  <a:schemeClr val="tx1"/>
                </a:solidFill>
                <a:effectLst/>
                <a:latin typeface="+mn-lt"/>
                <a:ea typeface="+mn-ea"/>
                <a:cs typeface="+mn-cs"/>
              </a:rPr>
              <a:t> at figuring out which jobs to not finish.</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Spark uses local</a:t>
            </a:r>
            <a:r>
              <a:rPr lang="en-US" sz="1200" b="0" i="0" kern="1200" baseline="0" dirty="0" smtClean="0">
                <a:solidFill>
                  <a:schemeClr val="tx1"/>
                </a:solidFill>
                <a:effectLst/>
                <a:latin typeface="+mn-lt"/>
                <a:ea typeface="+mn-ea"/>
                <a:cs typeface="+mn-cs"/>
              </a:rPr>
              <a:t> memory for smaller jobs which can be way </a:t>
            </a:r>
            <a:r>
              <a:rPr lang="en-US" sz="1200" b="0" i="0" kern="1200" baseline="0" dirty="0" smtClean="0">
                <a:solidFill>
                  <a:schemeClr val="tx1"/>
                </a:solidFill>
                <a:effectLst/>
                <a:latin typeface="+mn-lt"/>
                <a:ea typeface="+mn-ea"/>
                <a:cs typeface="+mn-cs"/>
              </a:rPr>
              <a:t>faster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t>
            </a:r>
          </a:p>
          <a:p>
            <a:pPr rtl="0"/>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is the other piece of Hadoop. It does two things.</a:t>
            </a:r>
            <a:endParaRPr lang="en-US" b="0" dirty="0" smtClean="0">
              <a:effectLst/>
            </a:endParaRPr>
          </a:p>
          <a:p>
            <a:pPr rtl="0"/>
            <a:r>
              <a:rPr lang="en-US" sz="1200" b="0" i="0" u="none" strike="noStrike" kern="1200" dirty="0" smtClean="0">
                <a:solidFill>
                  <a:schemeClr val="tx1"/>
                </a:solidFill>
                <a:effectLst/>
                <a:latin typeface="+mn-lt"/>
                <a:ea typeface="+mn-ea"/>
                <a:cs typeface="+mn-cs"/>
              </a:rPr>
              <a:t>Yes. It maps and it reduces.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It maps jobs to each machine, where the data is. </a:t>
            </a:r>
            <a:endParaRPr lang="en-US" b="0" dirty="0" smtClean="0">
              <a:effectLst/>
            </a:endParaRPr>
          </a:p>
          <a:p>
            <a:pPr rtl="0"/>
            <a:r>
              <a:rPr lang="en-US" sz="1200" b="0" i="0" u="none" strike="noStrike" kern="1200" dirty="0" smtClean="0">
                <a:solidFill>
                  <a:schemeClr val="tx1"/>
                </a:solidFill>
                <a:effectLst/>
                <a:latin typeface="+mn-lt"/>
                <a:ea typeface="+mn-ea"/>
                <a:cs typeface="+mn-cs"/>
              </a:rPr>
              <a:t>It uses what's called "share nothing" partitioning, so that the nodes never have to talk to each other, but focus just on what's in front of them.</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Each job is made as small as possible but that's not why it's called "Reduce."</a:t>
            </a:r>
            <a:endParaRPr lang="en-US" b="0" dirty="0" smtClean="0">
              <a:effectLst/>
            </a:endParaRPr>
          </a:p>
          <a:p>
            <a:pPr rtl="0"/>
            <a:r>
              <a:rPr lang="en-US" sz="1200" b="0" i="0" u="none" strike="noStrike" kern="1200" dirty="0" smtClean="0">
                <a:solidFill>
                  <a:schemeClr val="tx1"/>
                </a:solidFill>
                <a:effectLst/>
                <a:latin typeface="+mn-lt"/>
                <a:ea typeface="+mn-ea"/>
                <a:cs typeface="+mn-cs"/>
              </a:rPr>
              <a:t>If you imagine you have a column of data, and I ask you to calculate the mean, we can say that the mean now represents that column. What was once n pieces of information is now one piece of information. That's the reduction.</a:t>
            </a:r>
            <a:endParaRPr lang="en-US" b="0" dirty="0" smtClean="0">
              <a:effectLst/>
            </a:endParaRPr>
          </a:p>
          <a:p>
            <a:pPr rtl="0"/>
            <a:r>
              <a:rPr lang="en-US" sz="1200" b="0" i="0" u="none" strike="noStrike" kern="1200" dirty="0" smtClean="0">
                <a:solidFill>
                  <a:schemeClr val="tx1"/>
                </a:solidFill>
                <a:effectLst/>
                <a:latin typeface="+mn-lt"/>
                <a:ea typeface="+mn-ea"/>
                <a:cs typeface="+mn-cs"/>
              </a:rPr>
              <a:t>In practice, we want more than just the mean, maybe we need the standard division, the min, the max, whatever, but we still end up with fewer pieces than we started with.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some cases, we might have to do multiple rounds of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on a job, because we take the reductions and reduce it further, or we have to combine in multiple directions. We might also decide that some branches don't need to finish. Of course, that saves time, so figuring out what to skip was one of the things that really saves time.</a:t>
            </a:r>
            <a:endParaRPr lang="en-US" b="0" dirty="0" smtClean="0">
              <a:effectLst/>
            </a:endParaRPr>
          </a:p>
          <a:p>
            <a:pPr rtl="0"/>
            <a:r>
              <a:rPr lang="en-US" b="0" dirty="0" smtClean="0">
                <a:effectLst/>
              </a:rPr>
              <a:t/>
            </a:r>
            <a:br>
              <a:rPr lang="en-US" b="0" dirty="0" smtClean="0">
                <a:effectLst/>
              </a:rPr>
            </a:b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uses a lot of disk space, and was the limiting factor in Hadoop 1.0. You spent a lot of effort to do it. A newer software is called </a:t>
            </a:r>
            <a:r>
              <a:rPr lang="en-US" sz="1200" b="0" i="0" u="none" strike="noStrike" kern="1200" dirty="0" err="1" smtClean="0">
                <a:solidFill>
                  <a:schemeClr val="tx1"/>
                </a:solidFill>
                <a:effectLst/>
                <a:latin typeface="+mn-lt"/>
                <a:ea typeface="+mn-ea"/>
                <a:cs typeface="+mn-cs"/>
              </a:rPr>
              <a:t>Tez</a:t>
            </a:r>
            <a:r>
              <a:rPr lang="en-US" sz="1200" b="0" i="0" u="none" strike="noStrike" kern="1200" dirty="0" smtClean="0">
                <a:solidFill>
                  <a:schemeClr val="tx1"/>
                </a:solidFill>
                <a:effectLst/>
                <a:latin typeface="+mn-lt"/>
                <a:ea typeface="+mn-ea"/>
                <a:cs typeface="+mn-cs"/>
              </a:rPr>
              <a:t>, which is better at figuring out which jobs not to finish. It uses something called DAG - Directed Acyclic Graphs. That's a math/CS thing that data people treat as magic, but it can sometimes increase processing speeds by a factor of three or four.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Maybe it's bringing new tools with it over to help with the yardwork.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One of the reasons that Apache Spark  is innovative is that it uses local memory instead of needing drive space, which can speed things up even more. Sometimes as much as a factor of 20 or even 100. It's easy to imagine why it's gaining popularity in the past few years. More than an incremental improvement.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11</a:t>
            </a:fld>
            <a:endParaRPr lang="en-US"/>
          </a:p>
        </p:txBody>
      </p:sp>
    </p:spTree>
    <p:extLst>
      <p:ext uri="{BB962C8B-B14F-4D97-AF65-F5344CB8AC3E}">
        <p14:creationId xmlns:p14="http://schemas.microsoft.com/office/powerpoint/2010/main" val="527289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Manager</a:t>
            </a:r>
            <a:r>
              <a:rPr lang="en-US" baseline="0" dirty="0" smtClean="0"/>
              <a:t> handles the timing and sharing</a:t>
            </a:r>
          </a:p>
          <a:p>
            <a:r>
              <a:rPr lang="en-US" baseline="0" dirty="0" smtClean="0"/>
              <a:t>Also handles security, </a:t>
            </a:r>
            <a:r>
              <a:rPr lang="en-US" baseline="0" dirty="0" err="1" smtClean="0"/>
              <a:t>TokenSecretManager</a:t>
            </a:r>
            <a:endParaRPr lang="en-US" baseline="0" dirty="0" smtClean="0"/>
          </a:p>
          <a:p>
            <a:r>
              <a:rPr lang="en-US" baseline="0" dirty="0" smtClean="0"/>
              <a:t>Security can be a big deal, since machines may not be located near each other</a:t>
            </a:r>
          </a:p>
          <a:p>
            <a:r>
              <a:rPr lang="en-US" baseline="0" dirty="0" smtClean="0"/>
              <a:t>Imagine each store’s computer is also a </a:t>
            </a:r>
            <a:r>
              <a:rPr lang="en-US" baseline="0" dirty="0" err="1" smtClean="0"/>
              <a:t>DataNode</a:t>
            </a:r>
            <a:endParaRPr lang="en-US" baseline="0" dirty="0" smtClean="0"/>
          </a:p>
          <a:p>
            <a:endParaRPr lang="en-US" baseline="0" dirty="0" smtClean="0"/>
          </a:p>
          <a:p>
            <a:r>
              <a:rPr lang="en-US" baseline="0" dirty="0" err="1" smtClean="0"/>
              <a:t>NodeManagers</a:t>
            </a:r>
            <a:r>
              <a:rPr lang="en-US" baseline="0" dirty="0" smtClean="0"/>
              <a:t> track individual jobs, monitor individual servers.</a:t>
            </a:r>
          </a:p>
          <a:p>
            <a:r>
              <a:rPr lang="en-US" baseline="0" dirty="0" smtClean="0"/>
              <a:t>Super useful if you have multiple machines at each site</a:t>
            </a:r>
          </a:p>
          <a:p>
            <a:r>
              <a:rPr lang="en-US" baseline="0" dirty="0" smtClean="0"/>
              <a:t>On smaller clusters, they may also be </a:t>
            </a:r>
            <a:r>
              <a:rPr lang="en-US" baseline="0" dirty="0" err="1" smtClean="0"/>
              <a:t>DataNodes</a:t>
            </a:r>
            <a:endParaRPr lang="en-US" baseline="0" dirty="0" smtClean="0"/>
          </a:p>
          <a:p>
            <a:endParaRPr lang="en-US" baseline="0" dirty="0" smtClean="0"/>
          </a:p>
          <a:p>
            <a:r>
              <a:rPr lang="en-US" baseline="0" dirty="0" smtClean="0"/>
              <a:t>===</a:t>
            </a:r>
          </a:p>
          <a:p>
            <a:pPr rtl="0"/>
            <a:r>
              <a:rPr lang="en-US" sz="1200" b="0" i="0" u="none" strike="noStrike" kern="1200" dirty="0" smtClean="0">
                <a:solidFill>
                  <a:schemeClr val="tx1"/>
                </a:solidFill>
                <a:effectLst/>
                <a:latin typeface="+mn-lt"/>
                <a:ea typeface="+mn-ea"/>
                <a:cs typeface="+mn-cs"/>
              </a:rPr>
              <a:t>Slide 12. Hadoop 2.0 introduced Yarn (as separate from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your second fastest machine is called Resource Manager</a:t>
            </a:r>
            <a:endParaRPr lang="en-US" b="0" dirty="0" smtClean="0">
              <a:effectLst/>
            </a:endParaRPr>
          </a:p>
          <a:p>
            <a:pPr rtl="0"/>
            <a:r>
              <a:rPr lang="en-US" sz="1200" b="0" i="0" u="none" strike="noStrike" kern="1200" dirty="0" smtClean="0">
                <a:solidFill>
                  <a:schemeClr val="tx1"/>
                </a:solidFill>
                <a:effectLst/>
                <a:latin typeface="+mn-lt"/>
                <a:ea typeface="+mn-ea"/>
                <a:cs typeface="+mn-cs"/>
              </a:rPr>
              <a:t>It tracks processors, not hard drives (a server is usually both, of course).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It keeps track of which machines are busy and which are idle, which are fast and which are slow. If one breaks or falls off of the network, it re-assigns the task to another machine.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If you imagine you're going to solve 5000 micro-problems, and you have 50 computers, you could imagine we're going to send 100 to each one. That would make sense if each computer was the same and each problem was the same.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But, YARN will help figure out how to get things done more efficiently and quickly, but readjusting loads. Maybe one server has a big hard drive and a slow processor, while another has a small drive and a fast processor. HDFS put data there, so how do you sent the work to the data?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many cases your machines are in Clusters. Here's an example:</a:t>
            </a:r>
            <a:endParaRPr lang="en-US" b="0" dirty="0" smtClean="0">
              <a:effectLst/>
            </a:endParaRPr>
          </a:p>
          <a:p>
            <a:pPr rtl="0"/>
            <a:r>
              <a:rPr lang="en-US" sz="1200" b="0" i="0" u="none" strike="noStrike" kern="1200" dirty="0" smtClean="0">
                <a:solidFill>
                  <a:schemeClr val="tx1"/>
                </a:solidFill>
                <a:effectLst/>
                <a:latin typeface="+mn-lt"/>
                <a:ea typeface="+mn-ea"/>
                <a:cs typeface="+mn-cs"/>
              </a:rPr>
              <a:t>Imagine a grocery store chain with 200 stores (In Kirksville, Hy-Vee is the company). They have to track inventory, sales, and all the other things it has to do.</a:t>
            </a:r>
            <a:endParaRPr lang="en-US" b="0" dirty="0" smtClean="0">
              <a:effectLst/>
            </a:endParaRPr>
          </a:p>
          <a:p>
            <a:pPr rtl="0"/>
            <a:r>
              <a:rPr lang="en-US" sz="1200" b="0" i="0" u="none" strike="noStrike" kern="1200" dirty="0" smtClean="0">
                <a:solidFill>
                  <a:schemeClr val="tx1"/>
                </a:solidFill>
                <a:effectLst/>
                <a:latin typeface="+mn-lt"/>
                <a:ea typeface="+mn-ea"/>
                <a:cs typeface="+mn-cs"/>
              </a:rPr>
              <a:t>The central office has computers, but each store also has computers. In fact, each cash register is a computer.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So, each store may have a </a:t>
            </a:r>
            <a:r>
              <a:rPr lang="en-US" sz="1200" b="0" i="0" u="none" strike="noStrike" kern="1200" dirty="0" err="1" smtClean="0">
                <a:solidFill>
                  <a:schemeClr val="tx1"/>
                </a:solidFill>
                <a:effectLst/>
                <a:latin typeface="+mn-lt"/>
                <a:ea typeface="+mn-ea"/>
                <a:cs typeface="+mn-cs"/>
              </a:rPr>
              <a:t>NodeManager</a:t>
            </a:r>
            <a:r>
              <a:rPr lang="en-US" sz="1200" b="0" i="0" u="none" strike="noStrike" kern="1200" dirty="0" smtClean="0">
                <a:solidFill>
                  <a:schemeClr val="tx1"/>
                </a:solidFill>
                <a:effectLst/>
                <a:latin typeface="+mn-lt"/>
                <a:ea typeface="+mn-ea"/>
                <a:cs typeface="+mn-cs"/>
              </a:rPr>
              <a:t> to manage its cluster, kind of a middle manager. that tracks individual jobs, and allows the Resource manager to assign larger tasks to a set of computers. It can also do pre-processing, since the data at each store can be kept there, and only the summary information is shared to the central place.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Another job of the </a:t>
            </a:r>
            <a:r>
              <a:rPr lang="en-US" sz="1200" b="0" i="0" u="none" strike="noStrike" kern="1200" dirty="0" err="1" smtClean="0">
                <a:solidFill>
                  <a:schemeClr val="tx1"/>
                </a:solidFill>
                <a:effectLst/>
                <a:latin typeface="+mn-lt"/>
                <a:ea typeface="+mn-ea"/>
                <a:cs typeface="+mn-cs"/>
              </a:rPr>
              <a:t>ResourceManagers</a:t>
            </a:r>
            <a:r>
              <a:rPr lang="en-US" sz="1200" b="0" i="0" u="none" strike="noStrike" kern="1200" dirty="0" smtClean="0">
                <a:solidFill>
                  <a:schemeClr val="tx1"/>
                </a:solidFill>
                <a:effectLst/>
                <a:latin typeface="+mn-lt"/>
                <a:ea typeface="+mn-ea"/>
                <a:cs typeface="+mn-cs"/>
              </a:rPr>
              <a:t> is to maintain security. If your clusters are in each store, they have to use the internet to communicate. How do we keep that secure? I have to admit I don't really know, but it involves encryption and other features through the </a:t>
            </a:r>
            <a:r>
              <a:rPr lang="en-US" sz="1200" b="0" i="0" u="none" strike="noStrike" kern="1200" dirty="0" err="1" smtClean="0">
                <a:solidFill>
                  <a:schemeClr val="tx1"/>
                </a:solidFill>
                <a:effectLst/>
                <a:latin typeface="+mn-lt"/>
                <a:ea typeface="+mn-ea"/>
                <a:cs typeface="+mn-cs"/>
              </a:rPr>
              <a:t>TokenSecretManager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Even when your server farm is all in one place, having </a:t>
            </a:r>
            <a:r>
              <a:rPr lang="en-US" sz="1200" b="0" i="0" u="none" strike="noStrike" kern="1200" dirty="0" err="1" smtClean="0">
                <a:solidFill>
                  <a:schemeClr val="tx1"/>
                </a:solidFill>
                <a:effectLst/>
                <a:latin typeface="+mn-lt"/>
                <a:ea typeface="+mn-ea"/>
                <a:cs typeface="+mn-cs"/>
              </a:rPr>
              <a:t>NodeManagers</a:t>
            </a:r>
            <a:r>
              <a:rPr lang="en-US" sz="1200" b="0" i="0" u="none" strike="noStrike" kern="1200" dirty="0" smtClean="0">
                <a:solidFill>
                  <a:schemeClr val="tx1"/>
                </a:solidFill>
                <a:effectLst/>
                <a:latin typeface="+mn-lt"/>
                <a:ea typeface="+mn-ea"/>
                <a:cs typeface="+mn-cs"/>
              </a:rPr>
              <a:t> can help keep the system running smoothly, especially as it becomes very large.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That brings us back to </a:t>
            </a:r>
            <a:r>
              <a:rPr lang="en-US" sz="1200" b="0" i="0" u="none" strike="noStrike" kern="1200" dirty="0" err="1" smtClean="0">
                <a:solidFill>
                  <a:schemeClr val="tx1"/>
                </a:solidFill>
                <a:effectLst/>
                <a:latin typeface="+mn-lt"/>
                <a:ea typeface="+mn-ea"/>
                <a:cs typeface="+mn-cs"/>
              </a:rPr>
              <a:t>DataNodes</a:t>
            </a:r>
            <a:r>
              <a:rPr lang="en-US" sz="1200" b="0" i="0" u="none" strike="noStrike" kern="1200" dirty="0" smtClean="0">
                <a:solidFill>
                  <a:schemeClr val="tx1"/>
                </a:solidFill>
                <a:effectLst/>
                <a:latin typeface="+mn-lt"/>
                <a:ea typeface="+mn-ea"/>
                <a:cs typeface="+mn-cs"/>
              </a:rPr>
              <a:t>. They have to listen to the bosses "in both directions," both the </a:t>
            </a:r>
            <a:r>
              <a:rPr lang="en-US" sz="1200" b="0" i="0" u="none" strike="noStrike" kern="1200" dirty="0" err="1" smtClean="0">
                <a:solidFill>
                  <a:schemeClr val="tx1"/>
                </a:solidFill>
                <a:effectLst/>
                <a:latin typeface="+mn-lt"/>
                <a:ea typeface="+mn-ea"/>
                <a:cs typeface="+mn-cs"/>
              </a:rPr>
              <a:t>NameNode</a:t>
            </a:r>
            <a:r>
              <a:rPr lang="en-US" sz="1200" b="0" i="0" u="none" strike="noStrike" kern="1200" dirty="0" smtClean="0">
                <a:solidFill>
                  <a:schemeClr val="tx1"/>
                </a:solidFill>
                <a:effectLst/>
                <a:latin typeface="+mn-lt"/>
                <a:ea typeface="+mn-ea"/>
                <a:cs typeface="+mn-cs"/>
              </a:rPr>
              <a:t> (for data) and the </a:t>
            </a:r>
            <a:r>
              <a:rPr lang="en-US" sz="1200" b="0" i="0" u="none" strike="noStrike" kern="1200" dirty="0" err="1" smtClean="0">
                <a:solidFill>
                  <a:schemeClr val="tx1"/>
                </a:solidFill>
                <a:effectLst/>
                <a:latin typeface="+mn-lt"/>
                <a:ea typeface="+mn-ea"/>
                <a:cs typeface="+mn-cs"/>
              </a:rPr>
              <a:t>ResourceManager</a:t>
            </a:r>
            <a:r>
              <a:rPr lang="en-US" sz="1200" b="0" i="0" u="none" strike="noStrike" kern="1200" dirty="0" smtClean="0">
                <a:solidFill>
                  <a:schemeClr val="tx1"/>
                </a:solidFill>
                <a:effectLst/>
                <a:latin typeface="+mn-lt"/>
                <a:ea typeface="+mn-ea"/>
                <a:cs typeface="+mn-cs"/>
              </a:rPr>
              <a:t> (for processes).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12</a:t>
            </a:fld>
            <a:endParaRPr lang="en-US"/>
          </a:p>
        </p:txBody>
      </p:sp>
    </p:spTree>
    <p:extLst>
      <p:ext uri="{BB962C8B-B14F-4D97-AF65-F5344CB8AC3E}">
        <p14:creationId xmlns:p14="http://schemas.microsoft.com/office/powerpoint/2010/main" val="140672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Now, all three things are happening at once. You have HDFS which is tracking the data on the </a:t>
            </a:r>
            <a:r>
              <a:rPr lang="en-US" sz="1200" b="0" i="0" u="none" strike="noStrike" kern="1200" dirty="0" err="1" smtClean="0">
                <a:solidFill>
                  <a:schemeClr val="tx1"/>
                </a:solidFill>
                <a:effectLst/>
                <a:latin typeface="+mn-lt"/>
                <a:ea typeface="+mn-ea"/>
                <a:cs typeface="+mn-cs"/>
              </a:rPr>
              <a:t>NameServer</a:t>
            </a:r>
            <a:r>
              <a:rPr lang="en-US" sz="1200" b="0" i="0" u="none" strike="noStrike" kern="1200" dirty="0" smtClean="0">
                <a:solidFill>
                  <a:schemeClr val="tx1"/>
                </a:solidFill>
                <a:effectLst/>
                <a:latin typeface="+mn-lt"/>
                <a:ea typeface="+mn-ea"/>
                <a:cs typeface="+mn-cs"/>
              </a:rPr>
              <a:t>, the Resource Manager which is tracking how busy each server is, and the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Tez</a:t>
            </a:r>
            <a:r>
              <a:rPr lang="en-US" sz="1200" b="0" i="0" u="none" strike="noStrike" kern="1200" dirty="0" smtClean="0">
                <a:solidFill>
                  <a:schemeClr val="tx1"/>
                </a:solidFill>
                <a:effectLst/>
                <a:latin typeface="+mn-lt"/>
                <a:ea typeface="+mn-ea"/>
                <a:cs typeface="+mn-cs"/>
              </a:rPr>
              <a:t>, or Spark) actually mapping the jobs and bringing back the reductions.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Despite the drawing, the two ends meet in the middle. the </a:t>
            </a:r>
            <a:r>
              <a:rPr lang="en-US" sz="1200" b="0" i="0" u="none" strike="noStrike" kern="1200" dirty="0" err="1" smtClean="0">
                <a:solidFill>
                  <a:schemeClr val="tx1"/>
                </a:solidFill>
                <a:effectLst/>
                <a:latin typeface="+mn-lt"/>
                <a:ea typeface="+mn-ea"/>
                <a:cs typeface="+mn-cs"/>
              </a:rPr>
              <a:t>DataNode</a:t>
            </a:r>
            <a:r>
              <a:rPr lang="en-US" sz="1200" b="0" i="0" u="none" strike="noStrike" kern="1200" dirty="0" smtClean="0">
                <a:solidFill>
                  <a:schemeClr val="tx1"/>
                </a:solidFill>
                <a:effectLst/>
                <a:latin typeface="+mn-lt"/>
                <a:ea typeface="+mn-ea"/>
                <a:cs typeface="+mn-cs"/>
              </a:rPr>
              <a:t> is working in both directions.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And, we still haven't talked about the actual scripting language to figure out what we're going to be doing.</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13</a:t>
            </a:fld>
            <a:endParaRPr lang="en-US"/>
          </a:p>
        </p:txBody>
      </p:sp>
    </p:spTree>
    <p:extLst>
      <p:ext uri="{BB962C8B-B14F-4D97-AF65-F5344CB8AC3E}">
        <p14:creationId xmlns:p14="http://schemas.microsoft.com/office/powerpoint/2010/main" val="3045249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HDFS has that very simple language, like -bash, to move blocks of data</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Tez</a:t>
            </a:r>
            <a:r>
              <a:rPr lang="en-US" sz="1200" b="0" i="0" u="none" strike="noStrike" kern="1200" dirty="0" smtClean="0">
                <a:solidFill>
                  <a:schemeClr val="tx1"/>
                </a:solidFill>
                <a:effectLst/>
                <a:latin typeface="+mn-lt"/>
                <a:ea typeface="+mn-ea"/>
                <a:cs typeface="+mn-cs"/>
              </a:rPr>
              <a:t> have their own language, but it's very basic.</a:t>
            </a:r>
            <a:endParaRPr lang="en-US" b="0" dirty="0" smtClean="0">
              <a:effectLst/>
            </a:endParaRPr>
          </a:p>
          <a:p>
            <a:pPr rtl="0"/>
            <a:r>
              <a:rPr lang="en-US" sz="1200" b="0" i="0" u="none" strike="noStrike" kern="1200" dirty="0" smtClean="0">
                <a:solidFill>
                  <a:schemeClr val="tx1"/>
                </a:solidFill>
                <a:effectLst/>
                <a:latin typeface="+mn-lt"/>
                <a:ea typeface="+mn-ea"/>
                <a:cs typeface="+mn-cs"/>
              </a:rPr>
              <a:t>Spark can use those, but is written in Scala, and can use others as well.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For actually Hadoop processing, most people used Hive or Pig</a:t>
            </a:r>
            <a:endParaRPr lang="en-US" b="0" dirty="0" smtClean="0">
              <a:effectLst/>
            </a:endParaRPr>
          </a:p>
          <a:p>
            <a:pPr rtl="0"/>
            <a:r>
              <a:rPr lang="en-US" sz="1200" b="0" i="0" u="none" strike="noStrike" kern="1200" dirty="0" smtClean="0">
                <a:solidFill>
                  <a:schemeClr val="tx1"/>
                </a:solidFill>
                <a:effectLst/>
                <a:latin typeface="+mn-lt"/>
                <a:ea typeface="+mn-ea"/>
                <a:cs typeface="+mn-cs"/>
              </a:rPr>
              <a:t>Hive is based on SQL so Database people tend to code in it.</a:t>
            </a:r>
            <a:endParaRPr lang="en-US" b="0" dirty="0" smtClean="0">
              <a:effectLst/>
            </a:endParaRPr>
          </a:p>
          <a:p>
            <a:pPr rtl="0"/>
            <a:r>
              <a:rPr lang="en-US" sz="1200" b="0" i="0" u="none" strike="noStrike" kern="1200" dirty="0" smtClean="0">
                <a:solidFill>
                  <a:schemeClr val="tx1"/>
                </a:solidFill>
                <a:effectLst/>
                <a:latin typeface="+mn-lt"/>
                <a:ea typeface="+mn-ea"/>
                <a:cs typeface="+mn-cs"/>
              </a:rPr>
              <a:t>Pig is a direct language designed for Hadoop, so it's a big more flexible and powerful.</a:t>
            </a:r>
            <a:endParaRPr lang="en-US" b="0" dirty="0" smtClean="0">
              <a:effectLst/>
            </a:endParaRPr>
          </a:p>
          <a:p>
            <a:pPr rtl="0"/>
            <a:r>
              <a:rPr lang="en-US" sz="1200" b="0" i="0" u="none" strike="noStrike" kern="1200" dirty="0" smtClean="0">
                <a:solidFill>
                  <a:schemeClr val="tx1"/>
                </a:solidFill>
                <a:effectLst/>
                <a:latin typeface="+mn-lt"/>
                <a:ea typeface="+mn-ea"/>
                <a:cs typeface="+mn-cs"/>
              </a:rPr>
              <a:t>You can also code directly in JAVA, and if you were working at one of the giant places, like Netflix or Amazon, you would totally do that, because it can run remotely.</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That is, when Netflix is figuring out what to recommend to you, it is doing it ON YOUR TV or phone with Java. Central Netflix is not part of the discussion. The same is true on Amazon. that's why it's recommendations come up so quickly. They don't have to be perfect, they have to be done.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We're going to use the Pig platform for the rest of this module on the view2.truman.edu site, to give you a chance to use it and see how it works.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scripting language is, cleverly enough, called Pig Latin, and the interface is called grunt. CS people are hilarious. Anyway, I think you'll see that it's actually pretty straightforward to use.</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14</a:t>
            </a:fld>
            <a:endParaRPr lang="en-US"/>
          </a:p>
        </p:txBody>
      </p:sp>
    </p:spTree>
    <p:extLst>
      <p:ext uri="{BB962C8B-B14F-4D97-AF65-F5344CB8AC3E}">
        <p14:creationId xmlns:p14="http://schemas.microsoft.com/office/powerpoint/2010/main" val="220788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I'm returning to this image, just so you can see how these pieces all fit together now that you have some idea of what the different pieces do. To be fair, it's not a perfect image of how the different components fit together, but the idea that the file storage and the resource management are the CS magic, and the coding happens on top of that stack.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You can also see why the question, "Are we still using Hadoop for our Big Data Management?" is not as easy to answer as asking, "Are you using Excel or Google sheets?" In some ways, "Hadoop" is now the name of the broader concept as well as for several pieces of software that might be part of a stack. Corn Flakes used to be a brand name, but now it's a kind of breakfast cereal made by many </a:t>
            </a:r>
            <a:r>
              <a:rPr lang="en-US" sz="1200" b="0" i="0" u="none" strike="noStrike" kern="1200" dirty="0" err="1" smtClean="0">
                <a:solidFill>
                  <a:schemeClr val="tx1"/>
                </a:solidFill>
                <a:effectLst/>
                <a:latin typeface="+mn-lt"/>
                <a:ea typeface="+mn-ea"/>
                <a:cs typeface="+mn-cs"/>
              </a:rPr>
              <a:t>companitex</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15</a:t>
            </a:fld>
            <a:endParaRPr lang="en-US"/>
          </a:p>
        </p:txBody>
      </p:sp>
    </p:spTree>
    <p:extLst>
      <p:ext uri="{BB962C8B-B14F-4D97-AF65-F5344CB8AC3E}">
        <p14:creationId xmlns:p14="http://schemas.microsoft.com/office/powerpoint/2010/main" val="350250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Spark can replace a large part of the Hadoop stack, and in fact can stand alone without Hadoop. </a:t>
            </a:r>
          </a:p>
          <a:p>
            <a:pPr rtl="0"/>
            <a:r>
              <a:rPr lang="en-US" sz="1200" b="0" i="0" u="none" strike="noStrike" kern="1200" dirty="0" smtClean="0">
                <a:solidFill>
                  <a:schemeClr val="tx1"/>
                </a:solidFill>
                <a:effectLst/>
                <a:latin typeface="+mn-lt"/>
                <a:ea typeface="+mn-ea"/>
                <a:cs typeface="+mn-cs"/>
              </a:rPr>
              <a:t>It's memory-resident, and it uses a DAG just like </a:t>
            </a:r>
            <a:r>
              <a:rPr lang="en-US" sz="1200" b="0" i="0" u="none" strike="noStrike" kern="1200" dirty="0" err="1" smtClean="0">
                <a:solidFill>
                  <a:schemeClr val="tx1"/>
                </a:solidFill>
                <a:effectLst/>
                <a:latin typeface="+mn-lt"/>
                <a:ea typeface="+mn-ea"/>
                <a:cs typeface="+mn-cs"/>
              </a:rPr>
              <a:t>Tez</a:t>
            </a:r>
            <a:r>
              <a:rPr lang="en-US" sz="1200" b="0" i="0" u="none" strike="noStrike" kern="1200" dirty="0" smtClean="0">
                <a:solidFill>
                  <a:schemeClr val="tx1"/>
                </a:solidFill>
                <a:effectLst/>
                <a:latin typeface="+mn-lt"/>
                <a:ea typeface="+mn-ea"/>
                <a:cs typeface="+mn-cs"/>
              </a:rPr>
              <a:t> does.</a:t>
            </a:r>
          </a:p>
          <a:p>
            <a:pPr rtl="0"/>
            <a:r>
              <a:rPr lang="en-US" sz="1200" b="0" i="0" u="none" strike="noStrike" kern="1200" dirty="0" smtClean="0">
                <a:solidFill>
                  <a:schemeClr val="tx1"/>
                </a:solidFill>
                <a:effectLst/>
                <a:latin typeface="+mn-lt"/>
                <a:ea typeface="+mn-ea"/>
                <a:cs typeface="+mn-cs"/>
              </a:rPr>
              <a:t>It may be programed, that is, Spark may be programed in Scala or Java, or Python, or even R.</a:t>
            </a:r>
          </a:p>
          <a:p>
            <a:pPr rtl="0"/>
            <a:r>
              <a:rPr lang="en-US" sz="1200" b="0" i="0" u="none" strike="noStrike" kern="1200" dirty="0" smtClean="0">
                <a:solidFill>
                  <a:schemeClr val="tx1"/>
                </a:solidFill>
                <a:effectLst/>
                <a:latin typeface="+mn-lt"/>
                <a:ea typeface="+mn-ea"/>
                <a:cs typeface="+mn-cs"/>
              </a:rPr>
              <a:t>Scala</a:t>
            </a:r>
            <a:r>
              <a:rPr lang="en-US" sz="1200" b="0" i="0" u="none" strike="noStrike" kern="1200" baseline="0" dirty="0" smtClean="0">
                <a:solidFill>
                  <a:schemeClr val="tx1"/>
                </a:solidFill>
                <a:effectLst/>
                <a:latin typeface="+mn-lt"/>
                <a:ea typeface="+mn-ea"/>
                <a:cs typeface="+mn-cs"/>
              </a:rPr>
              <a:t> is a language specifically written to run Spark, so it’s the fastest.</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A serious entity that is going to be using Spark is probably going to use Scala or Java.</a:t>
            </a:r>
          </a:p>
          <a:p>
            <a:pPr rtl="0"/>
            <a:r>
              <a:rPr lang="en-US" sz="1200" b="0" i="0" u="none" strike="noStrike" kern="1200" dirty="0" smtClean="0">
                <a:solidFill>
                  <a:schemeClr val="tx1"/>
                </a:solidFill>
                <a:effectLst/>
                <a:latin typeface="+mn-lt"/>
                <a:ea typeface="+mn-ea"/>
                <a:cs typeface="+mn-cs"/>
              </a:rPr>
              <a:t>But, Data</a:t>
            </a:r>
            <a:r>
              <a:rPr lang="en-US" sz="1200" b="0" i="0" u="none" strike="noStrike" kern="1200" baseline="0" dirty="0" smtClean="0">
                <a:solidFill>
                  <a:schemeClr val="tx1"/>
                </a:solidFill>
                <a:effectLst/>
                <a:latin typeface="+mn-lt"/>
                <a:ea typeface="+mn-ea"/>
                <a:cs typeface="+mn-cs"/>
              </a:rPr>
              <a:t> Scientists (as opposed to Data Engineers) tend to use R or Python</a:t>
            </a:r>
            <a:r>
              <a:rPr lang="en-US" sz="1200" b="0" i="0" u="none" strike="noStrike" kern="1200" baseline="0" dirty="0" smtClean="0">
                <a:solidFill>
                  <a:schemeClr val="tx1"/>
                </a:solidFill>
                <a:effectLst/>
                <a:latin typeface="+mn-lt"/>
                <a:ea typeface="+mn-ea"/>
                <a:cs typeface="+mn-cs"/>
              </a:rPr>
              <a:t>.</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a:t>
            </a:r>
          </a:p>
          <a:p>
            <a:pPr rtl="0"/>
            <a:endParaRPr lang="en-US" sz="1200" b="0" i="0" u="none" strike="noStrike" kern="1200" baseline="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endParaRPr lang="en-US" b="0" dirty="0" smtClean="0">
              <a:effectLst/>
            </a:endParaRPr>
          </a:p>
          <a:p>
            <a:pPr rtl="0"/>
            <a:r>
              <a:rPr lang="en-US" sz="1200" b="0" i="0" u="none" strike="noStrike" kern="1200" dirty="0" smtClean="0">
                <a:solidFill>
                  <a:schemeClr val="tx1"/>
                </a:solidFill>
                <a:effectLst/>
                <a:latin typeface="+mn-lt"/>
                <a:ea typeface="+mn-ea"/>
                <a:cs typeface="+mn-cs"/>
              </a:rPr>
              <a:t>Spark can just replace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a:t>
            </a:r>
          </a:p>
          <a:p>
            <a:pPr rtl="0"/>
            <a:r>
              <a:rPr lang="en-US" sz="1200" b="0" i="0" u="none" strike="noStrike" kern="1200" dirty="0" smtClean="0">
                <a:solidFill>
                  <a:schemeClr val="tx1"/>
                </a:solidFill>
                <a:effectLst/>
                <a:latin typeface="+mn-lt"/>
                <a:ea typeface="+mn-ea"/>
                <a:cs typeface="+mn-cs"/>
              </a:rPr>
              <a:t>More recently, it can also replace YARN</a:t>
            </a:r>
            <a:r>
              <a:rPr lang="en-US" sz="1200" b="0" i="0" u="none" strike="noStrike" kern="1200" baseline="0" dirty="0" smtClean="0">
                <a:solidFill>
                  <a:schemeClr val="tx1"/>
                </a:solidFill>
                <a:effectLst/>
                <a:latin typeface="+mn-lt"/>
                <a:ea typeface="+mn-ea"/>
                <a:cs typeface="+mn-cs"/>
              </a:rPr>
              <a:t> or the entire Stack, even HDFS.</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This class used to be totally in Hadoop. In five years, it might be almost totally in Spark. Or Cloudera</a:t>
            </a:r>
          </a:p>
          <a:p>
            <a:pPr rtl="0"/>
            <a:r>
              <a:rPr lang="en-US" sz="1200" b="0" i="0" u="none" strike="noStrike" kern="1200" baseline="0" dirty="0" smtClean="0">
                <a:solidFill>
                  <a:schemeClr val="tx1"/>
                </a:solidFill>
                <a:effectLst/>
                <a:latin typeface="+mn-lt"/>
                <a:ea typeface="+mn-ea"/>
                <a:cs typeface="+mn-cs"/>
              </a:rPr>
              <a:t>In ten years, it will be in something that I haven’t heard about yet.</a:t>
            </a:r>
          </a:p>
          <a:p>
            <a:pPr rtl="0"/>
            <a:r>
              <a:rPr lang="en-US" sz="1200" b="0" i="0" u="none" strike="noStrike" kern="1200" baseline="0" dirty="0" smtClean="0">
                <a:solidFill>
                  <a:schemeClr val="tx1"/>
                </a:solidFill>
                <a:effectLst/>
                <a:latin typeface="+mn-lt"/>
                <a:ea typeface="+mn-ea"/>
                <a:cs typeface="+mn-cs"/>
              </a:rPr>
              <a:t>So, focus on the general ideas, not the specific coding </a:t>
            </a:r>
            <a:r>
              <a:rPr lang="en-US" sz="1200" b="0" i="0" u="none" strike="noStrike" kern="1200" baseline="0" dirty="0" smtClean="0">
                <a:solidFill>
                  <a:schemeClr val="tx1"/>
                </a:solidFill>
                <a:effectLst/>
                <a:latin typeface="+mn-lt"/>
                <a:ea typeface="+mn-ea"/>
                <a:cs typeface="+mn-cs"/>
              </a:rPr>
              <a:t>language</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a:t>
            </a:r>
          </a:p>
          <a:p>
            <a:pPr rtl="0"/>
            <a:r>
              <a:rPr lang="en-US" sz="1200" b="0" i="0" u="none" strike="noStrike" kern="1200" dirty="0" smtClean="0">
                <a:solidFill>
                  <a:schemeClr val="tx1"/>
                </a:solidFill>
                <a:effectLst/>
                <a:latin typeface="+mn-lt"/>
                <a:ea typeface="+mn-ea"/>
                <a:cs typeface="+mn-cs"/>
              </a:rPr>
              <a:t>I'm going to finish this section by mentioning Spark again. It will be covered in more detail in a later module, but it's replacing </a:t>
            </a:r>
            <a:r>
              <a:rPr lang="en-US" sz="1200" b="0" i="0" u="none" strike="noStrike" kern="1200" dirty="0" err="1" smtClean="0">
                <a:solidFill>
                  <a:schemeClr val="tx1"/>
                </a:solidFill>
                <a:effectLst/>
                <a:latin typeface="+mn-lt"/>
                <a:ea typeface="+mn-ea"/>
                <a:cs typeface="+mn-cs"/>
              </a:rPr>
              <a:t>hadoop</a:t>
            </a:r>
            <a:r>
              <a:rPr lang="en-US" sz="1200" b="0" i="0" u="none" strike="noStrike" kern="1200" dirty="0" smtClean="0">
                <a:solidFill>
                  <a:schemeClr val="tx1"/>
                </a:solidFill>
                <a:effectLst/>
                <a:latin typeface="+mn-lt"/>
                <a:ea typeface="+mn-ea"/>
                <a:cs typeface="+mn-cs"/>
              </a:rPr>
              <a:t> in different parts of the stack, while also being built on the philosophy of Hadoop. Both are owned by the Apache Foundation, and again, it's hard to answer the question, "Is Spark a newer version of Hadoop, an add-on to Hadoop, or totally a new thing." Spark can be attached to Hadoop, or can be paired with other tools to make a totally new Stack.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Because it can use cached memory as well as drive space, it doesn't use as much drive space for processing, and in many circumstances, this makes it much faster than traditional Hadoop.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Spark can also use Pig and Hive as its scripting language, but it can also use Java, or even Python or R. Spark itself internally uses a dedicated language called Scala that you could even code in directly. In the upcoming module, we'll use </a:t>
            </a:r>
            <a:r>
              <a:rPr lang="en-US" sz="1200" b="0" i="0" u="none" strike="noStrike" kern="1200" dirty="0" err="1" smtClean="0">
                <a:solidFill>
                  <a:schemeClr val="tx1"/>
                </a:solidFill>
                <a:effectLst/>
                <a:latin typeface="+mn-lt"/>
                <a:ea typeface="+mn-ea"/>
                <a:cs typeface="+mn-cs"/>
              </a:rPr>
              <a:t>SparklyR</a:t>
            </a:r>
            <a:r>
              <a:rPr lang="en-US" sz="1200" b="0" i="0" u="none" strike="noStrike" kern="1200" dirty="0" smtClean="0">
                <a:solidFill>
                  <a:schemeClr val="tx1"/>
                </a:solidFill>
                <a:effectLst/>
                <a:latin typeface="+mn-lt"/>
                <a:ea typeface="+mn-ea"/>
                <a:cs typeface="+mn-cs"/>
              </a:rPr>
              <a:t>, the tidyverse implementation of R for Spark that allows us to use dplyr commands for data handling while still getting the speed advantages of distributed computing.</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a later module, we'll also be talking about how you can use cloud-based distributed computing, where you use multiple machines that are part of a network owned by Amazon, Google, IBM, or another company. We're not specifically going to be talking about Cloudera, but it's another neo-Hadoop stack that goes in another direction (based in the cloud). Again, it's hard to tell if it's a version of Hadoop, a replacement for Hadoop, or something in between. It's not owned by Apache, but by a for-profit company that actually supports Apache. So, it's not free, but for some companies, might be cheaper than having the additional internal IT people required to locally manage the Hadoop environment.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16</a:t>
            </a:fld>
            <a:endParaRPr lang="en-US"/>
          </a:p>
        </p:txBody>
      </p:sp>
    </p:spTree>
    <p:extLst>
      <p:ext uri="{BB962C8B-B14F-4D97-AF65-F5344CB8AC3E}">
        <p14:creationId xmlns:p14="http://schemas.microsoft.com/office/powerpoint/2010/main" val="304040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smtClean="0">
                <a:solidFill>
                  <a:schemeClr val="tx1"/>
                </a:solidFill>
                <a:effectLst/>
                <a:latin typeface="+mn-lt"/>
                <a:ea typeface="+mn-ea"/>
                <a:cs typeface="+mn-cs"/>
              </a:rPr>
              <a:t>The next videos will walk you through using Pig on our local server, view2.Truman.edu</a:t>
            </a:r>
          </a:p>
          <a:p>
            <a:pPr rtl="0"/>
            <a:r>
              <a:rPr lang="en-US" sz="1200" b="0" i="0" u="none" strike="noStrike" kern="1200" baseline="0" dirty="0" smtClean="0">
                <a:solidFill>
                  <a:schemeClr val="tx1"/>
                </a:solidFill>
                <a:effectLst/>
                <a:latin typeface="+mn-lt"/>
                <a:ea typeface="+mn-ea"/>
                <a:cs typeface="+mn-cs"/>
              </a:rPr>
              <a:t>The next module allows you to try Spark on view2</a:t>
            </a:r>
          </a:p>
          <a:p>
            <a:pPr rtl="0"/>
            <a:r>
              <a:rPr lang="en-US" sz="1200" b="0" i="0" u="none" strike="noStrike" kern="1200" baseline="0" dirty="0" smtClean="0">
                <a:solidFill>
                  <a:schemeClr val="tx1"/>
                </a:solidFill>
                <a:effectLst/>
                <a:latin typeface="+mn-lt"/>
                <a:ea typeface="+mn-ea"/>
                <a:cs typeface="+mn-cs"/>
              </a:rPr>
              <a:t>After that, we’ll explore various cloud computing options, and will allow you to go deeper into one of those.</a:t>
            </a:r>
          </a:p>
          <a:p>
            <a:pPr rtl="0"/>
            <a:r>
              <a:rPr lang="en-US" sz="1200" b="0" i="0" u="none" strike="noStrike" kern="1200" baseline="0" dirty="0" smtClean="0">
                <a:solidFill>
                  <a:schemeClr val="tx1"/>
                </a:solidFill>
                <a:effectLst/>
                <a:latin typeface="+mn-lt"/>
                <a:ea typeface="+mn-ea"/>
                <a:cs typeface="+mn-cs"/>
              </a:rPr>
              <a:t>The last module wraps up the course and explores other issues of cloud computing.</a:t>
            </a:r>
            <a:endParaRPr lang="en-US" sz="1200" b="0" i="0" u="none" strike="noStrike" kern="1200" dirty="0" smtClean="0">
              <a:solidFill>
                <a:schemeClr val="tx1"/>
              </a:solidFill>
              <a:effectLst/>
              <a:latin typeface="+mn-lt"/>
              <a:ea typeface="+mn-ea"/>
              <a:cs typeface="+mn-cs"/>
            </a:endParaRPr>
          </a:p>
          <a:p>
            <a:endParaRPr lang="en-US" dirty="0" smtClean="0"/>
          </a:p>
          <a:p>
            <a:pPr rtl="0"/>
            <a:r>
              <a:rPr lang="en-US" sz="1200" b="0" i="0" u="none" strike="noStrike" kern="1200" dirty="0" smtClean="0">
                <a:solidFill>
                  <a:schemeClr val="tx1"/>
                </a:solidFill>
                <a:effectLst/>
                <a:latin typeface="+mn-lt"/>
                <a:ea typeface="+mn-ea"/>
                <a:cs typeface="+mn-cs"/>
              </a:rPr>
              <a:t>The rest of this module will demonstrate how to use Pig and Hadoop. The next module will show Spark with </a:t>
            </a:r>
            <a:r>
              <a:rPr lang="en-US" sz="1200" b="0" i="0" u="none" strike="noStrike" kern="1200" dirty="0" err="1" smtClean="0">
                <a:solidFill>
                  <a:schemeClr val="tx1"/>
                </a:solidFill>
                <a:effectLst/>
                <a:latin typeface="+mn-lt"/>
                <a:ea typeface="+mn-ea"/>
                <a:cs typeface="+mn-cs"/>
              </a:rPr>
              <a:t>SparklyR</a:t>
            </a:r>
            <a:r>
              <a:rPr lang="en-US" sz="1200" b="0" i="0" u="none" strike="noStrike" kern="1200" dirty="0" smtClean="0">
                <a:solidFill>
                  <a:schemeClr val="tx1"/>
                </a:solidFill>
                <a:effectLst/>
                <a:latin typeface="+mn-lt"/>
                <a:ea typeface="+mn-ea"/>
                <a:cs typeface="+mn-cs"/>
              </a:rPr>
              <a:t>, and the one after that will give you a taste of cloud computing with some quick demonstrations of the big services and a chance to go deeper into one of them. As you can imagine, they each have advantages and disadvantages.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final module will talk about some other extensions and wrap up the course. Enjoy!</a:t>
            </a:r>
            <a:endParaRPr lang="en-US" b="0" dirty="0" smtClean="0">
              <a:effectLst/>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17</a:t>
            </a:fld>
            <a:endParaRPr lang="en-US"/>
          </a:p>
        </p:txBody>
      </p:sp>
    </p:spTree>
    <p:extLst>
      <p:ext uri="{BB962C8B-B14F-4D97-AF65-F5344CB8AC3E}">
        <p14:creationId xmlns:p14="http://schemas.microsoft.com/office/powerpoint/2010/main" val="153739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Now that you've had experience with some new ways to think about managing your data, for dates, strings, factors, thinking about how we join datasets together, </a:t>
            </a:r>
            <a:r>
              <a:rPr lang="en-US" sz="1200" b="0" i="0" u="none" strike="noStrike" kern="1200" dirty="0" err="1" smtClean="0">
                <a:solidFill>
                  <a:schemeClr val="tx1"/>
                </a:solidFill>
                <a:effectLst/>
                <a:latin typeface="+mn-lt"/>
                <a:ea typeface="+mn-ea"/>
                <a:cs typeface="+mn-cs"/>
              </a:rPr>
              <a:t>webscraping</a:t>
            </a:r>
            <a:r>
              <a:rPr lang="en-US" sz="1200" b="0" i="0" u="none" strike="noStrike" kern="1200" dirty="0" smtClean="0">
                <a:solidFill>
                  <a:schemeClr val="tx1"/>
                </a:solidFill>
                <a:effectLst/>
                <a:latin typeface="+mn-lt"/>
                <a:ea typeface="+mn-ea"/>
                <a:cs typeface="+mn-cs"/>
              </a:rPr>
              <a:t>, how SQL and </a:t>
            </a:r>
            <a:r>
              <a:rPr lang="en-US" sz="1200" b="0" i="0" u="none" strike="noStrike" kern="1200" dirty="0" err="1" smtClean="0">
                <a:solidFill>
                  <a:schemeClr val="tx1"/>
                </a:solidFill>
                <a:effectLst/>
                <a:latin typeface="+mn-lt"/>
                <a:ea typeface="+mn-ea"/>
                <a:cs typeface="+mn-cs"/>
              </a:rPr>
              <a:t>noSQL</a:t>
            </a:r>
            <a:r>
              <a:rPr lang="en-US" sz="1200" b="0" i="0" u="none" strike="noStrike" kern="1200" dirty="0" smtClean="0">
                <a:solidFill>
                  <a:schemeClr val="tx1"/>
                </a:solidFill>
                <a:effectLst/>
                <a:latin typeface="+mn-lt"/>
                <a:ea typeface="+mn-ea"/>
                <a:cs typeface="+mn-cs"/>
              </a:rPr>
              <a:t> databases work. Hopefully, you've gotten a good sense for what Big Data looks like. It's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This module is about distributed computing, which is where we can really starting thinking about what we're doing to do with big data.</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2</a:t>
            </a:fld>
            <a:endParaRPr lang="en-US"/>
          </a:p>
        </p:txBody>
      </p:sp>
    </p:spTree>
    <p:extLst>
      <p:ext uri="{BB962C8B-B14F-4D97-AF65-F5344CB8AC3E}">
        <p14:creationId xmlns:p14="http://schemas.microsoft.com/office/powerpoint/2010/main" val="358336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Scott Alberts (he/his): This module is going to look at several different things, why are we here? How did we get here? Why do we thank Google and Yahoo, of all things? We're </a:t>
            </a:r>
            <a:r>
              <a:rPr lang="en-US" sz="1200" b="0" i="0" u="none" strike="noStrike" kern="1200" dirty="0" err="1" smtClean="0">
                <a:solidFill>
                  <a:schemeClr val="tx1"/>
                </a:solidFill>
                <a:effectLst/>
                <a:latin typeface="+mn-lt"/>
                <a:ea typeface="+mn-ea"/>
                <a:cs typeface="+mn-cs"/>
              </a:rPr>
              <a:t>gonna</a:t>
            </a:r>
            <a:r>
              <a:rPr lang="en-US" sz="1200" b="0" i="0" u="none" strike="noStrike" kern="1200" dirty="0" smtClean="0">
                <a:solidFill>
                  <a:schemeClr val="tx1"/>
                </a:solidFill>
                <a:effectLst/>
                <a:latin typeface="+mn-lt"/>
                <a:ea typeface="+mn-ea"/>
                <a:cs typeface="+mn-cs"/>
              </a:rPr>
              <a:t> have some terminology, including how the pieces of a distributed computing stack or environment work together to do </a:t>
            </a:r>
            <a:r>
              <a:rPr lang="en-US" sz="1200" b="0" i="0" u="none" strike="noStrike" kern="1200" dirty="0" err="1" smtClean="0">
                <a:solidFill>
                  <a:schemeClr val="tx1"/>
                </a:solidFill>
                <a:effectLst/>
                <a:latin typeface="+mn-lt"/>
                <a:ea typeface="+mn-ea"/>
                <a:cs typeface="+mn-cs"/>
              </a:rPr>
              <a:t>this.We'll</a:t>
            </a:r>
            <a:r>
              <a:rPr lang="en-US" sz="1200" b="0" i="0" u="none" strike="noStrike" kern="1200" dirty="0" smtClean="0">
                <a:solidFill>
                  <a:schemeClr val="tx1"/>
                </a:solidFill>
                <a:effectLst/>
                <a:latin typeface="+mn-lt"/>
                <a:ea typeface="+mn-ea"/>
                <a:cs typeface="+mn-cs"/>
              </a:rPr>
              <a:t> going to talk about the Apache foundation and why we care about it we'll talk about Hadoop and Spark, two major ways to do distributed computing, or two heads of one way, or something.</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As Data Scientists (as opposed to Data Engineers), we tend not to worry too much about the little parts of how this all fits together, but we do want to understand the general idea.</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This module and the next two will give you a taste of actually using distributed computing to approach some big problems using different kinds of software, including pig, a scripting language for a Hadoop Stack, </a:t>
            </a:r>
            <a:r>
              <a:rPr lang="en-US" sz="1200" b="0" i="0" u="none" strike="noStrike" kern="1200" dirty="0" err="1" smtClean="0">
                <a:solidFill>
                  <a:schemeClr val="tx1"/>
                </a:solidFill>
                <a:effectLst/>
                <a:latin typeface="+mn-lt"/>
                <a:ea typeface="+mn-ea"/>
                <a:cs typeface="+mn-cs"/>
              </a:rPr>
              <a:t>sparklyr</a:t>
            </a:r>
            <a:r>
              <a:rPr lang="en-US" sz="1200" b="0" i="0" u="none" strike="noStrike" kern="1200" dirty="0" smtClean="0">
                <a:solidFill>
                  <a:schemeClr val="tx1"/>
                </a:solidFill>
                <a:effectLst/>
                <a:latin typeface="+mn-lt"/>
                <a:ea typeface="+mn-ea"/>
                <a:cs typeface="+mn-cs"/>
              </a:rPr>
              <a:t>, a scripting language for Spark. We'll do this on the view2 system, and we'll see how we can use cloud computing to get even more power.</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3</a:t>
            </a:fld>
            <a:endParaRPr lang="en-US"/>
          </a:p>
        </p:txBody>
      </p:sp>
    </p:spTree>
    <p:extLst>
      <p:ext uri="{BB962C8B-B14F-4D97-AF65-F5344CB8AC3E}">
        <p14:creationId xmlns:p14="http://schemas.microsoft.com/office/powerpoint/2010/main" val="102153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long to talk about Big “O”</a:t>
            </a:r>
            <a:r>
              <a:rPr lang="en-US" baseline="0" dirty="0" smtClean="0"/>
              <a:t> notation? As little as possible, but enough:</a:t>
            </a:r>
          </a:p>
          <a:p>
            <a:r>
              <a:rPr lang="en-US" dirty="0" smtClean="0">
                <a:hlinkClick r:id="rId3"/>
              </a:rPr>
              <a:t>https://en.wikipedia.org/wiki/Big_O_notation</a:t>
            </a:r>
            <a:endParaRPr lang="en-US" dirty="0" smtClean="0"/>
          </a:p>
          <a:p>
            <a:pPr rtl="0"/>
            <a:r>
              <a:rPr lang="en-US" sz="1200" b="0" i="0" u="none" strike="noStrike" kern="1200" dirty="0" smtClean="0">
                <a:solidFill>
                  <a:schemeClr val="tx1"/>
                </a:solidFill>
                <a:effectLst/>
                <a:latin typeface="+mn-lt"/>
                <a:ea typeface="+mn-ea"/>
                <a:cs typeface="+mn-cs"/>
              </a:rPr>
              <a:t>As we think about problems getting bigger, we have to think about what that's going to do to how long it takes us to solve them. We'll use what CS people call "Big O" notation to think about it. The O is just the term, and it assumes that calculations are clean and being solved at the same speed, like when you are working on your own laptop.</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some cases, making a problem twice as big means it will take twice as long to solve - a linear growth. This often happens when we add cases. If we go from 50 people in our sample to 100, it will sometimes take twice as long to build a model. The O represents linear growth.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a few 'lucky' cases, we'll find some economy of scale, and it will take less than twice as long to solve a problem twice as big. maybe we can re-use some of our earlier work, or maybe we can find parts of the problem that don't need to be finished. In these cases, bigger problems aren't harder. You could imagine logarithmic growth, where a problem four times as big takes twice as long to solve, and eight times as big takes three times as long or whatever. That would be nice, wouldn't it?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other cases, we see more than linear growth, where a problem twice as big takes MORE than twice as much time to solve. We sometimes think of this as polynomial time. Maybe it takes the square or some other factor to solve. This is often because the pieces interact with each other, so that each thing you add has to do something against everything that's already there. Adding columns, new variables to a data set can sometimes increase the complexity of creating a model on an order of magnitude like this.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some sad cases, it takes more than polynomial growth. perhaps as much as exponential growth. Thanks to COVID, we've all see what exponential growth can mean, and not in a good way.</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Regardless of which case we're in, we want to find ways to solve big problems, since that's why we're studying big data problems. So, the question is how we can think about approaching additional resources to find solutions.</a:t>
            </a:r>
            <a:endParaRPr lang="en-US" b="0" dirty="0" smtClean="0">
              <a:effectLst/>
            </a:endParaRP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4</a:t>
            </a:fld>
            <a:endParaRPr lang="en-US"/>
          </a:p>
        </p:txBody>
      </p:sp>
    </p:spTree>
    <p:extLst>
      <p:ext uri="{BB962C8B-B14F-4D97-AF65-F5344CB8AC3E}">
        <p14:creationId xmlns:p14="http://schemas.microsoft.com/office/powerpoint/2010/main" val="274741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t>
            </a:r>
            <a:r>
              <a:rPr lang="en-US" dirty="0" smtClean="0">
                <a:hlinkClick r:id="rId3"/>
              </a:rPr>
              <a:t>en.wikipedia.org/wiki/Commodity_computing</a:t>
            </a:r>
            <a:endParaRPr lang="en-US" dirty="0" smtClean="0"/>
          </a:p>
          <a:p>
            <a:endParaRPr lang="en-US" dirty="0" smtClean="0"/>
          </a:p>
          <a:p>
            <a:pPr rtl="0"/>
            <a:r>
              <a:rPr lang="en-US" sz="1200" b="0" i="0" u="none" strike="noStrike" kern="1200" dirty="0" smtClean="0">
                <a:solidFill>
                  <a:schemeClr val="tx1"/>
                </a:solidFill>
                <a:effectLst/>
                <a:latin typeface="+mn-lt"/>
                <a:ea typeface="+mn-ea"/>
                <a:cs typeface="+mn-cs"/>
              </a:rPr>
              <a:t>Slide 5: We talked about Moore's Law in an earlier module, the idea that processing speeds continue to increase. Your new computer is faster than your old computer. If we want to solve problems faster, we can just get a faster computer. That works for linear problems. But, maybe instead of getting a faster computer, we just get an additional computer. What will that do? well, it depends on how we break up the problem.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One example I like to think about is yardwork. Imagine I have a ton of yard work to do, mowing the lawn, trimming trees, weeding, whatever. Maybe eight hours of it altogether. Maybe I could get in better shape and start doing things faster. Or, I could get a friend to come and give me a hand. That might work well if I have two lawn mowers. Or, he's mostly just going to stand there and drink a beer while I work. I'm not sure that will help much, but maybe that one or two things where I need some extra muscle, that could still come in handy. Not twice as fast, though.</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Or, I can get my son to get his middle school friends to come over. Do I have enough different jobs to keep them all busy. Can I keep track of who is doing what?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Of course, I can also hire people to come and do it for me. For a price, they'll bring as many people as they need and probably their own equipment as well.</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5</a:t>
            </a:fld>
            <a:endParaRPr lang="en-US"/>
          </a:p>
        </p:txBody>
      </p:sp>
    </p:spTree>
    <p:extLst>
      <p:ext uri="{BB962C8B-B14F-4D97-AF65-F5344CB8AC3E}">
        <p14:creationId xmlns:p14="http://schemas.microsoft.com/office/powerpoint/2010/main" val="6751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t>
            </a:r>
            <a:r>
              <a:rPr lang="en-US" dirty="0" smtClean="0">
                <a:hlinkClick r:id="rId3"/>
              </a:rPr>
              <a:t>en.wikipedia.org/wiki/Commodity_computing</a:t>
            </a:r>
            <a:endParaRPr lang="en-US" dirty="0" smtClean="0"/>
          </a:p>
          <a:p>
            <a:endParaRPr lang="en-US" dirty="0" smtClean="0"/>
          </a:p>
          <a:p>
            <a:pPr rtl="0"/>
            <a:r>
              <a:rPr lang="en-US" sz="1200" b="0" i="0" u="none" strike="noStrike" kern="1200" dirty="0" smtClean="0">
                <a:solidFill>
                  <a:schemeClr val="tx1"/>
                </a:solidFill>
                <a:effectLst/>
                <a:latin typeface="+mn-lt"/>
                <a:ea typeface="+mn-ea"/>
                <a:cs typeface="+mn-cs"/>
              </a:rPr>
              <a:t>It turns out that in many cases, having a bunch of old computers really can work. Maybe you have an old Xbox or something. Some actually do use older computers. You could imagine that as you got a new computer, your old one was hooked up to the processing network, or even your new computer is connected for when you aren't using it.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Commodity Hardware is the idea that you can just get a bunch of servers and drives and connect them in a box.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Cloud Commodity Hardware takes this even further. As you know, Amazon started off selling books, and kept adding other things. They have slow and peak times of the year, such as </a:t>
            </a:r>
            <a:r>
              <a:rPr lang="en-US" sz="1200" b="0" i="0" u="none" strike="noStrike" kern="1200" dirty="0" err="1" smtClean="0">
                <a:solidFill>
                  <a:schemeClr val="tx1"/>
                </a:solidFill>
                <a:effectLst/>
                <a:latin typeface="+mn-lt"/>
                <a:ea typeface="+mn-ea"/>
                <a:cs typeface="+mn-cs"/>
              </a:rPr>
              <a:t>christmas</a:t>
            </a:r>
            <a:r>
              <a:rPr lang="en-US" sz="1200" b="0" i="0" u="none" strike="noStrike" kern="1200" dirty="0" smtClean="0">
                <a:solidFill>
                  <a:schemeClr val="tx1"/>
                </a:solidFill>
                <a:effectLst/>
                <a:latin typeface="+mn-lt"/>
                <a:ea typeface="+mn-ea"/>
                <a:cs typeface="+mn-cs"/>
              </a:rPr>
              <a:t> and holiday shopping. Well, they realized if they need 1000 servers in December, but only 300 in February, they have 700 extra servers sitting around. So, why not rent them out. It used to that they only did it for their empty time. This was so successful for them, that they started  adding whole server farms that they never actually use themselves, and that's Amazon Web Services. It is estimated that they now control about half the market for cloud infrastructure. They have tiers of processors, so you can pay a little for a slower server and more for a faster one, and you can even do a flexible pricing scheme where they charge less if you are in a big less of a hurry and they'll figure out themselves which servers you use. In fact, AWS is just over 10% of revenue for Amazon, but generates over half of its profits. Again, we'll come back to that in a later module.</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6</a:t>
            </a:fld>
            <a:endParaRPr lang="en-US"/>
          </a:p>
        </p:txBody>
      </p:sp>
    </p:spTree>
    <p:extLst>
      <p:ext uri="{BB962C8B-B14F-4D97-AF65-F5344CB8AC3E}">
        <p14:creationId xmlns:p14="http://schemas.microsoft.com/office/powerpoint/2010/main" val="323992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That brings us to the formal idea of distributed computing, using multiple computers to solve problems faster than a single computer can. This has several steps. First, how do you store these big problems on multiple computers by breaking them into pieces. Then, you assign the jobs, hopefully in a clever way, across the various machines, where each can do its work. Then, you somehow have to piece it all back together again. Only then can you do what we stats people think is our job, making meaning out of what you find. It sounds easy. It is (sort of), thanks to the innovation called </a:t>
            </a:r>
            <a:r>
              <a:rPr lang="en-US" sz="1200" b="0" i="0" u="none" strike="noStrike" kern="1200" dirty="0" err="1" smtClean="0">
                <a:solidFill>
                  <a:schemeClr val="tx1"/>
                </a:solidFill>
                <a:effectLst/>
                <a:latin typeface="+mn-lt"/>
                <a:ea typeface="+mn-ea"/>
                <a:cs typeface="+mn-cs"/>
              </a:rPr>
              <a:t>MapReduce</a:t>
            </a: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7</a:t>
            </a:fld>
            <a:endParaRPr lang="en-US"/>
          </a:p>
        </p:txBody>
      </p:sp>
    </p:spTree>
    <p:extLst>
      <p:ext uri="{BB962C8B-B14F-4D97-AF65-F5344CB8AC3E}">
        <p14:creationId xmlns:p14="http://schemas.microsoft.com/office/powerpoint/2010/main" val="40544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2003 Google</a:t>
            </a:r>
            <a:r>
              <a:rPr lang="en-US" baseline="0" dirty="0" smtClean="0"/>
              <a:t> paper: “The Google File System” which become Hadoop File System (HDFS)</a:t>
            </a:r>
          </a:p>
          <a:p>
            <a:r>
              <a:rPr lang="en-US" baseline="0" dirty="0" smtClean="0"/>
              <a:t>2004 Google paper: “</a:t>
            </a:r>
            <a:r>
              <a:rPr lang="en-US" baseline="0" dirty="0" err="1" smtClean="0"/>
              <a:t>MapReduce</a:t>
            </a:r>
            <a:r>
              <a:rPr lang="en-US" baseline="0" dirty="0" smtClean="0"/>
              <a:t>: Simplified Data Processing on Large Clusters”</a:t>
            </a:r>
          </a:p>
          <a:p>
            <a:r>
              <a:rPr lang="en-US" baseline="0" dirty="0" smtClean="0"/>
              <a:t>Apache Software Foundation, out of respect for Apache “inexhaustible endurance”</a:t>
            </a:r>
          </a:p>
          <a:p>
            <a:r>
              <a:rPr lang="en-US" dirty="0" smtClean="0">
                <a:hlinkClick r:id="rId3"/>
              </a:rPr>
              <a:t>https://</a:t>
            </a:r>
            <a:r>
              <a:rPr lang="en-US" dirty="0" smtClean="0">
                <a:hlinkClick r:id="rId3"/>
              </a:rPr>
              <a:t>en.wikipedia.org/wiki/The_Apache_Software_Foundation</a:t>
            </a:r>
            <a:endParaRPr lang="en-US" dirty="0" smtClean="0"/>
          </a:p>
          <a:p>
            <a:endParaRPr lang="en-US" dirty="0" smtClean="0"/>
          </a:p>
          <a:p>
            <a:r>
              <a:rPr lang="en-US" dirty="0" smtClean="0"/>
              <a:t>=</a:t>
            </a:r>
          </a:p>
          <a:p>
            <a:pPr rtl="0"/>
            <a:r>
              <a:rPr lang="en-US" sz="1200" b="0" i="0" u="none" strike="noStrike" kern="1200" dirty="0" smtClean="0">
                <a:solidFill>
                  <a:schemeClr val="tx1"/>
                </a:solidFill>
                <a:effectLst/>
                <a:latin typeface="+mn-lt"/>
                <a:ea typeface="+mn-ea"/>
                <a:cs typeface="+mn-cs"/>
              </a:rPr>
              <a:t>You may have heard (or been there) when the internet was young. In the late 1990s and early 2000s. tech stocks took off and then crashed. Google and Yahoo (and others) were competing to be the "center" of the new internet (the Web 2.0). To manage all of the searches they were doing, they needed a way to manage all of the files and the data they were indexing. Google spent a lot of money to develop a faster, better search engine, and a big part of that was a file system (spoiler alert - they won that war). In 2003, they shared a paper "The google file system" and made their code open source (which probably means they were already a step ahead of it). This system became known as the Hadoop File System. We'll talk about it in a few minutes, but its principles are still the core of distributed computing today. In 2004, they shared the basic idea of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the way to share work across multiple computers in an efficient way. Later that year, Doug </a:t>
            </a:r>
            <a:r>
              <a:rPr lang="en-US" sz="1200" b="0" i="0" u="none" strike="noStrike" kern="1200" dirty="0" err="1" smtClean="0">
                <a:solidFill>
                  <a:schemeClr val="tx1"/>
                </a:solidFill>
                <a:effectLst/>
                <a:latin typeface="+mn-lt"/>
                <a:ea typeface="+mn-ea"/>
                <a:cs typeface="+mn-cs"/>
              </a:rPr>
              <a:t>Nutching</a:t>
            </a:r>
            <a:r>
              <a:rPr lang="en-US" sz="1200" b="0" i="0" u="none" strike="noStrike" kern="1200" dirty="0" smtClean="0">
                <a:solidFill>
                  <a:schemeClr val="tx1"/>
                </a:solidFill>
                <a:effectLst/>
                <a:latin typeface="+mn-lt"/>
                <a:ea typeface="+mn-ea"/>
                <a:cs typeface="+mn-cs"/>
              </a:rPr>
              <a:t> form Yahoo creates </a:t>
            </a:r>
            <a:r>
              <a:rPr lang="en-US" sz="1200" b="0" i="0" u="none" strike="noStrike" kern="1200" dirty="0" err="1" smtClean="0">
                <a:solidFill>
                  <a:schemeClr val="tx1"/>
                </a:solidFill>
                <a:effectLst/>
                <a:latin typeface="+mn-lt"/>
                <a:ea typeface="+mn-ea"/>
                <a:cs typeface="+mn-cs"/>
              </a:rPr>
              <a:t>Nutch</a:t>
            </a:r>
            <a:r>
              <a:rPr lang="en-US" sz="1200" b="0" i="0" u="none" strike="noStrike" kern="1200" dirty="0" smtClean="0">
                <a:solidFill>
                  <a:schemeClr val="tx1"/>
                </a:solidFill>
                <a:effectLst/>
                <a:latin typeface="+mn-lt"/>
                <a:ea typeface="+mn-ea"/>
                <a:cs typeface="+mn-cs"/>
              </a:rPr>
              <a:t>, which combines those two with other pieces to make what will eventually become the "Hadoop Stack."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Apache Foundation is a non-profit organization that manages open source software such as HDFS and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IN 2020, there was a documentary, called "Trillions and Trillions Served," about the foundation, but its goal is to maintain and share software like this.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2006, Apache releases what they call the "Core Hadoop Stack," combining HDFS and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with a third package called Yarn. On top of that, you'll need an actual scripting language, so in practice, your stack might look more like:</a:t>
            </a:r>
            <a:endParaRPr lang="en-US" b="0" dirty="0" smtClean="0">
              <a:effectLst/>
            </a:endParaRPr>
          </a:p>
          <a:p>
            <a:pPr rtl="0"/>
            <a:r>
              <a:rPr lang="en-US" sz="1200" b="0" i="0" u="none" strike="noStrike" kern="1200" dirty="0" smtClean="0">
                <a:solidFill>
                  <a:schemeClr val="tx1"/>
                </a:solidFill>
                <a:effectLst/>
                <a:latin typeface="+mn-lt"/>
                <a:ea typeface="+mn-ea"/>
                <a:cs typeface="+mn-cs"/>
              </a:rPr>
              <a:t>Pig, on </a:t>
            </a:r>
            <a:r>
              <a:rPr lang="en-US" sz="1200" b="0" i="0" u="none" strike="noStrike" kern="1200" dirty="0" err="1" smtClean="0">
                <a:solidFill>
                  <a:schemeClr val="tx1"/>
                </a:solidFill>
                <a:effectLst/>
                <a:latin typeface="+mn-lt"/>
                <a:ea typeface="+mn-ea"/>
                <a:cs typeface="+mn-cs"/>
              </a:rPr>
              <a:t>MapReduce</a:t>
            </a:r>
            <a:r>
              <a:rPr lang="en-US" sz="1200" b="0" i="0" u="none" strike="noStrike" kern="1200" dirty="0" smtClean="0">
                <a:solidFill>
                  <a:schemeClr val="tx1"/>
                </a:solidFill>
                <a:effectLst/>
                <a:latin typeface="+mn-lt"/>
                <a:ea typeface="+mn-ea"/>
                <a:cs typeface="+mn-cs"/>
              </a:rPr>
              <a:t>, on YARN, on HDFS.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8</a:t>
            </a:fld>
            <a:endParaRPr lang="en-US"/>
          </a:p>
        </p:txBody>
      </p:sp>
    </p:spTree>
    <p:extLst>
      <p:ext uri="{BB962C8B-B14F-4D97-AF65-F5344CB8AC3E}">
        <p14:creationId xmlns:p14="http://schemas.microsoft.com/office/powerpoint/2010/main" val="2035718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 3.0 adds complexity as well, and the Spark Framework</a:t>
            </a:r>
            <a:r>
              <a:rPr lang="en-US" baseline="0" dirty="0" smtClean="0"/>
              <a:t> expands it further, but the basic idea is that you need:</a:t>
            </a:r>
          </a:p>
          <a:p>
            <a:r>
              <a:rPr lang="en-US" baseline="0" dirty="0" smtClean="0"/>
              <a:t>Redundant, reliable storage (Hard Drives)</a:t>
            </a:r>
          </a:p>
          <a:p>
            <a:r>
              <a:rPr lang="en-US" baseline="0" dirty="0" smtClean="0"/>
              <a:t>Cluster Resource management (Processor Management)</a:t>
            </a:r>
          </a:p>
          <a:p>
            <a:r>
              <a:rPr lang="en-US" baseline="0" dirty="0" smtClean="0"/>
              <a:t>Scripting Language (to actually do stuff</a:t>
            </a:r>
            <a:r>
              <a:rPr lang="en-US" baseline="0" dirty="0" smtClean="0"/>
              <a:t>)</a:t>
            </a:r>
          </a:p>
          <a:p>
            <a:endParaRPr lang="en-US" baseline="0" dirty="0" smtClean="0"/>
          </a:p>
          <a:p>
            <a:r>
              <a:rPr lang="en-US" baseline="0" dirty="0" smtClean="0"/>
              <a:t>===</a:t>
            </a:r>
          </a:p>
          <a:p>
            <a:pPr rtl="0"/>
            <a:r>
              <a:rPr lang="en-US" sz="1200" b="0" i="0" u="none" strike="noStrike" kern="1200" dirty="0" smtClean="0">
                <a:solidFill>
                  <a:schemeClr val="tx1"/>
                </a:solidFill>
                <a:effectLst/>
                <a:latin typeface="+mn-lt"/>
                <a:ea typeface="+mn-ea"/>
                <a:cs typeface="+mn-cs"/>
              </a:rPr>
              <a:t>Here's a picture, but the basic idea is that the various software programs work together to solve these giant problems. Hadoop 3.0 adds complexity as well, and the Spark Framework expands it further, but the basic idea is that a stack need:</a:t>
            </a:r>
            <a:endParaRPr lang="en-US" b="0" dirty="0" smtClean="0">
              <a:effectLst/>
            </a:endParaRPr>
          </a:p>
          <a:p>
            <a:pPr rtl="0"/>
            <a:r>
              <a:rPr lang="en-US" sz="1200" b="0" i="0" u="none" strike="noStrike" kern="1200" dirty="0" smtClean="0">
                <a:solidFill>
                  <a:schemeClr val="tx1"/>
                </a:solidFill>
                <a:effectLst/>
                <a:latin typeface="+mn-lt"/>
                <a:ea typeface="+mn-ea"/>
                <a:cs typeface="+mn-cs"/>
              </a:rPr>
              <a:t>--Redundant, reliable storage (Hard Drives)</a:t>
            </a:r>
            <a:endParaRPr lang="en-US" b="0" dirty="0" smtClean="0">
              <a:effectLst/>
            </a:endParaRPr>
          </a:p>
          <a:p>
            <a:pPr rtl="0"/>
            <a:r>
              <a:rPr lang="en-US" sz="1200" b="0" i="0" u="none" strike="noStrike" kern="1200" dirty="0" smtClean="0">
                <a:solidFill>
                  <a:schemeClr val="tx1"/>
                </a:solidFill>
                <a:effectLst/>
                <a:latin typeface="+mn-lt"/>
                <a:ea typeface="+mn-ea"/>
                <a:cs typeface="+mn-cs"/>
              </a:rPr>
              <a:t>--Cluster Resource management (Processor Management)</a:t>
            </a:r>
            <a:endParaRPr lang="en-US" b="0" dirty="0" smtClean="0">
              <a:effectLst/>
            </a:endParaRPr>
          </a:p>
          <a:p>
            <a:pPr rtl="0"/>
            <a:r>
              <a:rPr lang="en-US" sz="1200" b="0" i="0" u="none" strike="noStrike" kern="1200" dirty="0" smtClean="0">
                <a:solidFill>
                  <a:schemeClr val="tx1"/>
                </a:solidFill>
                <a:effectLst/>
                <a:latin typeface="+mn-lt"/>
                <a:ea typeface="+mn-ea"/>
                <a:cs typeface="+mn-cs"/>
              </a:rPr>
              <a:t>--Scripting Language (to actually do stuff)</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other features are optional, but can expand the power and speed.</a:t>
            </a:r>
            <a:endParaRPr lang="en-US" b="0" dirty="0" smtClean="0">
              <a:effectLst/>
            </a:endParaRPr>
          </a:p>
          <a:p>
            <a:pPr rtl="0"/>
            <a:r>
              <a:rPr lang="en-US" sz="1200" b="0" i="0" u="none" strike="noStrike" kern="1200" dirty="0" smtClean="0">
                <a:solidFill>
                  <a:schemeClr val="tx1"/>
                </a:solidFill>
                <a:effectLst/>
                <a:latin typeface="+mn-lt"/>
                <a:ea typeface="+mn-ea"/>
                <a:cs typeface="+mn-cs"/>
              </a:rPr>
              <a:t>Let's look at each of these pieces in turn.</a:t>
            </a:r>
            <a:endParaRPr lang="en-US" b="0" dirty="0" smtClean="0">
              <a:effectLst/>
            </a:endParaRPr>
          </a:p>
          <a:p>
            <a:r>
              <a:rPr lang="en-US" dirty="0" smtClean="0"/>
              <a:t/>
            </a:r>
            <a:br>
              <a:rPr lang="en-US"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4FCAB1-AA4A-4A03-96DA-8E9FA325C79C}" type="slidenum">
              <a:rPr lang="en-US" smtClean="0"/>
              <a:t>9</a:t>
            </a:fld>
            <a:endParaRPr lang="en-US"/>
          </a:p>
        </p:txBody>
      </p:sp>
    </p:spTree>
    <p:extLst>
      <p:ext uri="{BB962C8B-B14F-4D97-AF65-F5344CB8AC3E}">
        <p14:creationId xmlns:p14="http://schemas.microsoft.com/office/powerpoint/2010/main" val="3360596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ctr">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a:t>Click to edit Master title style</a:t>
            </a:r>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29000" y="1033272"/>
            <a:ext cx="3429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a:t>Click to edit Master title style</a:t>
            </a:r>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a:t>Click to edit Master title style</a:t>
            </a:r>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blog.cloudera.com/apache-hadoop-yarn-resourcemanage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dezyre.com/article/hadoop-2-0-yarn-framework-the-gateway-to-easier-programming-for-hadoop-users/8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ezyre.com/article/hadoop-2-0-yarn-framework-the-gateway-to-easier-programming-for-hadoop-users/8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apache.org/" TargetMode="External"/><Relationship Id="rId5" Type="http://schemas.openxmlformats.org/officeDocument/2006/relationships/hyperlink" Target="http://spark.apache.org/" TargetMode="External"/><Relationship Id="rId4" Type="http://schemas.openxmlformats.org/officeDocument/2006/relationships/hyperlink" Target="http://pig.apache.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zyre.com/article/hadoop-2-0-yarn-framework-the-gateway-to-easier-programming-for-hadoop-users/8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6300" y="2730321"/>
            <a:ext cx="5981700" cy="824220"/>
          </a:xfrm>
        </p:spPr>
        <p:txBody>
          <a:bodyPr/>
          <a:lstStyle/>
          <a:p>
            <a:r>
              <a:rPr lang="en-US" dirty="0" smtClean="0"/>
              <a:t>PDAT611</a:t>
            </a:r>
            <a:r>
              <a:rPr lang="en-US" dirty="0" smtClean="0"/>
              <a:t>: </a:t>
            </a:r>
            <a:br>
              <a:rPr lang="en-US" dirty="0" smtClean="0"/>
            </a:br>
            <a:r>
              <a:rPr lang="en-US" dirty="0" smtClean="0"/>
              <a:t>Big Data Management</a:t>
            </a:r>
            <a:endParaRPr lang="en-US" dirty="0"/>
          </a:p>
        </p:txBody>
      </p:sp>
      <p:sp>
        <p:nvSpPr>
          <p:cNvPr id="5" name="Subtitle 4"/>
          <p:cNvSpPr>
            <a:spLocks noGrp="1"/>
          </p:cNvSpPr>
          <p:nvPr>
            <p:ph type="subTitle" idx="1"/>
          </p:nvPr>
        </p:nvSpPr>
        <p:spPr/>
        <p:txBody>
          <a:bodyPr>
            <a:normAutofit fontScale="25000" lnSpcReduction="20000"/>
          </a:bodyPr>
          <a:lstStyle/>
          <a:p>
            <a:endParaRPr lang="en-US" sz="8400" dirty="0" smtClean="0"/>
          </a:p>
          <a:p>
            <a:r>
              <a:rPr lang="en-US" sz="8400" dirty="0" smtClean="0"/>
              <a:t>Module 5:</a:t>
            </a:r>
            <a:br>
              <a:rPr lang="en-US" sz="8400" dirty="0" smtClean="0"/>
            </a:br>
            <a:r>
              <a:rPr lang="en-US" sz="8400" dirty="0" smtClean="0"/>
              <a:t>Distributed Computing</a:t>
            </a:r>
            <a:endParaRPr lang="en-US" sz="8400" dirty="0"/>
          </a:p>
          <a:p>
            <a:r>
              <a:rPr lang="en-US" sz="8400" dirty="0"/>
              <a:t/>
            </a:r>
            <a:br>
              <a:rPr lang="en-US" sz="8400" dirty="0"/>
            </a:br>
            <a:r>
              <a:rPr lang="en-US" dirty="0"/>
              <a:t/>
            </a:r>
            <a:br>
              <a:rPr lang="en-US" dirty="0"/>
            </a:br>
            <a:endParaRPr lang="en-US" dirty="0"/>
          </a:p>
        </p:txBody>
      </p:sp>
    </p:spTree>
    <p:extLst>
      <p:ext uri="{BB962C8B-B14F-4D97-AF65-F5344CB8AC3E}">
        <p14:creationId xmlns:p14="http://schemas.microsoft.com/office/powerpoint/2010/main" val="57689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Distributed File System (HDFS)</a:t>
            </a:r>
            <a:endParaRPr lang="en-US" dirty="0"/>
          </a:p>
        </p:txBody>
      </p:sp>
      <p:sp>
        <p:nvSpPr>
          <p:cNvPr id="3" name="Content Placeholder 2"/>
          <p:cNvSpPr>
            <a:spLocks noGrp="1"/>
          </p:cNvSpPr>
          <p:nvPr>
            <p:ph idx="1"/>
          </p:nvPr>
        </p:nvSpPr>
        <p:spPr/>
        <p:txBody>
          <a:bodyPr>
            <a:normAutofit fontScale="92500"/>
          </a:bodyPr>
          <a:lstStyle/>
          <a:p>
            <a:r>
              <a:rPr lang="en-US" sz="2400" dirty="0" err="1" smtClean="0"/>
              <a:t>NameNode</a:t>
            </a:r>
            <a:r>
              <a:rPr lang="en-US" sz="2400" dirty="0" smtClean="0"/>
              <a:t> as a “master process”</a:t>
            </a:r>
          </a:p>
          <a:p>
            <a:pPr lvl="1"/>
            <a:r>
              <a:rPr lang="en-US" sz="2400" dirty="0" smtClean="0"/>
              <a:t>Runs on your fastest, best-</a:t>
            </a:r>
            <a:r>
              <a:rPr lang="en-US" sz="2400" dirty="0" err="1" smtClean="0"/>
              <a:t>est</a:t>
            </a:r>
            <a:r>
              <a:rPr lang="en-US" sz="2400" dirty="0" smtClean="0"/>
              <a:t> server</a:t>
            </a:r>
          </a:p>
          <a:p>
            <a:pPr lvl="1"/>
            <a:r>
              <a:rPr lang="en-US" sz="2400" dirty="0" smtClean="0"/>
              <a:t>Probably also have backups</a:t>
            </a:r>
          </a:p>
          <a:p>
            <a:r>
              <a:rPr lang="en-US" sz="2400" dirty="0" err="1" smtClean="0"/>
              <a:t>DataNodes</a:t>
            </a:r>
            <a:r>
              <a:rPr lang="en-US" sz="2400" dirty="0"/>
              <a:t> </a:t>
            </a:r>
            <a:r>
              <a:rPr lang="en-US" sz="2400" dirty="0" smtClean="0"/>
              <a:t>(commodity machines that do the work)</a:t>
            </a:r>
          </a:p>
          <a:p>
            <a:r>
              <a:rPr lang="en-US" sz="2400" dirty="0" smtClean="0"/>
              <a:t>Features of HDFS</a:t>
            </a:r>
          </a:p>
          <a:p>
            <a:pPr lvl="1"/>
            <a:r>
              <a:rPr lang="en-US" sz="2400" dirty="0" smtClean="0"/>
              <a:t>Fast, schema-on-read (NoSQL-</a:t>
            </a:r>
            <a:r>
              <a:rPr lang="en-US" sz="2400" dirty="0" err="1" smtClean="0"/>
              <a:t>ish</a:t>
            </a:r>
            <a:r>
              <a:rPr lang="en-US" sz="2400" dirty="0" smtClean="0"/>
              <a:t>)</a:t>
            </a:r>
          </a:p>
          <a:p>
            <a:pPr lvl="1"/>
            <a:r>
              <a:rPr lang="en-US" sz="2400" dirty="0" smtClean="0"/>
              <a:t>Fault Tolerant, redundant</a:t>
            </a:r>
            <a:endParaRPr lang="en-US" sz="2400" dirty="0"/>
          </a:p>
          <a:p>
            <a:pPr lvl="1"/>
            <a:r>
              <a:rPr lang="en-US" sz="2400" dirty="0" smtClean="0"/>
              <a:t>Block Oriented</a:t>
            </a:r>
          </a:p>
          <a:p>
            <a:pPr lvl="1"/>
            <a:r>
              <a:rPr lang="en-US" sz="2400" dirty="0" smtClean="0"/>
              <a:t>Easy, looks like </a:t>
            </a:r>
            <a:r>
              <a:rPr lang="en-US" sz="2400" dirty="0" err="1" smtClean="0"/>
              <a:t>linux</a:t>
            </a:r>
            <a:r>
              <a:rPr lang="en-US" sz="2400" dirty="0" smtClean="0"/>
              <a:t> –bash commands</a:t>
            </a:r>
          </a:p>
          <a:p>
            <a:pPr marL="685800" lvl="2" indent="0">
              <a:buNone/>
            </a:pPr>
            <a:r>
              <a:rPr lang="en-US" sz="2400" dirty="0" smtClean="0"/>
              <a:t>&gt;Hadoop fs –put &lt;filename&gt;</a:t>
            </a:r>
            <a:endParaRPr lang="en-US" sz="2400" dirty="0"/>
          </a:p>
          <a:p>
            <a:endParaRPr lang="en-US" sz="2400" dirty="0" smtClean="0"/>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3832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 it does two things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Jobs are mapped to each machine</a:t>
            </a:r>
          </a:p>
          <a:p>
            <a:r>
              <a:rPr lang="en-US" sz="2400" dirty="0" smtClean="0"/>
              <a:t>“Share nothing” partitioning</a:t>
            </a:r>
          </a:p>
          <a:p>
            <a:pPr lvl="1"/>
            <a:r>
              <a:rPr lang="en-US" sz="2400" dirty="0" smtClean="0"/>
              <a:t>Nodes cannot talk to each other</a:t>
            </a:r>
          </a:p>
          <a:p>
            <a:r>
              <a:rPr lang="en-US" sz="2400" dirty="0" smtClean="0"/>
              <a:t>Reducing is aggregating</a:t>
            </a:r>
          </a:p>
          <a:p>
            <a:pPr lvl="1"/>
            <a:r>
              <a:rPr lang="en-US" sz="2400" dirty="0" smtClean="0"/>
              <a:t>Replace a column of data with a point</a:t>
            </a:r>
          </a:p>
          <a:p>
            <a:r>
              <a:rPr lang="en-US" sz="2400" dirty="0" smtClean="0"/>
              <a:t>Often, multiple rounds of MR on a job</a:t>
            </a:r>
          </a:p>
          <a:p>
            <a:pPr lvl="1"/>
            <a:r>
              <a:rPr lang="en-US" sz="2400" dirty="0" smtClean="0"/>
              <a:t>Some might not complete</a:t>
            </a:r>
          </a:p>
          <a:p>
            <a:r>
              <a:rPr lang="en-US" sz="2400" dirty="0" smtClean="0"/>
              <a:t>Uses a lot of disk drive space.</a:t>
            </a:r>
          </a:p>
          <a:p>
            <a:r>
              <a:rPr lang="en-US" sz="2400" dirty="0" err="1" smtClean="0"/>
              <a:t>Tez</a:t>
            </a:r>
            <a:r>
              <a:rPr lang="en-US" sz="2400" dirty="0" smtClean="0"/>
              <a:t> is a newer, faster version (with DAG)</a:t>
            </a:r>
          </a:p>
          <a:p>
            <a:pPr lvl="1"/>
            <a:r>
              <a:rPr lang="en-US" sz="2400" dirty="0" smtClean="0"/>
              <a:t>Spark does this with cached memory</a:t>
            </a:r>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552677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 Yet Another Resource Negotiator</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Schedules Resources</a:t>
            </a:r>
          </a:p>
          <a:p>
            <a:r>
              <a:rPr lang="en-US" sz="2400" dirty="0" err="1" smtClean="0"/>
              <a:t>ResourceManager</a:t>
            </a:r>
            <a:r>
              <a:rPr lang="en-US" sz="2400" dirty="0" smtClean="0"/>
              <a:t> </a:t>
            </a:r>
          </a:p>
          <a:p>
            <a:pPr lvl="1"/>
            <a:r>
              <a:rPr lang="en-US" sz="2400" dirty="0" smtClean="0"/>
              <a:t>tracks processors</a:t>
            </a:r>
          </a:p>
          <a:p>
            <a:pPr lvl="1"/>
            <a:r>
              <a:rPr lang="en-US" sz="2400" dirty="0" smtClean="0"/>
              <a:t>2nd Fastest Machine</a:t>
            </a:r>
          </a:p>
          <a:p>
            <a:pPr lvl="1"/>
            <a:r>
              <a:rPr lang="en-US" sz="2400" dirty="0" smtClean="0"/>
              <a:t>Also handles security</a:t>
            </a:r>
          </a:p>
          <a:p>
            <a:pPr lvl="1"/>
            <a:endParaRPr lang="en-US" sz="2400" dirty="0" smtClean="0"/>
          </a:p>
          <a:p>
            <a:r>
              <a:rPr lang="en-US" sz="2400" dirty="0" err="1" smtClean="0"/>
              <a:t>NodeManager</a:t>
            </a:r>
            <a:r>
              <a:rPr lang="en-US" sz="2400" dirty="0" smtClean="0"/>
              <a:t> - Middle Managers</a:t>
            </a:r>
          </a:p>
          <a:p>
            <a:r>
              <a:rPr lang="en-US" sz="2400" dirty="0" err="1" smtClean="0"/>
              <a:t>DataNodes</a:t>
            </a:r>
            <a:endParaRPr lang="en-US" sz="2400" dirty="0" smtClean="0"/>
          </a:p>
          <a:p>
            <a:pPr lvl="1"/>
            <a:r>
              <a:rPr lang="en-US" sz="2400" dirty="0" smtClean="0"/>
              <a:t>Still, a bunch of commodity machines</a:t>
            </a:r>
          </a:p>
          <a:p>
            <a:pPr lvl="1"/>
            <a:r>
              <a:rPr lang="en-US" sz="2400" dirty="0" smtClean="0"/>
              <a:t>Listens to the bosses “in both directions”</a:t>
            </a:r>
          </a:p>
          <a:p>
            <a:pPr marL="0" indent="0">
              <a:buNone/>
            </a:pPr>
            <a:endParaRPr lang="en-US" sz="2400" dirty="0" smtClean="0"/>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pic>
        <p:nvPicPr>
          <p:cNvPr id="3074" name="Picture 2" descr="https://blog.cloudera.com/apache-hadoop-yarn-resourcemanager/" title="Diagram of resource manager 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972" y="1028986"/>
            <a:ext cx="2996117" cy="2223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93399" y="3161488"/>
            <a:ext cx="3784059" cy="246221"/>
          </a:xfrm>
          <a:prstGeom prst="rect">
            <a:avLst/>
          </a:prstGeom>
          <a:noFill/>
        </p:spPr>
        <p:txBody>
          <a:bodyPr wrap="square" rtlCol="0">
            <a:spAutoFit/>
          </a:bodyPr>
          <a:lstStyle/>
          <a:p>
            <a:r>
              <a:rPr lang="en-US" sz="1000" dirty="0">
                <a:hlinkClick r:id="rId4"/>
              </a:rPr>
              <a:t>https://blog.cloudera.com/apache-hadoop-yarn-resourcemanager/</a:t>
            </a:r>
            <a:endParaRPr lang="en-US" sz="1000" dirty="0"/>
          </a:p>
        </p:txBody>
      </p:sp>
    </p:spTree>
    <p:extLst>
      <p:ext uri="{BB962C8B-B14F-4D97-AF65-F5344CB8AC3E}">
        <p14:creationId xmlns:p14="http://schemas.microsoft.com/office/powerpoint/2010/main" val="1625956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Hadoop 2.0 </a:t>
            </a:r>
            <a:r>
              <a:rPr lang="en-US" dirty="0" smtClean="0"/>
              <a:t>Ecosystem, expanded</a:t>
            </a:r>
            <a:endParaRPr lang="en-US" dirty="0"/>
          </a:p>
        </p:txBody>
      </p:sp>
      <p:sp>
        <p:nvSpPr>
          <p:cNvPr id="4" name="Content Placeholder 3"/>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r>
            <a:br>
              <a:rPr lang="en-US" dirty="0" smtClean="0"/>
            </a:br>
            <a:endParaRPr lang="en-US" dirty="0" smtClean="0"/>
          </a:p>
          <a:p>
            <a:pPr marL="0" indent="0">
              <a:buNone/>
            </a:pPr>
            <a:r>
              <a:rPr lang="en-US" sz="1000" dirty="0">
                <a:hlinkClick r:id="rId3"/>
              </a:rPr>
              <a:t>https://</a:t>
            </a:r>
            <a:r>
              <a:rPr lang="en-US" sz="1000" dirty="0" smtClean="0">
                <a:hlinkClick r:id="rId3"/>
              </a:rPr>
              <a:t>www.dezyre.com/article/hadoop-2-0-yarn-framework-the-gateway-to-easier-programming-for-hadoop-users/84</a:t>
            </a:r>
            <a:r>
              <a:rPr lang="en-US" sz="1000" dirty="0" smtClean="0"/>
              <a:t> </a:t>
            </a:r>
            <a:endParaRPr lang="en-US" sz="1000" dirty="0"/>
          </a:p>
        </p:txBody>
      </p:sp>
      <p:pic>
        <p:nvPicPr>
          <p:cNvPr id="2050" name="Picture 2" descr="Hadoop 2.0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03" y="1119154"/>
            <a:ext cx="59817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535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Software: Pig, Hive, and others</a:t>
            </a:r>
            <a:endParaRPr lang="en-US" dirty="0"/>
          </a:p>
        </p:txBody>
      </p:sp>
      <p:sp>
        <p:nvSpPr>
          <p:cNvPr id="3" name="Content Placeholder 2"/>
          <p:cNvSpPr>
            <a:spLocks noGrp="1"/>
          </p:cNvSpPr>
          <p:nvPr>
            <p:ph idx="1"/>
          </p:nvPr>
        </p:nvSpPr>
        <p:spPr/>
        <p:txBody>
          <a:bodyPr>
            <a:normAutofit/>
          </a:bodyPr>
          <a:lstStyle/>
          <a:p>
            <a:r>
              <a:rPr lang="en-US" dirty="0" err="1"/>
              <a:t>MapReduce</a:t>
            </a:r>
            <a:r>
              <a:rPr lang="en-US" dirty="0"/>
              <a:t> and </a:t>
            </a:r>
            <a:r>
              <a:rPr lang="en-US" dirty="0" err="1"/>
              <a:t>Tez</a:t>
            </a:r>
            <a:r>
              <a:rPr lang="en-US" dirty="0"/>
              <a:t> use the same language</a:t>
            </a:r>
          </a:p>
          <a:p>
            <a:pPr lvl="1"/>
            <a:r>
              <a:rPr lang="en-US" dirty="0"/>
              <a:t>Spark can use those, </a:t>
            </a:r>
            <a:r>
              <a:rPr lang="en-US" dirty="0" smtClean="0"/>
              <a:t>or Scala</a:t>
            </a:r>
            <a:endParaRPr lang="en-US" dirty="0"/>
          </a:p>
          <a:p>
            <a:r>
              <a:rPr lang="en-US" sz="2400" dirty="0"/>
              <a:t>Scripting Languages</a:t>
            </a:r>
          </a:p>
          <a:p>
            <a:pPr lvl="1"/>
            <a:r>
              <a:rPr lang="en-US" dirty="0"/>
              <a:t>Hive is SQL-like</a:t>
            </a:r>
          </a:p>
          <a:p>
            <a:pPr lvl="1"/>
            <a:r>
              <a:rPr lang="en-US" dirty="0" smtClean="0"/>
              <a:t>The Pig Environment is </a:t>
            </a:r>
            <a:r>
              <a:rPr lang="en-US" dirty="0"/>
              <a:t>more flexible</a:t>
            </a:r>
          </a:p>
          <a:p>
            <a:pPr lvl="1"/>
            <a:r>
              <a:rPr lang="en-US" dirty="0"/>
              <a:t>Java can be used directly.</a:t>
            </a:r>
          </a:p>
          <a:p>
            <a:pPr lvl="2"/>
            <a:r>
              <a:rPr lang="en-US" dirty="0"/>
              <a:t>Used at Netflix, Amazon, giant things</a:t>
            </a:r>
          </a:p>
          <a:p>
            <a:pPr lvl="1"/>
            <a:r>
              <a:rPr lang="en-US" dirty="0"/>
              <a:t>R, Python, C++ are also possibilities	</a:t>
            </a:r>
          </a:p>
          <a:p>
            <a:r>
              <a:rPr lang="en-US" dirty="0"/>
              <a:t>Pig Latin script </a:t>
            </a:r>
            <a:r>
              <a:rPr lang="en-US" dirty="0" smtClean="0"/>
              <a:t>works in the pig environment</a:t>
            </a:r>
            <a:endParaRPr lang="en-US" dirty="0"/>
          </a:p>
          <a:p>
            <a:pPr lvl="1"/>
            <a:r>
              <a:rPr lang="en-US" dirty="0"/>
              <a:t>Yes, </a:t>
            </a:r>
            <a:r>
              <a:rPr lang="en-US" dirty="0" smtClean="0"/>
              <a:t>its </a:t>
            </a:r>
            <a:r>
              <a:rPr lang="en-US" dirty="0"/>
              <a:t>shell interface is called grunt</a:t>
            </a:r>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262563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Hadoop </a:t>
            </a:r>
            <a:r>
              <a:rPr lang="en-US" dirty="0" smtClean="0"/>
              <a:t>Ecosystem, </a:t>
            </a:r>
            <a:r>
              <a:rPr lang="en-US" dirty="0" err="1" smtClean="0"/>
              <a:t>redux</a:t>
            </a:r>
            <a:endParaRPr lang="en-US" dirty="0"/>
          </a:p>
        </p:txBody>
      </p:sp>
      <p:sp>
        <p:nvSpPr>
          <p:cNvPr id="4" name="Content Placeholder 3"/>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sz="1000" dirty="0">
                <a:hlinkClick r:id="rId3"/>
              </a:rPr>
              <a:t>https://</a:t>
            </a:r>
            <a:r>
              <a:rPr lang="en-US" sz="1000" dirty="0" smtClean="0">
                <a:hlinkClick r:id="rId3"/>
              </a:rPr>
              <a:t>www.dezyre.com/article/hadoop-2-0-yarn-framework-the-gateway-to-easier-programming-for-hadoop-users/84</a:t>
            </a:r>
            <a:r>
              <a:rPr lang="en-US" sz="1000" dirty="0" smtClean="0"/>
              <a:t> </a:t>
            </a:r>
            <a:endParaRPr lang="en-US" sz="1000" dirty="0"/>
          </a:p>
        </p:txBody>
      </p:sp>
      <p:pic>
        <p:nvPicPr>
          <p:cNvPr id="1028" name="Picture 4" descr="Image result for hadoop yarn s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20" y="1058197"/>
            <a:ext cx="6549848" cy="306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475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 the new </a:t>
            </a:r>
            <a:r>
              <a:rPr lang="en-US" dirty="0" err="1" smtClean="0"/>
              <a:t>MapReduce</a:t>
            </a:r>
            <a:r>
              <a:rPr lang="en-US" dirty="0" smtClean="0"/>
              <a:t>? The new Hadoop?</a:t>
            </a:r>
            <a:endParaRPr lang="en-US" dirty="0"/>
          </a:p>
        </p:txBody>
      </p:sp>
      <p:sp>
        <p:nvSpPr>
          <p:cNvPr id="3" name="Content Placeholder 2"/>
          <p:cNvSpPr>
            <a:spLocks noGrp="1"/>
          </p:cNvSpPr>
          <p:nvPr>
            <p:ph idx="1"/>
          </p:nvPr>
        </p:nvSpPr>
        <p:spPr/>
        <p:txBody>
          <a:bodyPr>
            <a:normAutofit/>
          </a:bodyPr>
          <a:lstStyle/>
          <a:p>
            <a:r>
              <a:rPr lang="en-US" sz="2400" dirty="0" smtClean="0"/>
              <a:t>In some circles, has replaced Hadoop</a:t>
            </a:r>
          </a:p>
          <a:p>
            <a:pPr lvl="1"/>
            <a:r>
              <a:rPr lang="en-US" sz="2400" dirty="0" smtClean="0"/>
              <a:t>Or is it just a new version of Hadoop?</a:t>
            </a:r>
          </a:p>
          <a:p>
            <a:pPr lvl="1"/>
            <a:r>
              <a:rPr lang="en-US" sz="2400" dirty="0" smtClean="0"/>
              <a:t>Both owned by Apache</a:t>
            </a:r>
          </a:p>
          <a:p>
            <a:r>
              <a:rPr lang="en-US" sz="2400" dirty="0" smtClean="0"/>
              <a:t>10-100x faster than </a:t>
            </a:r>
            <a:r>
              <a:rPr lang="en-US" sz="2400" dirty="0" err="1" smtClean="0"/>
              <a:t>MapReduce</a:t>
            </a:r>
            <a:endParaRPr lang="en-US" sz="2400" dirty="0" smtClean="0"/>
          </a:p>
          <a:p>
            <a:pPr lvl="1"/>
            <a:r>
              <a:rPr lang="en-US" sz="2400" dirty="0" smtClean="0"/>
              <a:t>Memory-resident, uses DAG</a:t>
            </a:r>
          </a:p>
          <a:p>
            <a:pPr lvl="1"/>
            <a:r>
              <a:rPr lang="en-US" sz="2400" dirty="0" smtClean="0"/>
              <a:t>Doesn’t use disk as much</a:t>
            </a:r>
          </a:p>
          <a:p>
            <a:r>
              <a:rPr lang="en-US" sz="2400" dirty="0" smtClean="0"/>
              <a:t>Can be used from Java, Python, or R (or Scala)</a:t>
            </a:r>
          </a:p>
          <a:p>
            <a:r>
              <a:rPr lang="en-US" sz="2400" dirty="0" smtClean="0"/>
              <a:t>Can replace some or all of the Hadoop Stack</a:t>
            </a:r>
          </a:p>
          <a:p>
            <a:r>
              <a:rPr lang="en-US" sz="2400" dirty="0" smtClean="0"/>
              <a:t>Cloudera is a new and growing Hadoop Stack</a:t>
            </a:r>
          </a:p>
          <a:p>
            <a:endParaRPr lang="en-US" dirty="0"/>
          </a:p>
        </p:txBody>
      </p:sp>
    </p:spTree>
    <p:extLst>
      <p:ext uri="{BB962C8B-B14F-4D97-AF65-F5344CB8AC3E}">
        <p14:creationId xmlns:p14="http://schemas.microsoft.com/office/powerpoint/2010/main" val="3989432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taste of actually doing distributed computing</a:t>
            </a:r>
            <a:endParaRPr lang="en-US" dirty="0"/>
          </a:p>
        </p:txBody>
      </p:sp>
      <p:sp>
        <p:nvSpPr>
          <p:cNvPr id="3" name="Content Placeholder 2"/>
          <p:cNvSpPr>
            <a:spLocks noGrp="1"/>
          </p:cNvSpPr>
          <p:nvPr>
            <p:ph idx="1"/>
          </p:nvPr>
        </p:nvSpPr>
        <p:spPr/>
        <p:txBody>
          <a:bodyPr>
            <a:normAutofit/>
          </a:bodyPr>
          <a:lstStyle/>
          <a:p>
            <a:r>
              <a:rPr lang="en-US" sz="2400" dirty="0" smtClean="0"/>
              <a:t>Local</a:t>
            </a:r>
          </a:p>
          <a:p>
            <a:pPr lvl="1"/>
            <a:r>
              <a:rPr lang="en-US" sz="2400" dirty="0" smtClean="0"/>
              <a:t>Hadoop, with pig</a:t>
            </a:r>
          </a:p>
          <a:p>
            <a:pPr lvl="1"/>
            <a:r>
              <a:rPr lang="en-US" sz="2400" dirty="0" smtClean="0"/>
              <a:t>Spark with </a:t>
            </a:r>
            <a:r>
              <a:rPr lang="en-US" sz="2400" dirty="0" err="1" smtClean="0"/>
              <a:t>sparklyR</a:t>
            </a:r>
            <a:endParaRPr lang="en-US" sz="2400" dirty="0" smtClean="0"/>
          </a:p>
          <a:p>
            <a:r>
              <a:rPr lang="en-US" sz="2400" dirty="0" smtClean="0"/>
              <a:t>Cloud Computing</a:t>
            </a:r>
          </a:p>
          <a:p>
            <a:pPr lvl="1"/>
            <a:r>
              <a:rPr lang="en-US" sz="2400" dirty="0" smtClean="0"/>
              <a:t>AWS </a:t>
            </a:r>
            <a:r>
              <a:rPr lang="en-US" sz="2400" dirty="0" smtClean="0"/>
              <a:t>Amazon</a:t>
            </a:r>
            <a:endParaRPr lang="en-US" sz="2400" dirty="0" smtClean="0"/>
          </a:p>
          <a:p>
            <a:pPr lvl="1"/>
            <a:r>
              <a:rPr lang="en-US" sz="2400" dirty="0"/>
              <a:t>Microsoft Azure</a:t>
            </a:r>
          </a:p>
          <a:p>
            <a:pPr lvl="1"/>
            <a:r>
              <a:rPr lang="en-US" sz="2400" dirty="0" smtClean="0"/>
              <a:t>Alibaba</a:t>
            </a:r>
          </a:p>
          <a:p>
            <a:pPr lvl="1"/>
            <a:r>
              <a:rPr lang="en-US" sz="2400" dirty="0" smtClean="0"/>
              <a:t>Google Cloud</a:t>
            </a:r>
          </a:p>
        </p:txBody>
      </p:sp>
    </p:spTree>
    <p:extLst>
      <p:ext uri="{BB962C8B-B14F-4D97-AF65-F5344CB8AC3E}">
        <p14:creationId xmlns:p14="http://schemas.microsoft.com/office/powerpoint/2010/main" val="1941096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PDAT 611: Modules and Course Goals</a:t>
            </a:r>
            <a:endParaRPr lang="en-US" dirty="0"/>
          </a:p>
        </p:txBody>
      </p:sp>
      <p:sp>
        <p:nvSpPr>
          <p:cNvPr id="3" name="Content Placeholder 2"/>
          <p:cNvSpPr>
            <a:spLocks noGrp="1"/>
          </p:cNvSpPr>
          <p:nvPr>
            <p:ph idx="1"/>
          </p:nvPr>
        </p:nvSpPr>
        <p:spPr/>
        <p:txBody>
          <a:bodyPr/>
          <a:lstStyle/>
          <a:p>
            <a:r>
              <a:rPr lang="en-US" dirty="0" smtClean="0"/>
              <a:t>1: Why is Big Data Management Important?</a:t>
            </a:r>
          </a:p>
          <a:p>
            <a:r>
              <a:rPr lang="en-US" dirty="0" smtClean="0"/>
              <a:t>2: Expanding Tidyverse</a:t>
            </a:r>
            <a:r>
              <a:rPr lang="en-US" dirty="0" smtClean="0"/>
              <a:t>: </a:t>
            </a:r>
            <a:r>
              <a:rPr lang="en-US" dirty="0" err="1" smtClean="0"/>
              <a:t>lubridate</a:t>
            </a:r>
            <a:r>
              <a:rPr lang="en-US" dirty="0" smtClean="0"/>
              <a:t>, </a:t>
            </a:r>
            <a:r>
              <a:rPr lang="en-US" dirty="0" err="1" smtClean="0"/>
              <a:t>stringr</a:t>
            </a:r>
            <a:r>
              <a:rPr lang="en-US" dirty="0" smtClean="0"/>
              <a:t>, </a:t>
            </a:r>
            <a:r>
              <a:rPr lang="en-US" dirty="0" err="1" smtClean="0"/>
              <a:t>forcats</a:t>
            </a:r>
            <a:r>
              <a:rPr lang="en-US" dirty="0" smtClean="0"/>
              <a:t> &amp; </a:t>
            </a:r>
            <a:r>
              <a:rPr lang="en-US" dirty="0" smtClean="0"/>
              <a:t>more</a:t>
            </a:r>
          </a:p>
          <a:p>
            <a:r>
              <a:rPr lang="en-US" dirty="0" smtClean="0"/>
              <a:t>3: Web Scraping and JSON</a:t>
            </a:r>
          </a:p>
          <a:p>
            <a:r>
              <a:rPr lang="en-US" dirty="0" smtClean="0"/>
              <a:t>4: Databases: object-relational mapping, SQL, </a:t>
            </a:r>
            <a:r>
              <a:rPr lang="en-US" dirty="0" err="1" smtClean="0"/>
              <a:t>noSQL</a:t>
            </a:r>
            <a:endParaRPr lang="en-US" dirty="0" smtClean="0"/>
          </a:p>
          <a:p>
            <a:r>
              <a:rPr lang="en-US" b="1" dirty="0" smtClean="0"/>
              <a:t>5: Distributed Computing with </a:t>
            </a:r>
            <a:r>
              <a:rPr lang="en-US" b="1" dirty="0" smtClean="0"/>
              <a:t>pig and Hadoop</a:t>
            </a:r>
            <a:endParaRPr lang="en-US" b="1" dirty="0" smtClean="0"/>
          </a:p>
          <a:p>
            <a:r>
              <a:rPr lang="en-US" dirty="0" smtClean="0"/>
              <a:t>6: Apache Spark and </a:t>
            </a:r>
            <a:r>
              <a:rPr lang="en-US" dirty="0" smtClean="0"/>
              <a:t>R w/</a:t>
            </a:r>
            <a:r>
              <a:rPr lang="en-US" dirty="0" err="1" smtClean="0"/>
              <a:t>SparklyR</a:t>
            </a:r>
            <a:endParaRPr lang="en-US" dirty="0" smtClean="0"/>
          </a:p>
          <a:p>
            <a:r>
              <a:rPr lang="en-US" dirty="0" smtClean="0"/>
              <a:t>7: Google Cloud, AWS, and other cloud solutions</a:t>
            </a:r>
          </a:p>
          <a:p>
            <a:r>
              <a:rPr lang="en-US" dirty="0" smtClean="0"/>
              <a:t>8: Exploring Big Data Issues and Opportunities.</a:t>
            </a:r>
          </a:p>
          <a:p>
            <a:endParaRPr lang="en-US" dirty="0"/>
          </a:p>
        </p:txBody>
      </p:sp>
    </p:spTree>
    <p:extLst>
      <p:ext uri="{BB962C8B-B14F-4D97-AF65-F5344CB8AC3E}">
        <p14:creationId xmlns:p14="http://schemas.microsoft.com/office/powerpoint/2010/main" val="1856281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a:t>
            </a:r>
            <a:r>
              <a:rPr lang="en-US" dirty="0"/>
              <a:t>Distributed </a:t>
            </a:r>
            <a:r>
              <a:rPr lang="en-US" dirty="0" smtClean="0"/>
              <a:t>Computing Topics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did we get here? Why do we care?</a:t>
            </a:r>
          </a:p>
          <a:p>
            <a:r>
              <a:rPr lang="en-US" dirty="0" smtClean="0"/>
              <a:t>Why do we thank Google and Yahoo?</a:t>
            </a:r>
          </a:p>
          <a:p>
            <a:r>
              <a:rPr lang="en-US" dirty="0" smtClean="0"/>
              <a:t>What’s are the pieces of a </a:t>
            </a:r>
            <a:r>
              <a:rPr lang="en-US" dirty="0"/>
              <a:t>d</a:t>
            </a:r>
            <a:r>
              <a:rPr lang="en-US" dirty="0" smtClean="0"/>
              <a:t>istributed computing Stack?</a:t>
            </a:r>
          </a:p>
          <a:p>
            <a:r>
              <a:rPr lang="en-US" dirty="0" smtClean="0"/>
              <a:t>What’s the Apache Foundation? Why do we care?</a:t>
            </a:r>
          </a:p>
          <a:p>
            <a:pPr lvl="1"/>
            <a:r>
              <a:rPr lang="en-US" dirty="0" smtClean="0"/>
              <a:t>Hadoop v. Spark</a:t>
            </a:r>
          </a:p>
          <a:p>
            <a:pPr lvl="2"/>
            <a:r>
              <a:rPr lang="en-US" dirty="0" smtClean="0"/>
              <a:t>Hadoop: a stack, and a piece of the stack</a:t>
            </a:r>
          </a:p>
          <a:p>
            <a:pPr lvl="2"/>
            <a:r>
              <a:rPr lang="en-US" dirty="0" smtClean="0"/>
              <a:t>Spark: a different stack, including some Hadoop</a:t>
            </a:r>
            <a:r>
              <a:rPr lang="en-US" dirty="0" smtClean="0"/>
              <a:t>.</a:t>
            </a:r>
          </a:p>
          <a:p>
            <a:pPr lvl="1"/>
            <a:r>
              <a:rPr lang="en-US" dirty="0"/>
              <a:t>Aside: Lots of good stuff, including </a:t>
            </a:r>
            <a:r>
              <a:rPr lang="en-US" dirty="0" err="1"/>
              <a:t>cheatsheets</a:t>
            </a:r>
            <a:r>
              <a:rPr lang="en-US" dirty="0"/>
              <a:t> at:</a:t>
            </a:r>
          </a:p>
          <a:p>
            <a:pPr marL="0" indent="0">
              <a:buNone/>
            </a:pPr>
            <a:r>
              <a:rPr lang="en-US" dirty="0">
                <a:hlinkClick r:id="rId3"/>
              </a:rPr>
              <a:t>http://</a:t>
            </a:r>
            <a:r>
              <a:rPr lang="en-US" dirty="0" smtClean="0">
                <a:hlinkClick r:id="rId3"/>
              </a:rPr>
              <a:t>hadoop.apache.org</a:t>
            </a:r>
            <a:r>
              <a:rPr lang="en-US" dirty="0" smtClean="0"/>
              <a:t>	</a:t>
            </a:r>
            <a:r>
              <a:rPr lang="en-US" dirty="0" smtClean="0">
                <a:hlinkClick r:id="rId4"/>
              </a:rPr>
              <a:t>http</a:t>
            </a:r>
            <a:r>
              <a:rPr lang="en-US" dirty="0">
                <a:hlinkClick r:id="rId4"/>
              </a:rPr>
              <a:t>://pig.apache.org</a:t>
            </a:r>
            <a:r>
              <a:rPr lang="en-US" dirty="0"/>
              <a:t> </a:t>
            </a:r>
            <a:endParaRPr lang="en-US" dirty="0" smtClean="0"/>
          </a:p>
          <a:p>
            <a:pPr marL="0" indent="0">
              <a:buNone/>
            </a:pPr>
            <a:r>
              <a:rPr lang="en-US" dirty="0" smtClean="0">
                <a:hlinkClick r:id="rId5"/>
              </a:rPr>
              <a:t>http://spark.apache.org</a:t>
            </a:r>
            <a:r>
              <a:rPr lang="en-US" dirty="0" smtClean="0"/>
              <a:t>	</a:t>
            </a:r>
            <a:r>
              <a:rPr lang="en-US" dirty="0" smtClean="0">
                <a:hlinkClick r:id="rId6"/>
              </a:rPr>
              <a:t>http://apache.org</a:t>
            </a:r>
            <a:r>
              <a:rPr lang="en-US" dirty="0" smtClean="0"/>
              <a:t> </a:t>
            </a:r>
            <a:endParaRPr lang="en-US" dirty="0" smtClean="0"/>
          </a:p>
          <a:p>
            <a:r>
              <a:rPr lang="en-US" dirty="0" smtClean="0"/>
              <a:t>Actual scripting </a:t>
            </a:r>
            <a:r>
              <a:rPr lang="en-US" dirty="0" smtClean="0"/>
              <a:t>software: Pig, Hive, </a:t>
            </a:r>
            <a:r>
              <a:rPr lang="en-US" dirty="0" smtClean="0"/>
              <a:t>and others</a:t>
            </a:r>
            <a:endParaRPr lang="en-US" dirty="0" smtClean="0"/>
          </a:p>
          <a:p>
            <a:pPr lvl="1"/>
            <a:r>
              <a:rPr lang="en-US" dirty="0" smtClean="0"/>
              <a:t>Or, </a:t>
            </a:r>
            <a:r>
              <a:rPr lang="en-US" dirty="0" smtClean="0"/>
              <a:t>we can code directly in R (or Java</a:t>
            </a:r>
            <a:r>
              <a:rPr lang="en-US" dirty="0" smtClean="0"/>
              <a:t>, </a:t>
            </a:r>
            <a:r>
              <a:rPr lang="en-US" dirty="0" smtClean="0"/>
              <a:t>Python, etc.</a:t>
            </a:r>
            <a:r>
              <a:rPr lang="en-US" dirty="0" smtClean="0"/>
              <a:t>)</a:t>
            </a:r>
            <a:endParaRPr lang="en-US" dirty="0"/>
          </a:p>
        </p:txBody>
      </p:sp>
    </p:spTree>
    <p:extLst>
      <p:ext uri="{BB962C8B-B14F-4D97-AF65-F5344CB8AC3E}">
        <p14:creationId xmlns:p14="http://schemas.microsoft.com/office/powerpoint/2010/main" val="18653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that Distributed Computing Solves</a:t>
            </a:r>
            <a:endParaRPr lang="en-US" dirty="0"/>
          </a:p>
        </p:txBody>
      </p:sp>
      <p:sp>
        <p:nvSpPr>
          <p:cNvPr id="3" name="Content Placeholder 2"/>
          <p:cNvSpPr>
            <a:spLocks noGrp="1"/>
          </p:cNvSpPr>
          <p:nvPr>
            <p:ph idx="1"/>
          </p:nvPr>
        </p:nvSpPr>
        <p:spPr/>
        <p:txBody>
          <a:bodyPr>
            <a:normAutofit/>
          </a:bodyPr>
          <a:lstStyle/>
          <a:p>
            <a:r>
              <a:rPr lang="en-US" sz="2400" dirty="0" smtClean="0"/>
              <a:t>A problem that is twice is big takes:</a:t>
            </a:r>
          </a:p>
          <a:p>
            <a:pPr marL="800100" lvl="1" indent="-457200">
              <a:buFont typeface="+mj-lt"/>
              <a:buAutoNum type="alphaUcPeriod"/>
            </a:pPr>
            <a:r>
              <a:rPr lang="en-US" sz="2400" dirty="0" smtClean="0"/>
              <a:t>Twice as long?    (linear growth,  O)</a:t>
            </a:r>
          </a:p>
          <a:p>
            <a:pPr marL="800100" lvl="1" indent="-457200">
              <a:buFont typeface="+mj-lt"/>
              <a:buAutoNum type="alphaUcPeriod"/>
            </a:pPr>
            <a:r>
              <a:rPr lang="en-US" sz="2400" dirty="0" smtClean="0"/>
              <a:t>Less than that?   (economy of scale, log O)</a:t>
            </a:r>
          </a:p>
          <a:p>
            <a:pPr marL="800100" lvl="1" indent="-457200">
              <a:buFont typeface="+mj-lt"/>
              <a:buAutoNum type="alphaUcPeriod"/>
            </a:pPr>
            <a:r>
              <a:rPr lang="en-US" sz="2400" dirty="0" smtClean="0"/>
              <a:t>More than that?   (interaction terms, O</a:t>
            </a:r>
            <a:r>
              <a:rPr lang="en-US" sz="2400" baseline="30000" dirty="0" smtClean="0"/>
              <a:t>2</a:t>
            </a:r>
            <a:r>
              <a:rPr lang="en-US" sz="2400" dirty="0" smtClean="0"/>
              <a:t>)</a:t>
            </a:r>
          </a:p>
          <a:p>
            <a:pPr marL="800100" lvl="1" indent="-457200">
              <a:buFont typeface="+mj-lt"/>
              <a:buAutoNum type="alphaUcPeriod"/>
            </a:pPr>
            <a:r>
              <a:rPr lang="en-US" sz="2400" dirty="0" smtClean="0"/>
              <a:t>Much more than that?    (2</a:t>
            </a:r>
            <a:r>
              <a:rPr lang="en-US" sz="2400" baseline="30000" dirty="0" smtClean="0"/>
              <a:t>O</a:t>
            </a:r>
            <a:r>
              <a:rPr lang="en-US" sz="2400" dirty="0" smtClean="0"/>
              <a:t>, </a:t>
            </a:r>
            <a:r>
              <a:rPr lang="en-US" sz="2400" dirty="0" err="1" smtClean="0"/>
              <a:t>aaaaah</a:t>
            </a:r>
            <a:r>
              <a:rPr lang="en-US" sz="2400" dirty="0" smtClean="0"/>
              <a:t>!)</a:t>
            </a:r>
          </a:p>
          <a:p>
            <a:endParaRPr lang="en-US" sz="2400" dirty="0"/>
          </a:p>
          <a:p>
            <a:r>
              <a:rPr lang="en-US" sz="2400" dirty="0" smtClean="0"/>
              <a:t>In computing and modelling, we have some problems in each of those categories…</a:t>
            </a:r>
          </a:p>
          <a:p>
            <a:r>
              <a:rPr lang="en-US" sz="2400" dirty="0" smtClean="0"/>
              <a:t>What can we do about it?</a:t>
            </a:r>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15998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3C65-F161-3442-ACA4-955ABDF8F189}"/>
              </a:ext>
            </a:extLst>
          </p:cNvPr>
          <p:cNvSpPr>
            <a:spLocks noGrp="1"/>
          </p:cNvSpPr>
          <p:nvPr>
            <p:ph type="title"/>
          </p:nvPr>
        </p:nvSpPr>
        <p:spPr/>
        <p:txBody>
          <a:bodyPr/>
          <a:lstStyle/>
          <a:p>
            <a:r>
              <a:rPr lang="en-US" dirty="0" smtClean="0"/>
              <a:t>How do we get faster?</a:t>
            </a:r>
            <a:endParaRPr lang="en-US" dirty="0"/>
          </a:p>
        </p:txBody>
      </p:sp>
      <p:sp>
        <p:nvSpPr>
          <p:cNvPr id="3" name="Content Placeholder 2">
            <a:extLst>
              <a:ext uri="{FF2B5EF4-FFF2-40B4-BE49-F238E27FC236}">
                <a16:creationId xmlns:a16="http://schemas.microsoft.com/office/drawing/2014/main" id="{56F194E6-81C1-604D-80B7-FE6D29CBB503}"/>
              </a:ext>
            </a:extLst>
          </p:cNvPr>
          <p:cNvSpPr>
            <a:spLocks noGrp="1"/>
          </p:cNvSpPr>
          <p:nvPr>
            <p:ph idx="1"/>
          </p:nvPr>
        </p:nvSpPr>
        <p:spPr/>
        <p:txBody>
          <a:bodyPr>
            <a:normAutofit/>
          </a:bodyPr>
          <a:lstStyle/>
          <a:p>
            <a:r>
              <a:rPr lang="en-US" sz="2400" dirty="0"/>
              <a:t>Aside: Eight hours of Yardwork this </a:t>
            </a:r>
            <a:r>
              <a:rPr lang="en-US" sz="2400" dirty="0" smtClean="0"/>
              <a:t>weekend</a:t>
            </a:r>
            <a:endParaRPr lang="en-US" sz="2400" dirty="0"/>
          </a:p>
          <a:p>
            <a:endParaRPr lang="en-US" sz="2400" dirty="0" smtClean="0"/>
          </a:p>
          <a:p>
            <a:r>
              <a:rPr lang="en-US" sz="2400" dirty="0" smtClean="0"/>
              <a:t>What’s faster than a fast computer?</a:t>
            </a:r>
          </a:p>
          <a:p>
            <a:pPr lvl="1"/>
            <a:r>
              <a:rPr lang="en-US" sz="2400" dirty="0" smtClean="0"/>
              <a:t>A faster computer?</a:t>
            </a:r>
          </a:p>
          <a:p>
            <a:pPr lvl="1"/>
            <a:r>
              <a:rPr lang="en-US" sz="2400" dirty="0" smtClean="0"/>
              <a:t>Two fast computers?</a:t>
            </a:r>
          </a:p>
          <a:p>
            <a:pPr lvl="1"/>
            <a:r>
              <a:rPr lang="en-US" sz="2400" dirty="0" smtClean="0"/>
              <a:t>Ten slower computers?</a:t>
            </a:r>
          </a:p>
          <a:p>
            <a:pPr lvl="1"/>
            <a:r>
              <a:rPr lang="en-US" sz="2400" dirty="0" smtClean="0"/>
              <a:t>Twenty-five old, slow computers?</a:t>
            </a:r>
          </a:p>
          <a:p>
            <a:pPr lvl="1"/>
            <a:r>
              <a:rPr lang="en-US" sz="2400" dirty="0" smtClean="0"/>
              <a:t>Someone else’s computers?</a:t>
            </a:r>
          </a:p>
          <a:p>
            <a:pPr marL="685800" lvl="2" indent="0">
              <a:buNone/>
            </a:pPr>
            <a:endParaRPr lang="en-US" sz="2400" dirty="0" smtClean="0"/>
          </a:p>
          <a:p>
            <a:pPr lvl="1"/>
            <a:endParaRPr lang="en-US" dirty="0"/>
          </a:p>
        </p:txBody>
      </p:sp>
    </p:spTree>
    <p:extLst>
      <p:ext uri="{BB962C8B-B14F-4D97-AF65-F5344CB8AC3E}">
        <p14:creationId xmlns:p14="http://schemas.microsoft.com/office/powerpoint/2010/main" val="3220385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3C65-F161-3442-ACA4-955ABDF8F189}"/>
              </a:ext>
            </a:extLst>
          </p:cNvPr>
          <p:cNvSpPr>
            <a:spLocks noGrp="1"/>
          </p:cNvSpPr>
          <p:nvPr>
            <p:ph type="title"/>
          </p:nvPr>
        </p:nvSpPr>
        <p:spPr/>
        <p:txBody>
          <a:bodyPr/>
          <a:lstStyle/>
          <a:p>
            <a:r>
              <a:rPr lang="en-US" dirty="0" smtClean="0"/>
              <a:t>Commodity Hardware</a:t>
            </a:r>
            <a:endParaRPr lang="en-US" dirty="0"/>
          </a:p>
        </p:txBody>
      </p:sp>
      <p:sp>
        <p:nvSpPr>
          <p:cNvPr id="3" name="Content Placeholder 2">
            <a:extLst>
              <a:ext uri="{FF2B5EF4-FFF2-40B4-BE49-F238E27FC236}">
                <a16:creationId xmlns:a16="http://schemas.microsoft.com/office/drawing/2014/main" id="{56F194E6-81C1-604D-80B7-FE6D29CBB503}"/>
              </a:ext>
            </a:extLst>
          </p:cNvPr>
          <p:cNvSpPr>
            <a:spLocks noGrp="1"/>
          </p:cNvSpPr>
          <p:nvPr>
            <p:ph idx="1"/>
          </p:nvPr>
        </p:nvSpPr>
        <p:spPr/>
        <p:txBody>
          <a:bodyPr>
            <a:normAutofit/>
          </a:bodyPr>
          <a:lstStyle/>
          <a:p>
            <a:r>
              <a:rPr lang="en-US" sz="2400" dirty="0" smtClean="0"/>
              <a:t>Commodity </a:t>
            </a:r>
            <a:r>
              <a:rPr lang="en-US" sz="2400" dirty="0" smtClean="0"/>
              <a:t>Hardware:</a:t>
            </a:r>
          </a:p>
          <a:p>
            <a:pPr lvl="1"/>
            <a:r>
              <a:rPr lang="en-US" sz="2400" dirty="0" smtClean="0"/>
              <a:t>Cheap &gt; Fast</a:t>
            </a:r>
          </a:p>
          <a:p>
            <a:pPr lvl="1"/>
            <a:r>
              <a:rPr lang="en-US" sz="2400" dirty="0" smtClean="0"/>
              <a:t>How many is too many?</a:t>
            </a:r>
          </a:p>
          <a:p>
            <a:pPr lvl="1"/>
            <a:endParaRPr lang="en-US" sz="2400" dirty="0" smtClean="0"/>
          </a:p>
          <a:p>
            <a:r>
              <a:rPr lang="en-US" sz="2400" dirty="0" smtClean="0"/>
              <a:t>Cloud Commodity Hardware</a:t>
            </a:r>
          </a:p>
          <a:p>
            <a:pPr lvl="1"/>
            <a:r>
              <a:rPr lang="en-US" sz="2400" dirty="0" smtClean="0"/>
              <a:t>The story of Amazon</a:t>
            </a:r>
          </a:p>
          <a:p>
            <a:pPr lvl="1"/>
            <a:r>
              <a:rPr lang="en-US" sz="2400" dirty="0" smtClean="0"/>
              <a:t>In 2020, they </a:t>
            </a:r>
            <a:r>
              <a:rPr lang="en-US" sz="2400" dirty="0" smtClean="0"/>
              <a:t>control </a:t>
            </a:r>
            <a:r>
              <a:rPr lang="en-US" sz="2400" dirty="0" smtClean="0"/>
              <a:t>about HALF of the market for cloud infrastructure.</a:t>
            </a:r>
          </a:p>
          <a:p>
            <a:pPr lvl="1"/>
            <a:endParaRPr lang="en-US" dirty="0"/>
          </a:p>
        </p:txBody>
      </p:sp>
    </p:spTree>
    <p:extLst>
      <p:ext uri="{BB962C8B-B14F-4D97-AF65-F5344CB8AC3E}">
        <p14:creationId xmlns:p14="http://schemas.microsoft.com/office/powerpoint/2010/main" val="3748921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Distributed Computing?</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Using multiple computers (or processors) to solve problems.</a:t>
            </a:r>
          </a:p>
          <a:p>
            <a:r>
              <a:rPr lang="en-US" sz="2400" dirty="0" smtClean="0"/>
              <a:t>Process:</a:t>
            </a:r>
          </a:p>
          <a:p>
            <a:pPr lvl="1"/>
            <a:r>
              <a:rPr lang="en-US" sz="2400" dirty="0" smtClean="0"/>
              <a:t>Break up a big problem into smaller pieces: </a:t>
            </a:r>
          </a:p>
          <a:p>
            <a:pPr lvl="1"/>
            <a:r>
              <a:rPr lang="en-US" sz="2400" dirty="0" smtClean="0"/>
              <a:t>Farm them out to multiple computers</a:t>
            </a:r>
          </a:p>
          <a:p>
            <a:pPr lvl="1"/>
            <a:r>
              <a:rPr lang="en-US" sz="2400" dirty="0" smtClean="0"/>
              <a:t>Piece the results back together</a:t>
            </a:r>
          </a:p>
          <a:p>
            <a:pPr lvl="1"/>
            <a:r>
              <a:rPr lang="en-US" sz="2400" dirty="0" smtClean="0"/>
              <a:t>Make </a:t>
            </a:r>
            <a:r>
              <a:rPr lang="en-US" sz="2400" dirty="0" smtClean="0"/>
              <a:t>Meaning; draw conclusions.</a:t>
            </a:r>
            <a:endParaRPr lang="en-US" sz="2400" dirty="0" smtClean="0"/>
          </a:p>
          <a:p>
            <a:r>
              <a:rPr lang="en-US" sz="2400" dirty="0" smtClean="0"/>
              <a:t>Sounds </a:t>
            </a:r>
            <a:r>
              <a:rPr lang="en-US" sz="2400" dirty="0" smtClean="0"/>
              <a:t>easy</a:t>
            </a:r>
            <a:endParaRPr lang="en-US" sz="2400" dirty="0" smtClean="0"/>
          </a:p>
          <a:p>
            <a:pPr lvl="1"/>
            <a:r>
              <a:rPr lang="en-US" sz="2400" dirty="0" smtClean="0"/>
              <a:t>HDFS – Hadoop File System</a:t>
            </a:r>
          </a:p>
          <a:p>
            <a:pPr lvl="1"/>
            <a:r>
              <a:rPr lang="en-US" sz="2400" dirty="0" err="1" smtClean="0"/>
              <a:t>MapReduce</a:t>
            </a:r>
            <a:endParaRPr lang="en-US" sz="2400" dirty="0" smtClean="0"/>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811568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Hadoop</a:t>
            </a:r>
            <a:r>
              <a:rPr lang="en-US" dirty="0" smtClean="0"/>
              <a:t>: Thanks, Google (no, really!)</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Late 1990s, Search Engine War</a:t>
            </a:r>
          </a:p>
          <a:p>
            <a:pPr lvl="1"/>
            <a:r>
              <a:rPr lang="en-US" sz="2400" dirty="0" smtClean="0"/>
              <a:t>File </a:t>
            </a:r>
            <a:r>
              <a:rPr lang="en-US" sz="2400" dirty="0" smtClean="0"/>
              <a:t>Management was key</a:t>
            </a:r>
            <a:endParaRPr lang="en-US" sz="2400" dirty="0" smtClean="0"/>
          </a:p>
          <a:p>
            <a:r>
              <a:rPr lang="en-US" sz="2400" dirty="0" smtClean="0"/>
              <a:t>2003: Google Files System was </a:t>
            </a:r>
            <a:r>
              <a:rPr lang="en-US" sz="2400" dirty="0" smtClean="0"/>
              <a:t>made “open”</a:t>
            </a:r>
            <a:endParaRPr lang="en-US" sz="2400" dirty="0" smtClean="0"/>
          </a:p>
          <a:p>
            <a:pPr lvl="1"/>
            <a:r>
              <a:rPr lang="en-US" sz="2400" dirty="0" smtClean="0"/>
              <a:t>Hadoop File System (HDFS)</a:t>
            </a:r>
          </a:p>
          <a:p>
            <a:r>
              <a:rPr lang="en-US" sz="2400" dirty="0" smtClean="0"/>
              <a:t>2004: </a:t>
            </a:r>
            <a:r>
              <a:rPr lang="en-US" sz="2400" dirty="0" err="1" smtClean="0"/>
              <a:t>MapReduce</a:t>
            </a:r>
            <a:r>
              <a:rPr lang="en-US" sz="2400" dirty="0" smtClean="0"/>
              <a:t> </a:t>
            </a:r>
            <a:r>
              <a:rPr lang="en-US" sz="2400" dirty="0" smtClean="0"/>
              <a:t>data processing - Google</a:t>
            </a:r>
            <a:endParaRPr lang="en-US" sz="2400" dirty="0" smtClean="0"/>
          </a:p>
          <a:p>
            <a:pPr lvl="1"/>
            <a:r>
              <a:rPr lang="en-US" sz="2400" dirty="0" smtClean="0"/>
              <a:t>Doug Cutting from Yahoo goes to Apache</a:t>
            </a:r>
          </a:p>
          <a:p>
            <a:r>
              <a:rPr lang="en-US" sz="2400" dirty="0" smtClean="0"/>
              <a:t>2006: Apache releases “Core” Hadoop</a:t>
            </a:r>
          </a:p>
          <a:p>
            <a:r>
              <a:rPr lang="en-US" sz="2400" dirty="0" smtClean="0"/>
              <a:t>2013: Half of Fortune 50 companies use </a:t>
            </a:r>
            <a:r>
              <a:rPr lang="en-US" sz="2400" dirty="0" smtClean="0"/>
              <a:t>Hadoop</a:t>
            </a:r>
          </a:p>
          <a:p>
            <a:r>
              <a:rPr lang="en-US" sz="2400" dirty="0" smtClean="0"/>
              <a:t>2020 Apache documentary: YouTube</a:t>
            </a:r>
            <a:endParaRPr lang="en-US" sz="2400" dirty="0"/>
          </a:p>
          <a:p>
            <a:pPr lvl="1"/>
            <a:r>
              <a:rPr lang="en-US" sz="2400" i="1" dirty="0" smtClean="0"/>
              <a:t>Trillions and Trillions Served </a:t>
            </a:r>
            <a:r>
              <a:rPr lang="en-US" sz="2400" dirty="0" smtClean="0"/>
              <a:t>(40 min)</a:t>
            </a:r>
            <a:endParaRPr lang="en-US" sz="2400" dirty="0" smtClean="0"/>
          </a:p>
          <a:p>
            <a:pPr marL="342900" lvl="1" indent="0">
              <a:buNone/>
            </a:pPr>
            <a:endParaRPr lang="en-US" dirty="0" smtClean="0"/>
          </a:p>
          <a:p>
            <a:endParaRPr lang="en-US"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841323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Hadoop Ecosystem</a:t>
            </a:r>
            <a:endParaRPr lang="en-US" dirty="0"/>
          </a:p>
        </p:txBody>
      </p:sp>
      <p:sp>
        <p:nvSpPr>
          <p:cNvPr id="4" name="Content Placeholder 3"/>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sz="1000" dirty="0">
                <a:hlinkClick r:id="rId3"/>
              </a:rPr>
              <a:t>https://</a:t>
            </a:r>
            <a:r>
              <a:rPr lang="en-US" sz="1000" dirty="0" smtClean="0">
                <a:hlinkClick r:id="rId3"/>
              </a:rPr>
              <a:t>www.dezyre.com/article/hadoop-2-0-yarn-framework-the-gateway-to-easier-programming-for-hadoop-users/84</a:t>
            </a:r>
            <a:r>
              <a:rPr lang="en-US" sz="1000" dirty="0" smtClean="0"/>
              <a:t> </a:t>
            </a:r>
            <a:endParaRPr lang="en-US" sz="1000" dirty="0"/>
          </a:p>
        </p:txBody>
      </p:sp>
      <p:pic>
        <p:nvPicPr>
          <p:cNvPr id="1028" name="Picture 4" descr="Image result for hadoop yarn s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20" y="1058197"/>
            <a:ext cx="6549848" cy="306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01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4539</TotalTime>
  <Words>5655</Words>
  <Application>Microsoft Office PowerPoint</Application>
  <PresentationFormat>Custom</PresentationFormat>
  <Paragraphs>399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Source Sans Pro</vt:lpstr>
      <vt:lpstr>Ubuntu Mono</vt:lpstr>
      <vt:lpstr>Wingdings</vt:lpstr>
      <vt:lpstr>Office Theme</vt:lpstr>
      <vt:lpstr>PDAT611:  Big Data Management</vt:lpstr>
      <vt:lpstr>PDAT 611: Modules and Course Goals</vt:lpstr>
      <vt:lpstr>Module 5: Distributed Computing Topics</vt:lpstr>
      <vt:lpstr>The problem that Distributed Computing Solves</vt:lpstr>
      <vt:lpstr>How do we get faster?</vt:lpstr>
      <vt:lpstr>Commodity Hardware</vt:lpstr>
      <vt:lpstr>What is Distributed Computing?</vt:lpstr>
      <vt:lpstr>Historical Hadoop: Thanks, Google (no, really!)</vt:lpstr>
      <vt:lpstr>The Hadoop Ecosystem</vt:lpstr>
      <vt:lpstr>Hadoop Distributed File System (HDFS)</vt:lpstr>
      <vt:lpstr>MapReduce – it does two things</vt:lpstr>
      <vt:lpstr>YARN – Yet Another Resource Negotiator</vt:lpstr>
      <vt:lpstr>The Hadoop 2.0 Ecosystem, expanded</vt:lpstr>
      <vt:lpstr>Actual Software: Pig, Hive, and others</vt:lpstr>
      <vt:lpstr>The Hadoop Ecosystem, redux</vt:lpstr>
      <vt:lpstr>Spark – the new MapReduce? The new Hadoop?</vt:lpstr>
      <vt:lpstr>A taste of actually doing distributed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Alberts, Scott</cp:lastModifiedBy>
  <cp:revision>92</cp:revision>
  <dcterms:created xsi:type="dcterms:W3CDTF">2020-05-26T16:42:01Z</dcterms:created>
  <dcterms:modified xsi:type="dcterms:W3CDTF">2021-02-22T00:48:42Z</dcterms:modified>
</cp:coreProperties>
</file>