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3" r:id="rId34"/>
    <p:sldId id="294" r:id="rId35"/>
    <p:sldId id="299" r:id="rId36"/>
    <p:sldId id="295" r:id="rId37"/>
    <p:sldId id="296" r:id="rId38"/>
    <p:sldId id="297" r:id="rId39"/>
    <p:sldId id="298" r:id="rId40"/>
  </p:sldIdLst>
  <p:sldSz cx="6858000" cy="5143500"/>
  <p:notesSz cx="6858000" cy="9144000"/>
  <p:defaultTextStyle>
    <a:defPPr>
      <a:defRPr lang="en-US"/>
    </a:defPPr>
    <a:lvl1pPr marL="0" algn="l" defTabSz="576072" rtl="0" eaLnBrk="1" latinLnBrk="0" hangingPunct="1">
      <a:defRPr sz="1134" kern="1200">
        <a:solidFill>
          <a:schemeClr val="tx1"/>
        </a:solidFill>
        <a:latin typeface="+mn-lt"/>
        <a:ea typeface="+mn-ea"/>
        <a:cs typeface="+mn-cs"/>
      </a:defRPr>
    </a:lvl1pPr>
    <a:lvl2pPr marL="288036" algn="l" defTabSz="576072" rtl="0" eaLnBrk="1" latinLnBrk="0" hangingPunct="1">
      <a:defRPr sz="1134" kern="1200">
        <a:solidFill>
          <a:schemeClr val="tx1"/>
        </a:solidFill>
        <a:latin typeface="+mn-lt"/>
        <a:ea typeface="+mn-ea"/>
        <a:cs typeface="+mn-cs"/>
      </a:defRPr>
    </a:lvl2pPr>
    <a:lvl3pPr marL="576072" algn="l" defTabSz="576072" rtl="0" eaLnBrk="1" latinLnBrk="0" hangingPunct="1">
      <a:defRPr sz="1134" kern="1200">
        <a:solidFill>
          <a:schemeClr val="tx1"/>
        </a:solidFill>
        <a:latin typeface="+mn-lt"/>
        <a:ea typeface="+mn-ea"/>
        <a:cs typeface="+mn-cs"/>
      </a:defRPr>
    </a:lvl3pPr>
    <a:lvl4pPr marL="864108" algn="l" defTabSz="576072" rtl="0" eaLnBrk="1" latinLnBrk="0" hangingPunct="1">
      <a:defRPr sz="1134" kern="1200">
        <a:solidFill>
          <a:schemeClr val="tx1"/>
        </a:solidFill>
        <a:latin typeface="+mn-lt"/>
        <a:ea typeface="+mn-ea"/>
        <a:cs typeface="+mn-cs"/>
      </a:defRPr>
    </a:lvl4pPr>
    <a:lvl5pPr marL="1152144" algn="l" defTabSz="576072" rtl="0" eaLnBrk="1" latinLnBrk="0" hangingPunct="1">
      <a:defRPr sz="1134" kern="1200">
        <a:solidFill>
          <a:schemeClr val="tx1"/>
        </a:solidFill>
        <a:latin typeface="+mn-lt"/>
        <a:ea typeface="+mn-ea"/>
        <a:cs typeface="+mn-cs"/>
      </a:defRPr>
    </a:lvl5pPr>
    <a:lvl6pPr marL="1440180" algn="l" defTabSz="576072" rtl="0" eaLnBrk="1" latinLnBrk="0" hangingPunct="1">
      <a:defRPr sz="1134" kern="1200">
        <a:solidFill>
          <a:schemeClr val="tx1"/>
        </a:solidFill>
        <a:latin typeface="+mn-lt"/>
        <a:ea typeface="+mn-ea"/>
        <a:cs typeface="+mn-cs"/>
      </a:defRPr>
    </a:lvl6pPr>
    <a:lvl7pPr marL="1728216" algn="l" defTabSz="576072" rtl="0" eaLnBrk="1" latinLnBrk="0" hangingPunct="1">
      <a:defRPr sz="1134" kern="1200">
        <a:solidFill>
          <a:schemeClr val="tx1"/>
        </a:solidFill>
        <a:latin typeface="+mn-lt"/>
        <a:ea typeface="+mn-ea"/>
        <a:cs typeface="+mn-cs"/>
      </a:defRPr>
    </a:lvl7pPr>
    <a:lvl8pPr marL="2016252" algn="l" defTabSz="576072" rtl="0" eaLnBrk="1" latinLnBrk="0" hangingPunct="1">
      <a:defRPr sz="1134" kern="1200">
        <a:solidFill>
          <a:schemeClr val="tx1"/>
        </a:solidFill>
        <a:latin typeface="+mn-lt"/>
        <a:ea typeface="+mn-ea"/>
        <a:cs typeface="+mn-cs"/>
      </a:defRPr>
    </a:lvl8pPr>
    <a:lvl9pPr marL="2304288" algn="l" defTabSz="576072" rtl="0" eaLnBrk="1" latinLnBrk="0" hangingPunct="1">
      <a:defRPr sz="11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5" autoAdjust="0"/>
    <p:restoredTop sz="94660"/>
  </p:normalViewPr>
  <p:slideViewPr>
    <p:cSldViewPr snapToGrid="0">
      <p:cViewPr varScale="1">
        <p:scale>
          <a:sx n="104" d="100"/>
          <a:sy n="104" d="100"/>
        </p:scale>
        <p:origin x="5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4B509-54E0-4143-90FD-D8670E7703EB}" type="datetimeFigureOut">
              <a:rPr lang="en-US" smtClean="0"/>
              <a:t>6/21/2020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DAF51-3BD1-4F9B-AAC2-29F19A2ABFBF}" type="slidenum">
              <a:rPr lang="en-US" smtClean="0"/>
              <a:t>‹#›</a:t>
            </a:fld>
            <a:endParaRPr lang="en-US"/>
          </a:p>
        </p:txBody>
      </p:sp>
    </p:spTree>
    <p:extLst>
      <p:ext uri="{BB962C8B-B14F-4D97-AF65-F5344CB8AC3E}">
        <p14:creationId xmlns:p14="http://schemas.microsoft.com/office/powerpoint/2010/main" val="328285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In the last two modules, we’ve seen an overview of several machine learning techniques. We’ve looked an high-level descriptions of how they work and some commands to run those methods in R. Those single commands are only the beginning of the workflow that surrounds the creation of these models. In this module, we’ll look at three over-arching themes that apply in almost all modeling settings. The details may differ from one setting to another, but it’s always important to consider these concepts. First, we’ll look at the importance of “honest testing.” We’ve already seen this idea in the creation of training and test sets, but now we’ll discuss resampling and cross-validation. Second, we’ll look at model tuning. How do we tune a model’s complexity to match the structure of the data and give better predictive power. Third, we’ll touch on the problem of data preprocessing and how it integrates with the modeling workflow. We’ll look at how to implement these ideas in R with the </a:t>
            </a:r>
            <a:r>
              <a:rPr sz="1800">
                <a:latin typeface="Courier"/>
              </a:rPr>
              <a:t>tidymodels</a:t>
            </a:r>
            <a:r>
              <a:rPr/>
              <a:t> package. Although there’s more out there than we’ll be able to cover in this module, I hope that you’ll get a good idea of what to look for when starting a modeling project, and where to look for answers.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extLst>
      <p:ext uri="{BB962C8B-B14F-4D97-AF65-F5344CB8AC3E}">
        <p14:creationId xmlns:p14="http://schemas.microsoft.com/office/powerpoint/2010/main" val="195817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We’ve looked at the problem of honest testing before. Because machine learning models can be so flexible, there’s always the danger that they’ll learn the training set too well. That’s the problem of overfitting. We want a model that can make good predictions on new data, not one that has simply memorized all the data used to train it. The most basic solution to this problem is to separate the available data into a training set, used to actually create the model, and a test set, used to validate the model’s accuracy. There’s no hard and fast rule, but a 70/30 split between training and testing is a good rule of thumb. You might see 75/25 or other ratios as well. It is important to have enough data in the test set, which can be an issue if you don’t start out with a lot of data.</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extLst>
      <p:ext uri="{BB962C8B-B14F-4D97-AF65-F5344CB8AC3E}">
        <p14:creationId xmlns:p14="http://schemas.microsoft.com/office/powerpoint/2010/main" val="344600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One problem with this simple scenario is that a single test set only gives one measure of the model’s accuracy. This single measure is vulnerable to the random chance that selects the test set. I’ve seen this happen. In one modeling contest I took part in, one of the other students was getting accuracies I couldn’t beat on every model he ran. Then, when it came time to assess the models on absolutely new data, his model fell back into the crowd, and I edged ahead of him. He’d been measuring all his models against one test set, and that set, through random chance, didn’t contain any of the hardest-to-predict points. I’d been using cross-validation (which we’ll look at next), and my accuracies stayed relatively unchanged in the final model evaluation.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extLst>
      <p:ext uri="{BB962C8B-B14F-4D97-AF65-F5344CB8AC3E}">
        <p14:creationId xmlns:p14="http://schemas.microsoft.com/office/powerpoint/2010/main" val="408887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idea behind cross-validation, and the methods of “resampling” more generally, is that you will create many models, and many assessments of the model, from the same data set. To keep the terminology clear, we’ll continue to use “training” and “test” sets to refer to the simpler scenario we described on the last slide. In cross-validation (and resampling), we’ll talk about dividing the training set into multiple “analysis” and “assessment” sets. Each analysis set will be used to create a model, and each assessment set will be used to test that model. More specifically, the method of k-fold cross-validation divides the data into “folds,” each of which is 1/k of the total. The diagram shows 5-fold cross-validation, but in practice 10-fold is common. Many models are created, each time holding one fold out as an assessment set, while using the remaining folds to create the model. For each model created in this way, an error estimate is created. I’ve shown root-mean-squared error in the diagram, which is appropriate for regression problems (prediction of numeric values), but the error measure could be any appropriate measure of error or accuracy, depending on the problem. Then each of these individual error estimates is averaged to get a single “cross-validated” error estimate. This cross-validated error estimate should be an “honest” assessment of the model, on par with what you’d get from the simpler training/test set set-up. Note, however, that none of the cross-validation models that are created are actually your final model. Once the cross-validated error estimate is calculated, a final model is created using all the training data. In essence, the cross-validated error estimate is assessing how models of this type perform on data like the data you have, but is not directly assessing the actual final model created from the whole set. That’s OK, and cross-validation works very well in practice.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extLst>
      <p:ext uri="{BB962C8B-B14F-4D97-AF65-F5344CB8AC3E}">
        <p14:creationId xmlns:p14="http://schemas.microsoft.com/office/powerpoint/2010/main" val="3169418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30321"/>
            <a:ext cx="6858000" cy="824220"/>
          </a:xfrm>
          <a:noFill/>
        </p:spPr>
        <p:txBody>
          <a:bodyPr lIns="2286000" tIns="182880" bIns="182880" anchor="t" anchorCtr="0"/>
          <a:lstStyle>
            <a:lvl1pPr algn="l">
              <a:defRPr sz="280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3555619"/>
            <a:ext cx="6858000" cy="1053878"/>
          </a:xfrm>
        </p:spPr>
        <p:txBody>
          <a:bodyPr lIns="2286000" tIns="182880" rIns="182880" bIns="182880">
            <a:norm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23185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98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71450" indent="-171450">
              <a:lnSpc>
                <a:spcPct val="100000"/>
              </a:lnSpc>
              <a:spcAft>
                <a:spcPts val="500"/>
              </a:spcAft>
              <a:buClr>
                <a:schemeClr val="accent2"/>
              </a:buClr>
              <a:buFont typeface="Wingdings" panose="05000000000000000000" pitchFamily="2" charset="2"/>
              <a:buChar char="§"/>
              <a:defRPr/>
            </a:lvl1pPr>
            <a:lvl2pPr marL="514350" indent="-171450">
              <a:lnSpc>
                <a:spcPct val="100000"/>
              </a:lnSpc>
              <a:spcAft>
                <a:spcPts val="500"/>
              </a:spcAft>
              <a:buClr>
                <a:schemeClr val="accent2"/>
              </a:buClr>
              <a:buFont typeface="Wingdings" panose="05000000000000000000" pitchFamily="2" charset="2"/>
              <a:buChar char="§"/>
              <a:defRPr/>
            </a:lvl2pPr>
            <a:lvl3pPr marL="857250" indent="-171450">
              <a:lnSpc>
                <a:spcPct val="100000"/>
              </a:lnSpc>
              <a:spcAft>
                <a:spcPts val="500"/>
              </a:spcAft>
              <a:buClr>
                <a:schemeClr val="accent2"/>
              </a:buClr>
              <a:buFont typeface="Source Sans Pro" panose="020B0503030403020204" pitchFamily="34" charset="0"/>
              <a:buChar char="–"/>
              <a:defRPr/>
            </a:lvl3pPr>
            <a:lvl4pPr>
              <a:lnSpc>
                <a:spcPct val="100000"/>
              </a:lnSpc>
              <a:spcAft>
                <a:spcPts val="500"/>
              </a:spcAft>
              <a:defRPr/>
            </a:lvl4pPr>
            <a:lvl5pPr>
              <a:lnSpc>
                <a:spcPct val="100000"/>
              </a:lnSpc>
              <a:spcAft>
                <a:spcPts val="500"/>
              </a:spcAf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1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a:noFill/>
        </p:spPr>
        <p:txBody>
          <a:bodyPr tIns="182880" bIns="182880" anchor="t" anchorCtr="0"/>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794715"/>
            <a:ext cx="6858000" cy="1777285"/>
          </a:xfrm>
        </p:spPr>
        <p:txBody>
          <a:bodyPr lIns="2286000">
            <a:normAutofit/>
          </a:bodyPr>
          <a:lstStyle>
            <a:lvl1pPr marL="0" indent="0" algn="ctr">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Edit Master text styles</a:t>
            </a:r>
          </a:p>
        </p:txBody>
      </p:sp>
    </p:spTree>
    <p:extLst>
      <p:ext uri="{BB962C8B-B14F-4D97-AF65-F5344CB8AC3E}">
        <p14:creationId xmlns:p14="http://schemas.microsoft.com/office/powerpoint/2010/main" val="15442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3"/>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02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4" name="Content Placeholder 3"/>
          <p:cNvSpPr>
            <a:spLocks noGrp="1"/>
          </p:cNvSpPr>
          <p:nvPr>
            <p:ph sz="half" idx="2"/>
          </p:nvPr>
        </p:nvSpPr>
        <p:spPr>
          <a:xfrm>
            <a:off x="0"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342900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6" name="Content Placeholder 5"/>
          <p:cNvSpPr>
            <a:spLocks noGrp="1"/>
          </p:cNvSpPr>
          <p:nvPr>
            <p:ph sz="quarter" idx="4"/>
          </p:nvPr>
        </p:nvSpPr>
        <p:spPr>
          <a:xfrm>
            <a:off x="3428999"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5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065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Cod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056068"/>
            <a:ext cx="6858000" cy="2048256"/>
          </a:xfrm>
          <a:solidFill>
            <a:schemeClr val="bg1"/>
          </a:solidFill>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0" y="3108960"/>
            <a:ext cx="6858000" cy="2034540"/>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736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ext/Code Horizon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51560"/>
            <a:ext cx="3429000" cy="406908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51560"/>
            <a:ext cx="3429000" cy="4096512"/>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648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64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8872"/>
            <a:ext cx="6858000" cy="822960"/>
          </a:xfrm>
          <a:prstGeom prst="rect">
            <a:avLst/>
          </a:prstGeom>
          <a:noFill/>
        </p:spPr>
        <p:txBody>
          <a:bodyPr vert="horz" lIns="182880" tIns="137160" rIns="182880" bIns="13716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33272"/>
            <a:ext cx="6858000" cy="4114800"/>
          </a:xfrm>
          <a:prstGeom prst="rect">
            <a:avLst/>
          </a:prstGeom>
        </p:spPr>
        <p:txBody>
          <a:bodyPr vert="horz" lIns="182880" tIns="182880" rIns="182880" bIns="18288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158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70" r:id="rId7"/>
    <p:sldLayoutId id="2147483669" r:id="rId8"/>
    <p:sldLayoutId id="2147483666" r:id="rId9"/>
    <p:sldLayoutId id="2147483667" r:id="rId10"/>
  </p:sldLayoutIdLst>
  <p:txStyles>
    <p:titleStyle>
      <a:lvl1pPr algn="l" defTabSz="685800" rtl="0" eaLnBrk="1" latinLnBrk="0" hangingPunct="1">
        <a:lnSpc>
          <a:spcPct val="90000"/>
        </a:lnSpc>
        <a:spcBef>
          <a:spcPct val="0"/>
        </a:spcBef>
        <a:buNone/>
        <a:defRPr sz="2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tidymodels.org/start/" TargetMode="External"/><Relationship Id="rId2" Type="http://schemas.openxmlformats.org/officeDocument/2006/relationships/hyperlink" Target="https://www.tidymodel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PDAT613G: Data Mining</a:t>
            </a:r>
            <a:endParaRPr lang="en-US"/>
          </a:p>
        </p:txBody>
      </p:sp>
      <p:sp>
        <p:nvSpPr>
          <p:cNvPr id="3" name="Subtitle 2"/>
          <p:cNvSpPr>
            <a:spLocks noGrp="1"/>
          </p:cNvSpPr>
          <p:nvPr>
            <p:ph type="subTitle" idx="1"/>
          </p:nvPr>
        </p:nvSpPr>
        <p:spPr/>
        <p:txBody>
          <a:bodyPr>
            <a:normAutofit/>
          </a:bodyPr>
          <a:lstStyle/>
          <a:p>
            <a:r>
              <a:rPr lang="en-US" dirty="0" smtClean="0"/>
              <a:t>Module 2C – Model Tuning</a:t>
            </a:r>
            <a:endParaRPr lang="en-US" dirty="0"/>
          </a:p>
        </p:txBody>
      </p:sp>
      <p:sp>
        <p:nvSpPr>
          <p:cNvPr id="4" name="Date Placeholder 3"/>
          <p:cNvSpPr>
            <a:spLocks noGrp="1"/>
          </p:cNvSpPr>
          <p:nvPr>
            <p:ph type="dt" sz="half" idx="4294967295"/>
          </p:nvPr>
        </p:nvSpPr>
        <p:spPr/>
        <p:txBody>
          <a:bodyPr/>
          <a:lstStyle/>
          <a:p>
            <a:r>
              <a:rPr/>
              <a:t>2020-06-18</a:t>
            </a:r>
          </a:p>
        </p:txBody>
      </p:sp>
    </p:spTree>
    <p:extLst>
      <p:ext uri="{BB962C8B-B14F-4D97-AF65-F5344CB8AC3E}">
        <p14:creationId xmlns:p14="http://schemas.microsoft.com/office/powerpoint/2010/main" val="381370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06 </a:t>
            </a:r>
            <a:r>
              <a:rPr lang="en-US" dirty="0"/>
              <a:t>– </a:t>
            </a:r>
            <a:r>
              <a:rPr dirty="0" smtClean="0"/>
              <a:t>Hyper-parameters </a:t>
            </a:r>
            <a:r>
              <a:rPr dirty="0"/>
              <a:t>are often controls on </a:t>
            </a:r>
            <a:r>
              <a:rPr i="1" dirty="0"/>
              <a:t>model complexity</a:t>
            </a:r>
            <a:r>
              <a:rPr dirty="0"/>
              <a:t>.</a:t>
            </a:r>
          </a:p>
        </p:txBody>
      </p:sp>
      <p:sp>
        <p:nvSpPr>
          <p:cNvPr id="3" name="Content Placeholder 2"/>
          <p:cNvSpPr>
            <a:spLocks noGrp="1"/>
          </p:cNvSpPr>
          <p:nvPr>
            <p:ph idx="1"/>
          </p:nvPr>
        </p:nvSpPr>
        <p:spPr/>
        <p:txBody>
          <a:bodyPr/>
          <a:lstStyle/>
          <a:p>
            <a:pPr lvl="1"/>
            <a:r>
              <a:rPr dirty="0"/>
              <a:t>If a model is too simple, it won’t predict anything well.</a:t>
            </a:r>
          </a:p>
          <a:p>
            <a:pPr lvl="1"/>
            <a:r>
              <a:rPr dirty="0"/>
              <a:t>If a model is too complex, it “memorizes” the training data and does worse in making new predictions.</a:t>
            </a:r>
          </a:p>
          <a:p>
            <a:pPr lvl="1"/>
            <a:r>
              <a:rPr dirty="0"/>
              <a:t>(We hope) There is an optimal hyper-parameter value that gives the best predictive power on new data.</a:t>
            </a:r>
          </a:p>
        </p:txBody>
      </p:sp>
    </p:spTree>
    <p:extLst>
      <p:ext uri="{BB962C8B-B14F-4D97-AF65-F5344CB8AC3E}">
        <p14:creationId xmlns:p14="http://schemas.microsoft.com/office/powerpoint/2010/main" val="162366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07 </a:t>
            </a:r>
            <a:r>
              <a:rPr lang="en-US" dirty="0"/>
              <a:t>– </a:t>
            </a:r>
            <a:r>
              <a:rPr dirty="0" smtClean="0"/>
              <a:t>Variable </a:t>
            </a:r>
            <a:r>
              <a:rPr dirty="0"/>
              <a:t>selection is a way of tuning linear regression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lvl="1">
                  <a:lnSpc>
                    <a:spcPct val="120000"/>
                  </a:lnSpc>
                </a:pPr>
                <a:r>
                  <a:rPr b="1" dirty="0"/>
                  <a:t>Model Family:</a:t>
                </a:r>
                <a:r>
                  <a:rPr dirty="0"/>
                  <a:t> Linear regression models.</a:t>
                </a:r>
              </a:p>
              <a:p>
                <a:pPr lvl="1">
                  <a:lnSpc>
                    <a:spcPct val="120000"/>
                  </a:lnSpc>
                </a:pPr>
                <a:r>
                  <a:rPr b="1" dirty="0"/>
                  <a:t>Hyper-Parameter:</a:t>
                </a:r>
                <a:r>
                  <a:rPr dirty="0"/>
                  <a:t> Which variables to include in the model.</a:t>
                </a:r>
              </a:p>
              <a:p>
                <a:pPr lvl="1">
                  <a:lnSpc>
                    <a:spcPct val="120000"/>
                  </a:lnSpc>
                </a:pPr>
                <a:r>
                  <a:rPr b="1" dirty="0"/>
                  <a:t>Too Simple:</a:t>
                </a:r>
                <a:r>
                  <a:rPr dirty="0"/>
                  <a:t> No variables (just a constant) doesn’t predict well.</a:t>
                </a:r>
              </a:p>
              <a:p>
                <a:pPr lvl="1">
                  <a:lnSpc>
                    <a:spcPct val="120000"/>
                  </a:lnSpc>
                </a:pPr>
                <a:r>
                  <a:rPr b="1" dirty="0"/>
                  <a:t>Too Complex:</a:t>
                </a:r>
                <a:r>
                  <a:rPr dirty="0"/>
                  <a:t> Using all variables may give a model that is overly influenced by outliers, or mistakes random “patterns” in the training data for real trends.</a:t>
                </a:r>
              </a:p>
              <a:p>
                <a:pPr lvl="1">
                  <a:lnSpc>
                    <a:spcPct val="120000"/>
                  </a:lnSpc>
                </a:pPr>
                <a:r>
                  <a:rPr b="1" dirty="0"/>
                  <a:t>Just Right(?):</a:t>
                </a:r>
              </a:p>
              <a:p>
                <a:pPr lvl="2">
                  <a:lnSpc>
                    <a:spcPct val="120000"/>
                  </a:lnSpc>
                </a:pPr>
                <a:r>
                  <a:rPr dirty="0"/>
                  <a:t>Choose variables to maximize </a:t>
                </a:r>
                <a14:m>
                  <m:oMath xmlns:m="http://schemas.openxmlformats.org/officeDocument/2006/math">
                    <m:sSubSup>
                      <m:sSubSupPr>
                        <m:ctrlPr>
                          <a:rPr i="1">
                            <a:latin typeface="Cambria Math" panose="02040503050406030204" pitchFamily="18" charset="0"/>
                          </a:rPr>
                        </m:ctrlPr>
                      </m:sSubSupPr>
                      <m:e>
                        <m:r>
                          <a:rPr>
                            <a:latin typeface="Cambria Math" panose="02040503050406030204" pitchFamily="18" charset="0"/>
                          </a:rPr>
                          <m:t>𝑅</m:t>
                        </m:r>
                      </m:e>
                      <m:sub>
                        <m:r>
                          <m:rPr>
                            <m:nor/>
                          </m:rPr>
                          <a:rPr>
                            <a:latin typeface="Cambria" panose="02040503050406030204" pitchFamily="18" charset="0"/>
                            <a:ea typeface="Cambria" panose="02040503050406030204" pitchFamily="18" charset="0"/>
                          </a:rPr>
                          <m:t>adj</m:t>
                        </m:r>
                      </m:sub>
                      <m:sup>
                        <m:r>
                          <a:rPr>
                            <a:latin typeface="Cambria Math" panose="02040503050406030204" pitchFamily="18" charset="0"/>
                          </a:rPr>
                          <m:t>2</m:t>
                        </m:r>
                      </m:sup>
                    </m:sSubSup>
                  </m:oMath>
                </a14:m>
                <a:r>
                  <a:rPr dirty="0"/>
                  <a:t>, or</a:t>
                </a:r>
              </a:p>
              <a:p>
                <a:pPr lvl="2">
                  <a:lnSpc>
                    <a:spcPct val="120000"/>
                  </a:lnSpc>
                </a:pPr>
                <a:r>
                  <a:rPr dirty="0"/>
                  <a:t>choose variables to minimize AIC.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503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08 </a:t>
            </a:r>
            <a:r>
              <a:rPr lang="en-US" dirty="0"/>
              <a:t>– </a:t>
            </a:r>
            <a:r>
              <a:rPr dirty="0" smtClean="0"/>
              <a:t>Decision </a:t>
            </a:r>
            <a:r>
              <a:rPr dirty="0"/>
              <a:t>trees have hyper-parameters that determine when to split nodes and when to stop.</a:t>
            </a:r>
          </a:p>
        </p:txBody>
      </p:sp>
      <p:sp>
        <p:nvSpPr>
          <p:cNvPr id="3" name="Content Placeholder 2"/>
          <p:cNvSpPr>
            <a:spLocks noGrp="1"/>
          </p:cNvSpPr>
          <p:nvPr>
            <p:ph idx="1"/>
          </p:nvPr>
        </p:nvSpPr>
        <p:spPr/>
        <p:txBody>
          <a:bodyPr>
            <a:normAutofit fontScale="85000" lnSpcReduction="20000"/>
          </a:bodyPr>
          <a:lstStyle/>
          <a:p>
            <a:pPr lvl="1">
              <a:lnSpc>
                <a:spcPct val="120000"/>
              </a:lnSpc>
            </a:pPr>
            <a:r>
              <a:rPr b="1" dirty="0"/>
              <a:t>Model Family:</a:t>
            </a:r>
            <a:r>
              <a:rPr dirty="0"/>
              <a:t> CART models.</a:t>
            </a:r>
          </a:p>
          <a:p>
            <a:pPr lvl="1">
              <a:lnSpc>
                <a:spcPct val="120000"/>
              </a:lnSpc>
            </a:pPr>
            <a:r>
              <a:rPr b="1" dirty="0"/>
              <a:t>Hyper-Parameters:</a:t>
            </a:r>
          </a:p>
          <a:p>
            <a:pPr lvl="2">
              <a:lnSpc>
                <a:spcPct val="120000"/>
              </a:lnSpc>
            </a:pPr>
            <a:r>
              <a:rPr dirty="0" err="1">
                <a:latin typeface="Ubuntu Mono"/>
              </a:rPr>
              <a:t>cost_complexity</a:t>
            </a:r>
            <a:r>
              <a:rPr dirty="0"/>
              <a:t>: Complicated, but says “the tree’s fit must increase by </a:t>
            </a:r>
            <a:r>
              <a:rPr i="1" dirty="0"/>
              <a:t>this much</a:t>
            </a:r>
            <a:r>
              <a:rPr dirty="0"/>
              <a:t> to split this node.”</a:t>
            </a:r>
          </a:p>
          <a:p>
            <a:pPr lvl="2">
              <a:lnSpc>
                <a:spcPct val="120000"/>
              </a:lnSpc>
            </a:pPr>
            <a:r>
              <a:rPr dirty="0" err="1">
                <a:latin typeface="Ubuntu Mono"/>
              </a:rPr>
              <a:t>tree_depth</a:t>
            </a:r>
            <a:r>
              <a:rPr dirty="0"/>
              <a:t>: Stop after this many splits down from the root node.</a:t>
            </a:r>
          </a:p>
          <a:p>
            <a:pPr lvl="2">
              <a:lnSpc>
                <a:spcPct val="120000"/>
              </a:lnSpc>
            </a:pPr>
            <a:r>
              <a:rPr dirty="0" err="1">
                <a:latin typeface="Ubuntu Mono"/>
              </a:rPr>
              <a:t>min_n</a:t>
            </a:r>
            <a:r>
              <a:rPr dirty="0"/>
              <a:t>: A node must have this many observations in it to be split further.</a:t>
            </a:r>
          </a:p>
          <a:p>
            <a:pPr lvl="1">
              <a:lnSpc>
                <a:spcPct val="120000"/>
              </a:lnSpc>
            </a:pPr>
            <a:r>
              <a:rPr b="1" dirty="0"/>
              <a:t>Too Simple:</a:t>
            </a:r>
            <a:r>
              <a:rPr dirty="0"/>
              <a:t> Set </a:t>
            </a:r>
            <a:r>
              <a:rPr dirty="0" err="1">
                <a:latin typeface="Ubuntu Mono"/>
              </a:rPr>
              <a:t>tree_depth</a:t>
            </a:r>
            <a:r>
              <a:rPr dirty="0">
                <a:latin typeface="Ubuntu Mono"/>
              </a:rPr>
              <a:t>=0</a:t>
            </a:r>
            <a:r>
              <a:rPr dirty="0"/>
              <a:t> and you get just a stump.</a:t>
            </a:r>
          </a:p>
          <a:p>
            <a:pPr lvl="1">
              <a:lnSpc>
                <a:spcPct val="120000"/>
              </a:lnSpc>
            </a:pPr>
            <a:r>
              <a:rPr b="1" dirty="0"/>
              <a:t>Too complicated:</a:t>
            </a:r>
            <a:r>
              <a:rPr dirty="0"/>
              <a:t> Set </a:t>
            </a:r>
            <a:r>
              <a:rPr dirty="0" err="1">
                <a:latin typeface="Ubuntu Mono"/>
              </a:rPr>
              <a:t>min_n</a:t>
            </a:r>
            <a:r>
              <a:rPr dirty="0">
                <a:latin typeface="Ubuntu Mono"/>
              </a:rPr>
              <a:t>=1</a:t>
            </a:r>
            <a:r>
              <a:rPr dirty="0"/>
              <a:t> and you might get every observation in its own final node (just replicating the data set).</a:t>
            </a:r>
          </a:p>
        </p:txBody>
      </p:sp>
    </p:spTree>
    <p:extLst>
      <p:ext uri="{BB962C8B-B14F-4D97-AF65-F5344CB8AC3E}">
        <p14:creationId xmlns:p14="http://schemas.microsoft.com/office/powerpoint/2010/main" val="380879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09 </a:t>
            </a:r>
            <a:r>
              <a:rPr lang="en-US" dirty="0"/>
              <a:t>– </a:t>
            </a:r>
            <a:r>
              <a:rPr dirty="0" smtClean="0"/>
              <a:t>Cross-validation (</a:t>
            </a:r>
            <a:r>
              <a:rPr lang="en-US" dirty="0" smtClean="0"/>
              <a:t>and</a:t>
            </a:r>
            <a:r>
              <a:rPr dirty="0" smtClean="0"/>
              <a:t> other </a:t>
            </a:r>
            <a:r>
              <a:rPr dirty="0"/>
              <a:t>resampling </a:t>
            </a:r>
            <a:r>
              <a:rPr dirty="0" smtClean="0"/>
              <a:t>technique</a:t>
            </a:r>
            <a:r>
              <a:rPr lang="en-US" dirty="0" smtClean="0"/>
              <a:t>s</a:t>
            </a:r>
            <a:r>
              <a:rPr dirty="0" smtClean="0"/>
              <a:t>) </a:t>
            </a:r>
            <a:r>
              <a:rPr lang="en-US" dirty="0" smtClean="0"/>
              <a:t>help </a:t>
            </a:r>
            <a:r>
              <a:rPr dirty="0" smtClean="0"/>
              <a:t>find </a:t>
            </a:r>
            <a:r>
              <a:rPr dirty="0"/>
              <a:t>the best </a:t>
            </a:r>
            <a:r>
              <a:rPr dirty="0" smtClean="0"/>
              <a:t>hyper-parameters</a:t>
            </a:r>
            <a:r>
              <a:rPr dirty="0"/>
              <a:t>.</a:t>
            </a:r>
          </a:p>
        </p:txBody>
      </p:sp>
      <p:sp>
        <p:nvSpPr>
          <p:cNvPr id="3" name="Content Placeholder 2"/>
          <p:cNvSpPr>
            <a:spLocks noGrp="1"/>
          </p:cNvSpPr>
          <p:nvPr>
            <p:ph idx="1"/>
          </p:nvPr>
        </p:nvSpPr>
        <p:spPr/>
        <p:txBody>
          <a:bodyPr>
            <a:normAutofit fontScale="85000" lnSpcReduction="20000"/>
          </a:bodyPr>
          <a:lstStyle/>
          <a:p>
            <a:pPr lvl="1">
              <a:lnSpc>
                <a:spcPct val="120000"/>
              </a:lnSpc>
              <a:buAutoNum type="arabicPeriod"/>
            </a:pPr>
            <a:r>
              <a:rPr dirty="0"/>
              <a:t>Divide the data set into training and test sets (a test set isn’t mandatory, but often done).</a:t>
            </a:r>
          </a:p>
          <a:p>
            <a:pPr lvl="1">
              <a:lnSpc>
                <a:spcPct val="120000"/>
              </a:lnSpc>
              <a:buAutoNum type="arabicPeriod"/>
            </a:pPr>
            <a:r>
              <a:rPr dirty="0"/>
              <a:t>Create a list of hyper-parameters to test.</a:t>
            </a:r>
          </a:p>
          <a:p>
            <a:pPr lvl="2">
              <a:lnSpc>
                <a:spcPct val="120000"/>
              </a:lnSpc>
            </a:pPr>
            <a:r>
              <a:rPr dirty="0"/>
              <a:t>A regular search grid is often used.</a:t>
            </a:r>
          </a:p>
          <a:p>
            <a:pPr lvl="2">
              <a:lnSpc>
                <a:spcPct val="120000"/>
              </a:lnSpc>
            </a:pPr>
            <a:r>
              <a:rPr dirty="0"/>
              <a:t>Sometimes hyper-parameters are chosen randomly.</a:t>
            </a:r>
          </a:p>
          <a:p>
            <a:pPr lvl="1">
              <a:lnSpc>
                <a:spcPct val="120000"/>
              </a:lnSpc>
              <a:buAutoNum type="arabicPeriod"/>
            </a:pPr>
            <a:r>
              <a:rPr dirty="0"/>
              <a:t>For each set of hyper-parameters, use cross-validation to calculate the cross-validated error measure for that choice.</a:t>
            </a:r>
          </a:p>
          <a:p>
            <a:pPr lvl="1">
              <a:lnSpc>
                <a:spcPct val="120000"/>
              </a:lnSpc>
              <a:buAutoNum type="arabicPeriod"/>
            </a:pPr>
            <a:r>
              <a:rPr dirty="0"/>
              <a:t>Choose the hyper-parameters that give the lowest error.</a:t>
            </a:r>
          </a:p>
          <a:p>
            <a:pPr lvl="1">
              <a:lnSpc>
                <a:spcPct val="120000"/>
              </a:lnSpc>
              <a:buAutoNum type="arabicPeriod"/>
            </a:pPr>
            <a:r>
              <a:rPr dirty="0"/>
              <a:t>Use the </a:t>
            </a:r>
            <a:r>
              <a:rPr i="1" dirty="0"/>
              <a:t>entire</a:t>
            </a:r>
            <a:r>
              <a:rPr dirty="0"/>
              <a:t> training set to calculate the final model using your “best” hyper-parameter choice.</a:t>
            </a:r>
          </a:p>
          <a:p>
            <a:pPr lvl="1">
              <a:lnSpc>
                <a:spcPct val="120000"/>
              </a:lnSpc>
              <a:buAutoNum type="arabicPeriod"/>
            </a:pPr>
            <a:r>
              <a:rPr dirty="0"/>
              <a:t>Do a final test of error/accuracy with your test set?</a:t>
            </a:r>
          </a:p>
        </p:txBody>
      </p:sp>
    </p:spTree>
    <p:extLst>
      <p:ext uri="{BB962C8B-B14F-4D97-AF65-F5344CB8AC3E}">
        <p14:creationId xmlns:p14="http://schemas.microsoft.com/office/powerpoint/2010/main" val="19600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Data-Processing Pipeline</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716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 </a:t>
            </a:r>
            <a:r>
              <a:rPr dirty="0" smtClean="0"/>
              <a:t>Suppose </a:t>
            </a:r>
            <a:r>
              <a:rPr dirty="0"/>
              <a:t>your </a:t>
            </a:r>
            <a:r>
              <a:rPr dirty="0" smtClean="0"/>
              <a:t>model requires </a:t>
            </a:r>
            <a:r>
              <a:rPr dirty="0"/>
              <a:t>all variables to be standardized. What’s wrong with this workflow?</a:t>
            </a:r>
          </a:p>
        </p:txBody>
      </p:sp>
      <p:sp>
        <p:nvSpPr>
          <p:cNvPr id="3" name="Content Placeholder 2"/>
          <p:cNvSpPr>
            <a:spLocks noGrp="1"/>
          </p:cNvSpPr>
          <p:nvPr>
            <p:ph idx="1"/>
          </p:nvPr>
        </p:nvSpPr>
        <p:spPr/>
        <p:txBody>
          <a:bodyPr>
            <a:noAutofit/>
          </a:bodyPr>
          <a:lstStyle/>
          <a:p>
            <a:pPr lvl="1">
              <a:buAutoNum type="arabicPeriod"/>
            </a:pPr>
            <a:r>
              <a:rPr sz="1800" dirty="0"/>
              <a:t>Start with the original data frame.</a:t>
            </a:r>
          </a:p>
          <a:p>
            <a:pPr lvl="1">
              <a:buAutoNum type="arabicPeriod"/>
            </a:pPr>
            <a:r>
              <a:rPr sz="1800" dirty="0"/>
              <a:t>Subtract the mean from all variables.</a:t>
            </a:r>
          </a:p>
          <a:p>
            <a:pPr lvl="1">
              <a:buAutoNum type="arabicPeriod"/>
            </a:pPr>
            <a:r>
              <a:rPr sz="1800" dirty="0"/>
              <a:t>Divide each variable by its standard deviation.</a:t>
            </a:r>
          </a:p>
          <a:p>
            <a:pPr lvl="1">
              <a:buAutoNum type="arabicPeriod"/>
            </a:pPr>
            <a:r>
              <a:rPr sz="1800" dirty="0"/>
              <a:t>Separate the data set into a training and test set.</a:t>
            </a:r>
          </a:p>
          <a:p>
            <a:pPr lvl="1">
              <a:buAutoNum type="arabicPeriod"/>
            </a:pPr>
            <a:r>
              <a:rPr sz="1800" dirty="0"/>
              <a:t>Fit the model with the training set.</a:t>
            </a:r>
          </a:p>
          <a:p>
            <a:pPr lvl="1">
              <a:buAutoNum type="arabicPeriod"/>
            </a:pPr>
            <a:r>
              <a:rPr sz="1800" dirty="0"/>
              <a:t>Evaluate the model with the test set.</a:t>
            </a:r>
          </a:p>
        </p:txBody>
      </p:sp>
    </p:spTree>
    <p:extLst>
      <p:ext uri="{BB962C8B-B14F-4D97-AF65-F5344CB8AC3E}">
        <p14:creationId xmlns:p14="http://schemas.microsoft.com/office/powerpoint/2010/main" val="130518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a:t>– Suppose your model requires all variables to be standardized. What’s wrong with this workflow?</a:t>
            </a:r>
            <a:endParaRPr dirty="0"/>
          </a:p>
        </p:txBody>
      </p:sp>
      <p:sp>
        <p:nvSpPr>
          <p:cNvPr id="3" name="Content Placeholder 2"/>
          <p:cNvSpPr>
            <a:spLocks noGrp="1"/>
          </p:cNvSpPr>
          <p:nvPr>
            <p:ph idx="1"/>
          </p:nvPr>
        </p:nvSpPr>
        <p:spPr/>
        <p:txBody>
          <a:bodyPr>
            <a:noAutofit/>
          </a:bodyPr>
          <a:lstStyle/>
          <a:p>
            <a:pPr lvl="1">
              <a:buAutoNum type="arabicPeriod"/>
            </a:pPr>
            <a:r>
              <a:rPr sz="1800" dirty="0"/>
              <a:t>Start with the original data frame.</a:t>
            </a:r>
          </a:p>
          <a:p>
            <a:pPr lvl="1">
              <a:buAutoNum type="arabicPeriod"/>
            </a:pPr>
            <a:r>
              <a:rPr sz="1800" dirty="0"/>
              <a:t>Subtract the mean from all variables.</a:t>
            </a:r>
          </a:p>
          <a:p>
            <a:pPr lvl="1">
              <a:buAutoNum type="arabicPeriod"/>
            </a:pPr>
            <a:r>
              <a:rPr sz="1800" dirty="0"/>
              <a:t>Divide each variable by its standard deviation.</a:t>
            </a:r>
          </a:p>
          <a:p>
            <a:pPr lvl="1">
              <a:buAutoNum type="arabicPeriod"/>
            </a:pPr>
            <a:r>
              <a:rPr sz="1800" dirty="0"/>
              <a:t>Separate the data set into a training and test set.</a:t>
            </a:r>
          </a:p>
          <a:p>
            <a:pPr lvl="1">
              <a:buAutoNum type="arabicPeriod"/>
            </a:pPr>
            <a:r>
              <a:rPr sz="1800" dirty="0"/>
              <a:t>Fit the model with the training set.</a:t>
            </a:r>
          </a:p>
          <a:p>
            <a:pPr lvl="1">
              <a:buAutoNum type="arabicPeriod"/>
            </a:pPr>
            <a:r>
              <a:rPr sz="1800" dirty="0"/>
              <a:t>Evaluate the model with the test set.</a:t>
            </a:r>
          </a:p>
          <a:p>
            <a:pPr lvl="1"/>
            <a:r>
              <a:rPr sz="1800" dirty="0"/>
              <a:t>Information from data that will end up in the test set is contributing to the mean and standard deviation, which are used to transform data that ends up in the training set.</a:t>
            </a:r>
          </a:p>
          <a:p>
            <a:pPr lvl="1"/>
            <a:r>
              <a:rPr sz="1800" dirty="0"/>
              <a:t>Performance on the test set is no longer an honest assessment of how well the model will do with new data.</a:t>
            </a:r>
          </a:p>
        </p:txBody>
      </p:sp>
    </p:spTree>
    <p:extLst>
      <p:ext uri="{BB962C8B-B14F-4D97-AF65-F5344CB8AC3E}">
        <p14:creationId xmlns:p14="http://schemas.microsoft.com/office/powerpoint/2010/main" val="238857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 </a:t>
            </a:r>
            <a:r>
              <a:rPr dirty="0" smtClean="0"/>
              <a:t>The </a:t>
            </a:r>
            <a:r>
              <a:rPr dirty="0"/>
              <a:t>data-processing pipeline can’t be separated from the modeling workflow.</a:t>
            </a:r>
          </a:p>
        </p:txBody>
      </p:sp>
      <p:sp>
        <p:nvSpPr>
          <p:cNvPr id="3" name="Content Placeholder 2"/>
          <p:cNvSpPr>
            <a:spLocks noGrp="1"/>
          </p:cNvSpPr>
          <p:nvPr>
            <p:ph idx="1"/>
          </p:nvPr>
        </p:nvSpPr>
        <p:spPr>
          <a:xfrm>
            <a:off x="0" y="1033272"/>
            <a:ext cx="6858000" cy="546953"/>
          </a:xfrm>
        </p:spPr>
        <p:txBody>
          <a:bodyPr>
            <a:noAutofit/>
          </a:bodyPr>
          <a:lstStyle/>
          <a:p>
            <a:pPr marL="342900" indent="-342900">
              <a:buFont typeface="+mj-lt"/>
              <a:buAutoNum type="arabicPeriod"/>
            </a:pPr>
            <a:r>
              <a:rPr sz="1400" dirty="0"/>
              <a:t>Separate the data set into a training and test set.</a:t>
            </a:r>
          </a:p>
        </p:txBody>
      </p:sp>
      <p:sp>
        <p:nvSpPr>
          <p:cNvPr id="4" name="Content Placeholder 2"/>
          <p:cNvSpPr txBox="1">
            <a:spLocks/>
          </p:cNvSpPr>
          <p:nvPr/>
        </p:nvSpPr>
        <p:spPr>
          <a:xfrm>
            <a:off x="0" y="1580225"/>
            <a:ext cx="3429000" cy="2760955"/>
          </a:xfrm>
          <a:prstGeom prst="rect">
            <a:avLst/>
          </a:prstGeom>
        </p:spPr>
        <p:txBody>
          <a:bodyPr vert="horz" lIns="182880" tIns="182880" rIns="182880" bIns="182880" rtlCol="0">
            <a:noAutofit/>
          </a:bodyPr>
          <a:lstStyle>
            <a:lvl1pPr marL="171450" indent="-171450" algn="l" defTabSz="685800" rtl="0" eaLnBrk="1" latinLnBrk="0" hangingPunct="1">
              <a:lnSpc>
                <a:spcPct val="100000"/>
              </a:lnSpc>
              <a:spcBef>
                <a:spcPts val="750"/>
              </a:spcBef>
              <a:spcAft>
                <a:spcPts val="500"/>
              </a:spcAft>
              <a:buClr>
                <a:schemeClr val="accent2"/>
              </a:buClr>
              <a:buFont typeface="Wingdings" panose="05000000000000000000" pitchFamily="2" charset="2"/>
              <a:buChar char="§"/>
              <a:defRPr sz="20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spcAft>
                <a:spcPts val="500"/>
              </a:spcAft>
              <a:buClr>
                <a:schemeClr val="accent2"/>
              </a:buClr>
              <a:buFont typeface="Wingdings" panose="05000000000000000000" pitchFamily="2" charset="2"/>
              <a:buChar char="§"/>
              <a:defRPr sz="20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spcAft>
                <a:spcPts val="500"/>
              </a:spcAft>
              <a:buClr>
                <a:schemeClr val="accent2"/>
              </a:buClr>
              <a:buFont typeface="Source Sans Pro" panose="020B0503030403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spcAft>
                <a:spcPts val="500"/>
              </a:spcAft>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spcAft>
                <a:spcPts val="500"/>
              </a:spcAft>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panose="05000000000000000000" pitchFamily="2" charset="2"/>
              <a:buNone/>
            </a:pPr>
            <a:r>
              <a:rPr lang="en-US" sz="1400" b="1" dirty="0" smtClean="0"/>
              <a:t>Model Fitting</a:t>
            </a:r>
          </a:p>
          <a:p>
            <a:pPr marL="342900" indent="-342900">
              <a:buFont typeface="+mj-lt"/>
              <a:buAutoNum type="arabicPeriod" startAt="2"/>
            </a:pPr>
            <a:r>
              <a:rPr lang="en-US" sz="1400" dirty="0" smtClean="0"/>
              <a:t>For each variable in the training set, subtract its mean (calculated from the training set alone).</a:t>
            </a:r>
          </a:p>
          <a:p>
            <a:pPr marL="342900" indent="-342900">
              <a:buFont typeface="+mj-lt"/>
              <a:buAutoNum type="arabicPeriod" startAt="2"/>
            </a:pPr>
            <a:r>
              <a:rPr lang="en-US" sz="1400" dirty="0" smtClean="0"/>
              <a:t>Divide each variable in the training set by its standard deviation (calculated from the training set alone).</a:t>
            </a:r>
          </a:p>
          <a:p>
            <a:pPr marL="342900" indent="-342900">
              <a:buFont typeface="+mj-lt"/>
              <a:buAutoNum type="arabicPeriod" startAt="2"/>
            </a:pPr>
            <a:r>
              <a:rPr lang="en-US" sz="1400" dirty="0" smtClean="0"/>
              <a:t>Fit the model with the training set.</a:t>
            </a:r>
            <a:endParaRPr lang="en-US" sz="1400" dirty="0"/>
          </a:p>
        </p:txBody>
      </p:sp>
      <p:sp>
        <p:nvSpPr>
          <p:cNvPr id="5" name="Content Placeholder 3"/>
          <p:cNvSpPr txBox="1">
            <a:spLocks/>
          </p:cNvSpPr>
          <p:nvPr/>
        </p:nvSpPr>
        <p:spPr>
          <a:xfrm>
            <a:off x="3429000" y="1580226"/>
            <a:ext cx="3429000" cy="2760954"/>
          </a:xfrm>
          <a:prstGeom prst="rect">
            <a:avLst/>
          </a:prstGeom>
        </p:spPr>
        <p:txBody>
          <a:bodyPr lIns="182880" tIns="182880" rIns="182880" bIns="18288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Aft>
                <a:spcPts val="500"/>
              </a:spcAft>
              <a:buFont typeface="Arial" panose="020B0604020202020204" pitchFamily="34" charset="0"/>
              <a:buNone/>
            </a:pPr>
            <a:r>
              <a:rPr lang="en-US" sz="1400" b="1" dirty="0" smtClean="0"/>
              <a:t>Model Prediction</a:t>
            </a:r>
          </a:p>
          <a:p>
            <a:pPr marL="342900" indent="-342900">
              <a:lnSpc>
                <a:spcPct val="100000"/>
              </a:lnSpc>
              <a:spcAft>
                <a:spcPts val="500"/>
              </a:spcAft>
              <a:buClr>
                <a:schemeClr val="accent2"/>
              </a:buClr>
              <a:buFont typeface="+mj-lt"/>
              <a:buAutoNum type="arabicPeriod" startAt="5"/>
            </a:pPr>
            <a:r>
              <a:rPr lang="en-US" sz="1400" dirty="0" smtClean="0"/>
              <a:t>For each variable in the </a:t>
            </a:r>
            <a:r>
              <a:rPr lang="en-US" sz="1400" i="1" dirty="0" smtClean="0"/>
              <a:t>test</a:t>
            </a:r>
            <a:r>
              <a:rPr lang="en-US" sz="1400" dirty="0" smtClean="0"/>
              <a:t> set, subtract the mean remembered from the </a:t>
            </a:r>
            <a:r>
              <a:rPr lang="en-US" sz="1400" i="1" dirty="0" smtClean="0"/>
              <a:t>training</a:t>
            </a:r>
            <a:r>
              <a:rPr lang="en-US" sz="1400" dirty="0" smtClean="0"/>
              <a:t> set.</a:t>
            </a:r>
          </a:p>
          <a:p>
            <a:pPr marL="342900" indent="-342900">
              <a:lnSpc>
                <a:spcPct val="100000"/>
              </a:lnSpc>
              <a:spcAft>
                <a:spcPts val="500"/>
              </a:spcAft>
              <a:buClr>
                <a:schemeClr val="accent2"/>
              </a:buClr>
              <a:buFont typeface="+mj-lt"/>
              <a:buAutoNum type="arabicPeriod" startAt="5"/>
            </a:pPr>
            <a:r>
              <a:rPr lang="en-US" sz="1400" dirty="0" smtClean="0"/>
              <a:t>Divide each variable in the </a:t>
            </a:r>
            <a:r>
              <a:rPr lang="en-US" sz="1400" i="1" dirty="0" smtClean="0"/>
              <a:t>test</a:t>
            </a:r>
            <a:r>
              <a:rPr lang="en-US" sz="1400" dirty="0" smtClean="0"/>
              <a:t> set by the standard deviation remembered from the </a:t>
            </a:r>
            <a:r>
              <a:rPr lang="en-US" sz="1400" i="1" dirty="0" smtClean="0"/>
              <a:t>training</a:t>
            </a:r>
            <a:r>
              <a:rPr lang="en-US" sz="1400" dirty="0" smtClean="0"/>
              <a:t> set.</a:t>
            </a:r>
          </a:p>
          <a:p>
            <a:pPr marL="342900" indent="-342900">
              <a:lnSpc>
                <a:spcPct val="100000"/>
              </a:lnSpc>
              <a:spcAft>
                <a:spcPts val="500"/>
              </a:spcAft>
              <a:buClr>
                <a:schemeClr val="accent2"/>
              </a:buClr>
              <a:buFont typeface="+mj-lt"/>
              <a:buAutoNum type="arabicPeriod" startAt="5"/>
            </a:pPr>
            <a:r>
              <a:rPr lang="en-US" sz="1400" dirty="0" smtClean="0"/>
              <a:t>Evaluate the model using the transformed test set.</a:t>
            </a:r>
            <a:endParaRPr lang="en-US" sz="1400" dirty="0"/>
          </a:p>
        </p:txBody>
      </p:sp>
      <p:sp>
        <p:nvSpPr>
          <p:cNvPr id="6" name="Content Placeholder 2"/>
          <p:cNvSpPr txBox="1">
            <a:spLocks/>
          </p:cNvSpPr>
          <p:nvPr/>
        </p:nvSpPr>
        <p:spPr>
          <a:xfrm>
            <a:off x="0" y="4341181"/>
            <a:ext cx="6858000" cy="806890"/>
          </a:xfrm>
          <a:prstGeom prst="rect">
            <a:avLst/>
          </a:prstGeom>
        </p:spPr>
        <p:txBody>
          <a:bodyPr vert="horz" lIns="182880" tIns="182880" rIns="182880" bIns="182880" rtlCol="0">
            <a:noAutofit/>
          </a:bodyPr>
          <a:lstStyle>
            <a:lvl1pPr marL="171450" indent="-171450" algn="l" defTabSz="685800" rtl="0" eaLnBrk="1" latinLnBrk="0" hangingPunct="1">
              <a:lnSpc>
                <a:spcPct val="100000"/>
              </a:lnSpc>
              <a:spcBef>
                <a:spcPts val="750"/>
              </a:spcBef>
              <a:spcAft>
                <a:spcPts val="500"/>
              </a:spcAft>
              <a:buClr>
                <a:schemeClr val="accent2"/>
              </a:buClr>
              <a:buFont typeface="Wingdings" panose="05000000000000000000" pitchFamily="2" charset="2"/>
              <a:buChar char="§"/>
              <a:defRPr sz="20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spcAft>
                <a:spcPts val="500"/>
              </a:spcAft>
              <a:buClr>
                <a:schemeClr val="accent2"/>
              </a:buClr>
              <a:buFont typeface="Wingdings" panose="05000000000000000000" pitchFamily="2" charset="2"/>
              <a:buChar char="§"/>
              <a:defRPr sz="20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spcAft>
                <a:spcPts val="500"/>
              </a:spcAft>
              <a:buClr>
                <a:schemeClr val="accent2"/>
              </a:buClr>
              <a:buFont typeface="Source Sans Pro" panose="020B0503030403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spcAft>
                <a:spcPts val="500"/>
              </a:spcAft>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spcAft>
                <a:spcPts val="500"/>
              </a:spcAft>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400" dirty="0" smtClean="0"/>
              <a:t>This becomes more complicated with cross-validation.</a:t>
            </a:r>
          </a:p>
          <a:p>
            <a:r>
              <a:rPr lang="en-US" sz="1400" dirty="0" smtClean="0"/>
              <a:t>It would be great for software to do this for us.</a:t>
            </a:r>
            <a:endParaRPr lang="en-US" sz="1400" dirty="0"/>
          </a:p>
        </p:txBody>
      </p:sp>
    </p:spTree>
    <p:extLst>
      <p:ext uri="{BB962C8B-B14F-4D97-AF65-F5344CB8AC3E}">
        <p14:creationId xmlns:p14="http://schemas.microsoft.com/office/powerpoint/2010/main" val="279991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Tuning in R with tidymodels</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61184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a:t>– </a:t>
            </a:r>
            <a:r>
              <a:rPr dirty="0" smtClean="0"/>
              <a:t>R </a:t>
            </a:r>
            <a:r>
              <a:rPr dirty="0"/>
              <a:t>offers </a:t>
            </a:r>
            <a:r>
              <a:rPr lang="en-US" dirty="0" smtClean="0"/>
              <a:t>the </a:t>
            </a:r>
            <a:r>
              <a:rPr b="1" dirty="0" smtClean="0"/>
              <a:t>caret</a:t>
            </a:r>
            <a:r>
              <a:rPr dirty="0" smtClean="0"/>
              <a:t> </a:t>
            </a:r>
            <a:r>
              <a:rPr lang="en-US" dirty="0" smtClean="0"/>
              <a:t>and </a:t>
            </a:r>
            <a:r>
              <a:rPr b="1" dirty="0" err="1" smtClean="0"/>
              <a:t>tidymodels</a:t>
            </a:r>
            <a:r>
              <a:rPr dirty="0" smtClean="0"/>
              <a:t> </a:t>
            </a:r>
            <a:r>
              <a:rPr lang="en-US" dirty="0" smtClean="0"/>
              <a:t>packages</a:t>
            </a:r>
            <a:r>
              <a:rPr dirty="0" smtClean="0"/>
              <a:t> </a:t>
            </a:r>
            <a:r>
              <a:rPr dirty="0"/>
              <a:t>to automate and standardize model-making.</a:t>
            </a:r>
          </a:p>
        </p:txBody>
      </p:sp>
      <p:sp>
        <p:nvSpPr>
          <p:cNvPr id="3" name="Content Placeholder 2"/>
          <p:cNvSpPr>
            <a:spLocks noGrp="1"/>
          </p:cNvSpPr>
          <p:nvPr>
            <p:ph idx="1"/>
          </p:nvPr>
        </p:nvSpPr>
        <p:spPr/>
        <p:txBody>
          <a:bodyPr>
            <a:normAutofit fontScale="85000" lnSpcReduction="20000"/>
          </a:bodyPr>
          <a:lstStyle/>
          <a:p>
            <a:pPr lvl="1">
              <a:lnSpc>
                <a:spcPct val="120000"/>
              </a:lnSpc>
            </a:pPr>
            <a:r>
              <a:rPr dirty="0"/>
              <a:t>Both attempt to unify the syntax of disparate individual modeling packages in R.</a:t>
            </a:r>
          </a:p>
          <a:p>
            <a:pPr lvl="1">
              <a:lnSpc>
                <a:spcPct val="120000"/>
              </a:lnSpc>
            </a:pPr>
            <a:r>
              <a:rPr dirty="0"/>
              <a:t>Both automate cross-validation and other forms of resampling.</a:t>
            </a:r>
          </a:p>
          <a:p>
            <a:pPr lvl="1">
              <a:lnSpc>
                <a:spcPct val="120000"/>
              </a:lnSpc>
            </a:pPr>
            <a:r>
              <a:rPr dirty="0">
                <a:latin typeface="Ubuntu Mono"/>
              </a:rPr>
              <a:t>caret</a:t>
            </a:r>
            <a:r>
              <a:rPr dirty="0"/>
              <a:t>: A package to streamline the creation of models.</a:t>
            </a:r>
          </a:p>
          <a:p>
            <a:pPr lvl="2">
              <a:lnSpc>
                <a:spcPct val="120000"/>
              </a:lnSpc>
            </a:pPr>
            <a:r>
              <a:rPr dirty="0"/>
              <a:t>Stable and more well-established.</a:t>
            </a:r>
          </a:p>
          <a:p>
            <a:pPr lvl="2">
              <a:lnSpc>
                <a:spcPct val="120000"/>
              </a:lnSpc>
            </a:pPr>
            <a:r>
              <a:rPr dirty="0"/>
              <a:t>Uses a syntax that doesn’t always play well with data frames.</a:t>
            </a:r>
          </a:p>
          <a:p>
            <a:pPr lvl="1">
              <a:lnSpc>
                <a:spcPct val="120000"/>
              </a:lnSpc>
            </a:pPr>
            <a:r>
              <a:rPr dirty="0">
                <a:latin typeface="Ubuntu Mono"/>
              </a:rPr>
              <a:t>tidy models</a:t>
            </a:r>
            <a:r>
              <a:rPr dirty="0"/>
              <a:t>: Group of several packages from the </a:t>
            </a:r>
            <a:r>
              <a:rPr dirty="0" err="1">
                <a:latin typeface="Ubuntu Mono"/>
              </a:rPr>
              <a:t>tidyverse</a:t>
            </a:r>
            <a:r>
              <a:rPr dirty="0"/>
              <a:t> people.</a:t>
            </a:r>
          </a:p>
          <a:p>
            <a:pPr lvl="2">
              <a:lnSpc>
                <a:spcPct val="120000"/>
              </a:lnSpc>
            </a:pPr>
            <a:r>
              <a:rPr dirty="0"/>
              <a:t>Designed to work better with </a:t>
            </a:r>
            <a:r>
              <a:rPr dirty="0" err="1"/>
              <a:t>tidyverse</a:t>
            </a:r>
            <a:r>
              <a:rPr dirty="0"/>
              <a:t> workflows.</a:t>
            </a:r>
          </a:p>
          <a:p>
            <a:pPr lvl="2">
              <a:lnSpc>
                <a:spcPct val="120000"/>
              </a:lnSpc>
            </a:pPr>
            <a:r>
              <a:rPr dirty="0"/>
              <a:t>Newer, more similar to Python’s </a:t>
            </a:r>
            <a:r>
              <a:rPr dirty="0" err="1">
                <a:latin typeface="Ubuntu Mono"/>
              </a:rPr>
              <a:t>scikit</a:t>
            </a:r>
            <a:r>
              <a:rPr dirty="0">
                <a:latin typeface="Ubuntu Mono"/>
              </a:rPr>
              <a:t>-learn</a:t>
            </a:r>
          </a:p>
        </p:txBody>
      </p:sp>
    </p:spTree>
    <p:extLst>
      <p:ext uri="{BB962C8B-B14F-4D97-AF65-F5344CB8AC3E}">
        <p14:creationId xmlns:p14="http://schemas.microsoft.com/office/powerpoint/2010/main" val="65728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00 </a:t>
            </a:r>
            <a:r>
              <a:rPr lang="en-US" dirty="0"/>
              <a:t>– </a:t>
            </a:r>
            <a:r>
              <a:rPr dirty="0" smtClean="0"/>
              <a:t>We’ll </a:t>
            </a:r>
            <a:r>
              <a:rPr dirty="0"/>
              <a:t>look at three fundamental concepts in model-building.</a:t>
            </a:r>
          </a:p>
        </p:txBody>
      </p:sp>
      <p:sp>
        <p:nvSpPr>
          <p:cNvPr id="3" name="Content Placeholder 2"/>
          <p:cNvSpPr>
            <a:spLocks noGrp="1"/>
          </p:cNvSpPr>
          <p:nvPr>
            <p:ph idx="1"/>
          </p:nvPr>
        </p:nvSpPr>
        <p:spPr/>
        <p:txBody>
          <a:bodyPr/>
          <a:lstStyle/>
          <a:p>
            <a:pPr lvl="1"/>
            <a:r>
              <a:rPr b="1" dirty="0"/>
              <a:t>Honest Testing:</a:t>
            </a:r>
            <a:r>
              <a:rPr dirty="0"/>
              <a:t> Never test on the same data that was used to train the model.</a:t>
            </a:r>
          </a:p>
          <a:p>
            <a:pPr lvl="1"/>
            <a:r>
              <a:rPr b="1" dirty="0"/>
              <a:t>Model Tuning:</a:t>
            </a:r>
            <a:r>
              <a:rPr dirty="0"/>
              <a:t> Choosing the right model complexity gives better predictive power.</a:t>
            </a:r>
          </a:p>
          <a:p>
            <a:pPr lvl="1"/>
            <a:r>
              <a:rPr b="1" dirty="0"/>
              <a:t>Data Preprocessing:</a:t>
            </a:r>
            <a:r>
              <a:rPr dirty="0"/>
              <a:t> Preprocessing the data is not separate from the modeling workflow.</a:t>
            </a:r>
          </a:p>
        </p:txBody>
      </p:sp>
    </p:spTree>
    <p:extLst>
      <p:ext uri="{BB962C8B-B14F-4D97-AF65-F5344CB8AC3E}">
        <p14:creationId xmlns:p14="http://schemas.microsoft.com/office/powerpoint/2010/main" val="695052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a:t>– </a:t>
            </a:r>
            <a:r>
              <a:rPr dirty="0" smtClean="0"/>
              <a:t>Example</a:t>
            </a:r>
            <a:r>
              <a:rPr dirty="0"/>
              <a:t>: Predicting Housing Costs using Location</a:t>
            </a:r>
          </a:p>
        </p:txBody>
      </p:sp>
      <p:sp>
        <p:nvSpPr>
          <p:cNvPr id="3" name="Content Placeholder 2"/>
          <p:cNvSpPr>
            <a:spLocks noGrp="1"/>
          </p:cNvSpPr>
          <p:nvPr>
            <p:ph idx="1"/>
          </p:nvPr>
        </p:nvSpPr>
        <p:spPr/>
        <p:txBody>
          <a:bodyPr/>
          <a:lstStyle/>
          <a:p>
            <a:pPr marL="0" indent="0">
              <a:buNone/>
            </a:pPr>
            <a:r>
              <a:rPr sz="1350" b="1">
                <a:solidFill>
                  <a:srgbClr val="007020"/>
                </a:solidFill>
                <a:latin typeface="Ubuntu Mono"/>
              </a:rPr>
              <a:t>library</a:t>
            </a:r>
            <a:r>
              <a:rPr sz="1350">
                <a:latin typeface="Ubuntu Mono"/>
              </a:rPr>
              <a:t>(tidyverse); </a:t>
            </a:r>
            <a:r>
              <a:rPr sz="1350" b="1">
                <a:solidFill>
                  <a:srgbClr val="007020"/>
                </a:solidFill>
                <a:latin typeface="Ubuntu Mono"/>
              </a:rPr>
              <a:t>library</a:t>
            </a:r>
            <a:r>
              <a:rPr sz="1350">
                <a:latin typeface="Ubuntu Mono"/>
              </a:rPr>
              <a:t>(tidymodels); </a:t>
            </a:r>
            <a:r>
              <a:rPr sz="1350" b="1">
                <a:solidFill>
                  <a:srgbClr val="007020"/>
                </a:solidFill>
                <a:latin typeface="Ubuntu Mono"/>
              </a:rPr>
              <a:t>library</a:t>
            </a:r>
            <a:r>
              <a:rPr sz="1350">
                <a:latin typeface="Ubuntu Mono"/>
              </a:rPr>
              <a:t>(AmesHousing)</a:t>
            </a:r>
            <a:r>
              <a:t/>
            </a:r>
            <a:br/>
            <a:r>
              <a:rPr sz="1350" b="1">
                <a:solidFill>
                  <a:srgbClr val="007020"/>
                </a:solidFill>
                <a:latin typeface="Ubuntu Mono"/>
              </a:rPr>
              <a:t>library</a:t>
            </a:r>
            <a:r>
              <a:rPr sz="1350">
                <a:latin typeface="Ubuntu Mono"/>
              </a:rPr>
              <a:t>(colorspace)</a:t>
            </a:r>
            <a:r>
              <a:t/>
            </a:r>
            <a:br/>
            <a:r>
              <a:rPr sz="1350">
                <a:latin typeface="Ubuntu Mono"/>
              </a:rPr>
              <a:t>ames &lt;-</a:t>
            </a:r>
            <a:r>
              <a:rPr sz="1350">
                <a:solidFill>
                  <a:srgbClr val="4070A0"/>
                </a:solidFill>
                <a:latin typeface="Ubuntu Mono"/>
              </a:rPr>
              <a:t> </a:t>
            </a:r>
            <a:r>
              <a:rPr sz="1350" b="1">
                <a:solidFill>
                  <a:srgbClr val="007020"/>
                </a:solidFill>
                <a:latin typeface="Ubuntu Mono"/>
              </a:rPr>
              <a:t>make_ames</a:t>
            </a:r>
            <a:r>
              <a:rPr sz="1350">
                <a:latin typeface="Ubuntu Mono"/>
              </a:rPr>
              <a:t>() </a:t>
            </a:r>
            <a:r>
              <a:rPr sz="1350">
                <a:solidFill>
                  <a:srgbClr val="666666"/>
                </a:solidFill>
                <a:latin typeface="Ubuntu Mono"/>
              </a:rPr>
              <a:t>%&gt;%</a:t>
            </a:r>
            <a:r>
              <a:rPr sz="1350">
                <a:solidFill>
                  <a:srgbClr val="4070A0"/>
                </a:solidFill>
                <a:latin typeface="Ubuntu Mono"/>
              </a:rPr>
              <a:t> </a:t>
            </a:r>
            <a:r>
              <a:rPr sz="1350" b="1">
                <a:solidFill>
                  <a:srgbClr val="007020"/>
                </a:solidFill>
                <a:latin typeface="Ubuntu Mono"/>
              </a:rPr>
              <a:t>select</a:t>
            </a:r>
            <a:r>
              <a:rPr sz="1350">
                <a:latin typeface="Ubuntu Mono"/>
              </a:rPr>
              <a:t>(Sale_Price, Latitude, Longitude)</a:t>
            </a:r>
            <a:r>
              <a:t/>
            </a:r>
            <a:br/>
            <a:r>
              <a:rPr sz="1350" b="1">
                <a:solidFill>
                  <a:srgbClr val="007020"/>
                </a:solidFill>
                <a:latin typeface="Ubuntu Mono"/>
              </a:rPr>
              <a:t>ggplot</a:t>
            </a:r>
            <a:r>
              <a:rPr sz="1350">
                <a:latin typeface="Ubuntu Mono"/>
              </a:rPr>
              <a:t>(ames, </a:t>
            </a:r>
            <a:r>
              <a:rPr sz="1350" b="1">
                <a:solidFill>
                  <a:srgbClr val="007020"/>
                </a:solidFill>
                <a:latin typeface="Ubuntu Mono"/>
              </a:rPr>
              <a:t>aes</a:t>
            </a:r>
            <a:r>
              <a:rPr sz="1350">
                <a:latin typeface="Ubuntu Mono"/>
              </a:rPr>
              <a:t>(</a:t>
            </a:r>
            <a:r>
              <a:rPr sz="1350">
                <a:solidFill>
                  <a:srgbClr val="902000"/>
                </a:solidFill>
                <a:latin typeface="Ubuntu Mono"/>
              </a:rPr>
              <a:t>x=</a:t>
            </a:r>
            <a:r>
              <a:rPr sz="1350">
                <a:latin typeface="Ubuntu Mono"/>
              </a:rPr>
              <a:t>Longitude, </a:t>
            </a:r>
            <a:r>
              <a:rPr sz="1350">
                <a:solidFill>
                  <a:srgbClr val="902000"/>
                </a:solidFill>
                <a:latin typeface="Ubuntu Mono"/>
              </a:rPr>
              <a:t>y=</a:t>
            </a:r>
            <a:r>
              <a:rPr sz="1350">
                <a:latin typeface="Ubuntu Mono"/>
              </a:rPr>
              <a:t>Latitude, </a:t>
            </a:r>
            <a:r>
              <a:rPr sz="1350">
                <a:solidFill>
                  <a:srgbClr val="902000"/>
                </a:solidFill>
                <a:latin typeface="Ubuntu Mono"/>
              </a:rPr>
              <a:t>color=</a:t>
            </a:r>
            <a:r>
              <a:rPr sz="1350">
                <a:latin typeface="Ubuntu Mono"/>
              </a:rPr>
              <a:t>Sale_Price)) </a:t>
            </a:r>
            <a:r>
              <a:rPr sz="1350">
                <a:solidFill>
                  <a:srgbClr val="666666"/>
                </a:solidFill>
                <a:latin typeface="Ubuntu Mono"/>
              </a:rPr>
              <a:t>+</a:t>
            </a:r>
            <a:r>
              <a:t/>
            </a:r>
            <a:br/>
            <a:r>
              <a:rPr sz="1350">
                <a:solidFill>
                  <a:srgbClr val="4070A0"/>
                </a:solidFill>
                <a:latin typeface="Ubuntu Mono"/>
              </a:rPr>
              <a:t>  </a:t>
            </a:r>
            <a:r>
              <a:rPr sz="1350" b="1">
                <a:solidFill>
                  <a:srgbClr val="007020"/>
                </a:solidFill>
                <a:latin typeface="Ubuntu Mono"/>
              </a:rPr>
              <a:t>geom_point</a:t>
            </a:r>
            <a:r>
              <a:rPr sz="1350">
                <a:latin typeface="Ubuntu Mono"/>
              </a:rPr>
              <a:t>(</a:t>
            </a:r>
            <a:r>
              <a:rPr sz="1350">
                <a:solidFill>
                  <a:srgbClr val="902000"/>
                </a:solidFill>
                <a:latin typeface="Ubuntu Mono"/>
              </a:rPr>
              <a:t>alpha=</a:t>
            </a:r>
            <a:r>
              <a:rPr sz="1350">
                <a:solidFill>
                  <a:srgbClr val="40A070"/>
                </a:solidFill>
                <a:latin typeface="Ubuntu Mono"/>
              </a:rPr>
              <a:t>0.5</a:t>
            </a:r>
            <a:r>
              <a:rPr sz="1350">
                <a:latin typeface="Ubuntu Mono"/>
              </a:rPr>
              <a:t>) </a:t>
            </a:r>
            <a:r>
              <a:rPr sz="1350">
                <a:solidFill>
                  <a:srgbClr val="666666"/>
                </a:solidFill>
                <a:latin typeface="Ubuntu Mono"/>
              </a:rPr>
              <a:t>+</a:t>
            </a:r>
            <a:r>
              <a:t/>
            </a:r>
            <a:br/>
            <a:r>
              <a:rPr sz="1350">
                <a:solidFill>
                  <a:srgbClr val="4070A0"/>
                </a:solidFill>
                <a:latin typeface="Ubuntu Mono"/>
              </a:rPr>
              <a:t>  </a:t>
            </a:r>
            <a:r>
              <a:rPr sz="1350" b="1">
                <a:solidFill>
                  <a:srgbClr val="007020"/>
                </a:solidFill>
                <a:latin typeface="Ubuntu Mono"/>
              </a:rPr>
              <a:t>scale_color_continuous_sequential</a:t>
            </a:r>
            <a:r>
              <a:rPr sz="1350">
                <a:latin typeface="Ubuntu Mono"/>
              </a:rPr>
              <a:t>(</a:t>
            </a:r>
            <a:r>
              <a:rPr sz="1350">
                <a:solidFill>
                  <a:srgbClr val="902000"/>
                </a:solidFill>
                <a:latin typeface="Ubuntu Mono"/>
              </a:rPr>
              <a:t>palette=</a:t>
            </a:r>
            <a:r>
              <a:rPr sz="1350">
                <a:solidFill>
                  <a:srgbClr val="4070A0"/>
                </a:solidFill>
                <a:latin typeface="Ubuntu Mono"/>
              </a:rPr>
              <a:t>"Viridis"</a:t>
            </a:r>
            <a:r>
              <a:rPr sz="1350">
                <a:latin typeface="Ubuntu Mono"/>
              </a:rPr>
              <a:t>, </a:t>
            </a:r>
            <a:r>
              <a:rPr sz="1350">
                <a:solidFill>
                  <a:srgbClr val="902000"/>
                </a:solidFill>
                <a:latin typeface="Ubuntu Mono"/>
              </a:rPr>
              <a:t>rev=</a:t>
            </a:r>
            <a:r>
              <a:rPr sz="1350">
                <a:solidFill>
                  <a:srgbClr val="007020"/>
                </a:solidFill>
                <a:latin typeface="Ubuntu Mono"/>
              </a:rPr>
              <a:t>FALSE</a:t>
            </a:r>
            <a:r>
              <a:rPr sz="1350">
                <a:latin typeface="Ubuntu Mono"/>
              </a:rPr>
              <a:t>)</a:t>
            </a:r>
          </a:p>
        </p:txBody>
      </p:sp>
      <p:pic>
        <p:nvPicPr>
          <p:cNvPr id="4" name="Picture 3" descr="A scatter plot of Ames Housing data by Latitude and Longitude, with points colored by Sale_Price&#10;"/>
          <p:cNvPicPr>
            <a:picLocks noGrp="1" noChangeAspect="1"/>
          </p:cNvPicPr>
          <p:nvPr/>
        </p:nvPicPr>
        <p:blipFill>
          <a:blip r:embed="rId2"/>
          <a:stretch>
            <a:fillRect/>
          </a:stretch>
        </p:blipFill>
        <p:spPr bwMode="auto">
          <a:xfrm>
            <a:off x="342900" y="2571750"/>
            <a:ext cx="6172200" cy="2571750"/>
          </a:xfrm>
          <a:prstGeom prst="rect">
            <a:avLst/>
          </a:prstGeom>
          <a:noFill/>
          <a:ln w="9525">
            <a:noFill/>
            <a:headEnd/>
            <a:tailEnd/>
          </a:ln>
        </p:spPr>
      </p:pic>
    </p:spTree>
    <p:extLst>
      <p:ext uri="{BB962C8B-B14F-4D97-AF65-F5344CB8AC3E}">
        <p14:creationId xmlns:p14="http://schemas.microsoft.com/office/powerpoint/2010/main" val="2086810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a:t>– </a:t>
            </a:r>
            <a:r>
              <a:rPr dirty="0" smtClean="0"/>
              <a:t>Create the test and training sets.</a:t>
            </a:r>
            <a:endParaRPr dirty="0"/>
          </a:p>
        </p:txBody>
      </p:sp>
      <p:sp>
        <p:nvSpPr>
          <p:cNvPr id="3" name="Content Placeholder 2"/>
          <p:cNvSpPr>
            <a:spLocks noGrp="1"/>
          </p:cNvSpPr>
          <p:nvPr>
            <p:ph idx="1"/>
          </p:nvPr>
        </p:nvSpPr>
        <p:spPr/>
        <p:txBody>
          <a:bodyPr>
            <a:normAutofit/>
          </a:bodyPr>
          <a:lstStyle/>
          <a:p>
            <a:pPr marL="0" indent="0">
              <a:buNone/>
            </a:pPr>
            <a:r>
              <a:rPr b="1" dirty="0" err="1">
                <a:solidFill>
                  <a:srgbClr val="007020"/>
                </a:solidFill>
                <a:latin typeface="Ubuntu Mono"/>
              </a:rPr>
              <a:t>set.seed</a:t>
            </a:r>
            <a:r>
              <a:rPr dirty="0">
                <a:latin typeface="Ubuntu Mono"/>
              </a:rPr>
              <a:t>(</a:t>
            </a:r>
            <a:r>
              <a:rPr dirty="0">
                <a:solidFill>
                  <a:srgbClr val="40A070"/>
                </a:solidFill>
                <a:latin typeface="Ubuntu Mono"/>
              </a:rPr>
              <a:t>387</a:t>
            </a:r>
            <a:r>
              <a:rPr dirty="0">
                <a:latin typeface="Ubuntu Mono"/>
              </a:rPr>
              <a:t>)</a:t>
            </a:r>
            <a:r>
              <a:rPr dirty="0"/>
              <a:t/>
            </a:r>
            <a:br>
              <a:rPr dirty="0"/>
            </a:br>
            <a:r>
              <a:rPr i="1" dirty="0">
                <a:solidFill>
                  <a:srgbClr val="60A0B0"/>
                </a:solidFill>
                <a:latin typeface="Ubuntu Mono"/>
              </a:rPr>
              <a:t># Functions from the '</a:t>
            </a:r>
            <a:r>
              <a:rPr i="1" dirty="0" err="1">
                <a:solidFill>
                  <a:srgbClr val="60A0B0"/>
                </a:solidFill>
                <a:latin typeface="Ubuntu Mono"/>
              </a:rPr>
              <a:t>rsample</a:t>
            </a:r>
            <a:r>
              <a:rPr i="1" dirty="0">
                <a:solidFill>
                  <a:srgbClr val="60A0B0"/>
                </a:solidFill>
                <a:latin typeface="Ubuntu Mono"/>
              </a:rPr>
              <a:t>' package.</a:t>
            </a:r>
            <a:r>
              <a:rPr dirty="0"/>
              <a:t/>
            </a:r>
            <a:br>
              <a:rPr dirty="0"/>
            </a:br>
            <a:r>
              <a:rPr dirty="0" err="1">
                <a:latin typeface="Ubuntu Mono"/>
              </a:rPr>
              <a:t>ames.rsplit</a:t>
            </a:r>
            <a:r>
              <a:rPr dirty="0">
                <a:latin typeface="Ubuntu Mono"/>
              </a:rPr>
              <a:t> &lt;-</a:t>
            </a:r>
            <a:r>
              <a:rPr dirty="0">
                <a:solidFill>
                  <a:srgbClr val="4070A0"/>
                </a:solidFill>
                <a:latin typeface="Ubuntu Mono"/>
              </a:rPr>
              <a:t> </a:t>
            </a:r>
            <a:r>
              <a:rPr b="1" dirty="0" err="1">
                <a:solidFill>
                  <a:srgbClr val="007020"/>
                </a:solidFill>
                <a:latin typeface="Ubuntu Mono"/>
              </a:rPr>
              <a:t>initial_split</a:t>
            </a:r>
            <a:r>
              <a:rPr dirty="0">
                <a:latin typeface="Ubuntu Mono"/>
              </a:rPr>
              <a:t>(</a:t>
            </a:r>
            <a:r>
              <a:rPr dirty="0" err="1">
                <a:latin typeface="Ubuntu Mono"/>
              </a:rPr>
              <a:t>ames</a:t>
            </a:r>
            <a:r>
              <a:rPr dirty="0">
                <a:latin typeface="Ubuntu Mono"/>
              </a:rPr>
              <a:t>, </a:t>
            </a:r>
            <a:r>
              <a:rPr dirty="0">
                <a:solidFill>
                  <a:srgbClr val="902000"/>
                </a:solidFill>
                <a:latin typeface="Ubuntu Mono"/>
              </a:rPr>
              <a:t>prop=</a:t>
            </a:r>
            <a:r>
              <a:rPr dirty="0">
                <a:solidFill>
                  <a:srgbClr val="40A070"/>
                </a:solidFill>
                <a:latin typeface="Ubuntu Mono"/>
              </a:rPr>
              <a:t>0.70</a:t>
            </a:r>
            <a:r>
              <a:rPr dirty="0">
                <a:latin typeface="Ubuntu Mono"/>
              </a:rPr>
              <a:t>)</a:t>
            </a:r>
            <a:r>
              <a:rPr dirty="0"/>
              <a:t/>
            </a:r>
            <a:br>
              <a:rPr dirty="0"/>
            </a:br>
            <a:r>
              <a:rPr dirty="0" err="1">
                <a:latin typeface="Ubuntu Mono"/>
              </a:rPr>
              <a:t>ames.rsplit</a:t>
            </a:r>
            <a:endParaRPr dirty="0">
              <a:latin typeface="Ubuntu Mono"/>
            </a:endParaRPr>
          </a:p>
          <a:p>
            <a:pPr marL="0" indent="0">
              <a:buNone/>
            </a:pPr>
            <a:r>
              <a:rPr dirty="0">
                <a:latin typeface="Ubuntu Mono"/>
              </a:rPr>
              <a:t>&lt;Analysis/Assess/Total&gt;
&lt;2051/879/2930&gt;</a:t>
            </a:r>
          </a:p>
          <a:p>
            <a:pPr marL="0" indent="0">
              <a:buNone/>
            </a:pPr>
            <a:r>
              <a:rPr dirty="0" err="1">
                <a:latin typeface="Ubuntu Mono"/>
              </a:rPr>
              <a:t>ames.train</a:t>
            </a:r>
            <a:r>
              <a:rPr dirty="0">
                <a:latin typeface="Ubuntu Mono"/>
              </a:rPr>
              <a:t> &lt;-</a:t>
            </a:r>
            <a:r>
              <a:rPr dirty="0">
                <a:solidFill>
                  <a:srgbClr val="4070A0"/>
                </a:solidFill>
                <a:latin typeface="Ubuntu Mono"/>
              </a:rPr>
              <a:t> </a:t>
            </a:r>
            <a:r>
              <a:rPr b="1" dirty="0">
                <a:solidFill>
                  <a:srgbClr val="007020"/>
                </a:solidFill>
                <a:latin typeface="Ubuntu Mono"/>
              </a:rPr>
              <a:t>training</a:t>
            </a:r>
            <a:r>
              <a:rPr dirty="0">
                <a:latin typeface="Ubuntu Mono"/>
              </a:rPr>
              <a:t>(</a:t>
            </a:r>
            <a:r>
              <a:rPr dirty="0" err="1">
                <a:latin typeface="Ubuntu Mono"/>
              </a:rPr>
              <a:t>ames.rsplit</a:t>
            </a:r>
            <a:r>
              <a:rPr dirty="0">
                <a:latin typeface="Ubuntu Mono"/>
              </a:rPr>
              <a:t>)</a:t>
            </a:r>
            <a:r>
              <a:rPr dirty="0"/>
              <a:t/>
            </a:r>
            <a:br>
              <a:rPr dirty="0"/>
            </a:br>
            <a:r>
              <a:rPr dirty="0" err="1">
                <a:latin typeface="Ubuntu Mono"/>
              </a:rPr>
              <a:t>ames.test</a:t>
            </a:r>
            <a:r>
              <a:rPr dirty="0">
                <a:latin typeface="Ubuntu Mono"/>
              </a:rPr>
              <a:t> &lt;-</a:t>
            </a:r>
            <a:r>
              <a:rPr dirty="0">
                <a:solidFill>
                  <a:srgbClr val="4070A0"/>
                </a:solidFill>
                <a:latin typeface="Ubuntu Mono"/>
              </a:rPr>
              <a:t> </a:t>
            </a:r>
            <a:r>
              <a:rPr b="1" dirty="0">
                <a:solidFill>
                  <a:srgbClr val="007020"/>
                </a:solidFill>
                <a:latin typeface="Ubuntu Mono"/>
              </a:rPr>
              <a:t>testing</a:t>
            </a:r>
            <a:r>
              <a:rPr dirty="0">
                <a:latin typeface="Ubuntu Mono"/>
              </a:rPr>
              <a:t>(</a:t>
            </a:r>
            <a:r>
              <a:rPr dirty="0" err="1">
                <a:latin typeface="Ubuntu Mono"/>
              </a:rPr>
              <a:t>ames.rsplit</a:t>
            </a:r>
            <a:r>
              <a:rPr dirty="0">
                <a:latin typeface="Ubuntu Mono"/>
              </a:rPr>
              <a:t>)</a:t>
            </a:r>
          </a:p>
        </p:txBody>
      </p:sp>
    </p:spTree>
    <p:extLst>
      <p:ext uri="{BB962C8B-B14F-4D97-AF65-F5344CB8AC3E}">
        <p14:creationId xmlns:p14="http://schemas.microsoft.com/office/powerpoint/2010/main" val="2246686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 </a:t>
            </a:r>
            <a:r>
              <a:rPr dirty="0" smtClean="0"/>
              <a:t>A </a:t>
            </a:r>
            <a:r>
              <a:rPr dirty="0"/>
              <a:t>simple fit using linear regression…</a:t>
            </a:r>
          </a:p>
        </p:txBody>
      </p:sp>
      <p:sp>
        <p:nvSpPr>
          <p:cNvPr id="3" name="Content Placeholder 2"/>
          <p:cNvSpPr>
            <a:spLocks noGrp="1"/>
          </p:cNvSpPr>
          <p:nvPr>
            <p:ph idx="1"/>
          </p:nvPr>
        </p:nvSpPr>
        <p:spPr/>
        <p:txBody>
          <a:bodyPr>
            <a:normAutofit/>
          </a:bodyPr>
          <a:lstStyle/>
          <a:p>
            <a:pPr marL="0" indent="0">
              <a:buNone/>
            </a:pPr>
            <a:r>
              <a:rPr i="1" dirty="0">
                <a:solidFill>
                  <a:srgbClr val="60A0B0"/>
                </a:solidFill>
                <a:latin typeface="Ubuntu Mono"/>
              </a:rPr>
              <a:t># Commands from the 'parsnip' package.</a:t>
            </a:r>
            <a:r>
              <a:rPr dirty="0"/>
              <a:t/>
            </a:r>
            <a:br>
              <a:rPr dirty="0"/>
            </a:br>
            <a:r>
              <a:rPr i="1" dirty="0">
                <a:solidFill>
                  <a:srgbClr val="60A0B0"/>
                </a:solidFill>
                <a:latin typeface="Ubuntu Mono"/>
              </a:rPr>
              <a:t># First create the model specification.</a:t>
            </a:r>
            <a:r>
              <a:rPr dirty="0"/>
              <a:t/>
            </a:r>
            <a:br>
              <a:rPr dirty="0"/>
            </a:br>
            <a:r>
              <a:rPr dirty="0" err="1">
                <a:latin typeface="Ubuntu Mono"/>
              </a:rPr>
              <a:t>lm.model_spec</a:t>
            </a:r>
            <a:r>
              <a:rPr dirty="0">
                <a:latin typeface="Ubuntu Mono"/>
              </a:rPr>
              <a:t> &lt;-</a:t>
            </a:r>
            <a:r>
              <a:rPr dirty="0">
                <a:solidFill>
                  <a:srgbClr val="4070A0"/>
                </a:solidFill>
                <a:latin typeface="Ubuntu Mono"/>
              </a:rPr>
              <a:t> </a:t>
            </a:r>
            <a:r>
              <a:rPr b="1" dirty="0" err="1">
                <a:solidFill>
                  <a:srgbClr val="007020"/>
                </a:solidFill>
                <a:latin typeface="Ubuntu Mono"/>
              </a:rPr>
              <a:t>linear_reg</a:t>
            </a:r>
            <a:r>
              <a:rPr dirty="0">
                <a:latin typeface="Ubuntu Mono"/>
              </a:rPr>
              <a:t>() </a:t>
            </a:r>
            <a:r>
              <a:rPr dirty="0">
                <a:solidFill>
                  <a:srgbClr val="666666"/>
                </a:solidFill>
                <a:latin typeface="Ubuntu Mono"/>
              </a:rPr>
              <a:t>%&gt;%</a:t>
            </a:r>
            <a:r>
              <a:rPr dirty="0">
                <a:solidFill>
                  <a:srgbClr val="4070A0"/>
                </a:solidFill>
                <a:latin typeface="Ubuntu Mono"/>
              </a:rPr>
              <a:t> </a:t>
            </a:r>
            <a:r>
              <a:rPr b="1" dirty="0" err="1">
                <a:solidFill>
                  <a:srgbClr val="007020"/>
                </a:solidFill>
                <a:latin typeface="Ubuntu Mono"/>
              </a:rPr>
              <a:t>set_engine</a:t>
            </a:r>
            <a:r>
              <a:rPr dirty="0">
                <a:latin typeface="Ubuntu Mono"/>
              </a:rPr>
              <a:t>(</a:t>
            </a:r>
            <a:r>
              <a:rPr dirty="0">
                <a:solidFill>
                  <a:srgbClr val="4070A0"/>
                </a:solidFill>
                <a:latin typeface="Ubuntu Mono"/>
              </a:rPr>
              <a:t>"lm"</a:t>
            </a:r>
            <a:r>
              <a:rPr dirty="0">
                <a:latin typeface="Ubuntu Mono"/>
              </a:rPr>
              <a:t>)</a:t>
            </a:r>
            <a:r>
              <a:rPr dirty="0"/>
              <a:t/>
            </a:r>
            <a:br>
              <a:rPr dirty="0"/>
            </a:br>
            <a:endParaRPr lang="en-US" dirty="0" smtClean="0"/>
          </a:p>
          <a:p>
            <a:pPr marL="0" indent="0">
              <a:buNone/>
            </a:pPr>
            <a:r>
              <a:rPr i="1" dirty="0" smtClean="0">
                <a:solidFill>
                  <a:srgbClr val="60A0B0"/>
                </a:solidFill>
                <a:latin typeface="Ubuntu Mono"/>
              </a:rPr>
              <a:t># </a:t>
            </a:r>
            <a:r>
              <a:rPr i="1" dirty="0">
                <a:solidFill>
                  <a:srgbClr val="60A0B0"/>
                </a:solidFill>
                <a:latin typeface="Ubuntu Mono"/>
              </a:rPr>
              <a:t>Then create the fitted model.</a:t>
            </a:r>
            <a:r>
              <a:rPr dirty="0"/>
              <a:t/>
            </a:r>
            <a:br>
              <a:rPr dirty="0"/>
            </a:br>
            <a:r>
              <a:rPr dirty="0" err="1">
                <a:latin typeface="Ubuntu Mono"/>
              </a:rPr>
              <a:t>lm.model_fit</a:t>
            </a:r>
            <a:r>
              <a:rPr dirty="0">
                <a:latin typeface="Ubuntu Mono"/>
              </a:rPr>
              <a:t> &lt;-</a:t>
            </a:r>
            <a:r>
              <a:rPr dirty="0">
                <a:solidFill>
                  <a:srgbClr val="4070A0"/>
                </a:solidFill>
                <a:latin typeface="Ubuntu Mono"/>
              </a:rPr>
              <a:t> </a:t>
            </a:r>
            <a:r>
              <a:rPr dirty="0" err="1">
                <a:latin typeface="Ubuntu Mono"/>
              </a:rPr>
              <a:t>lm.model_spec</a:t>
            </a:r>
            <a:r>
              <a:rPr dirty="0">
                <a:latin typeface="Ubuntu Mono"/>
              </a:rPr>
              <a:t> </a:t>
            </a:r>
            <a:r>
              <a:rPr dirty="0">
                <a:solidFill>
                  <a:srgbClr val="666666"/>
                </a:solidFill>
                <a:latin typeface="Ubuntu Mono"/>
              </a:rPr>
              <a:t>%&gt;%</a:t>
            </a:r>
            <a:r>
              <a:rPr dirty="0"/>
              <a:t/>
            </a:r>
            <a:br>
              <a:rPr dirty="0"/>
            </a:br>
            <a:r>
              <a:rPr dirty="0">
                <a:solidFill>
                  <a:srgbClr val="4070A0"/>
                </a:solidFill>
                <a:latin typeface="Ubuntu Mono"/>
              </a:rPr>
              <a:t>  </a:t>
            </a:r>
            <a:r>
              <a:rPr b="1" dirty="0">
                <a:solidFill>
                  <a:srgbClr val="007020"/>
                </a:solidFill>
                <a:latin typeface="Ubuntu Mono"/>
              </a:rPr>
              <a:t>fit</a:t>
            </a:r>
            <a:r>
              <a:rPr dirty="0">
                <a:latin typeface="Ubuntu Mono"/>
              </a:rPr>
              <a:t>(</a:t>
            </a:r>
            <a:r>
              <a:rPr dirty="0" err="1">
                <a:latin typeface="Ubuntu Mono"/>
              </a:rPr>
              <a:t>Sale_Price</a:t>
            </a:r>
            <a:r>
              <a:rPr dirty="0">
                <a:latin typeface="Ubuntu Mono"/>
              </a:rPr>
              <a:t> </a:t>
            </a:r>
            <a:r>
              <a:rPr dirty="0">
                <a:solidFill>
                  <a:srgbClr val="666666"/>
                </a:solidFill>
                <a:latin typeface="Ubuntu Mono"/>
              </a:rPr>
              <a:t>~</a:t>
            </a:r>
            <a:r>
              <a:rPr dirty="0">
                <a:solidFill>
                  <a:srgbClr val="4070A0"/>
                </a:solidFill>
                <a:latin typeface="Ubuntu Mono"/>
              </a:rPr>
              <a:t> </a:t>
            </a:r>
            <a:r>
              <a:rPr dirty="0">
                <a:latin typeface="Ubuntu Mono"/>
              </a:rPr>
              <a:t>., </a:t>
            </a:r>
            <a:r>
              <a:rPr dirty="0">
                <a:solidFill>
                  <a:srgbClr val="902000"/>
                </a:solidFill>
                <a:latin typeface="Ubuntu Mono"/>
              </a:rPr>
              <a:t>data=</a:t>
            </a:r>
            <a:r>
              <a:rPr dirty="0" err="1">
                <a:latin typeface="Ubuntu Mono"/>
              </a:rPr>
              <a:t>ames.train</a:t>
            </a:r>
            <a:r>
              <a:rPr dirty="0">
                <a:latin typeface="Ubuntu Mono"/>
              </a:rPr>
              <a:t>)</a:t>
            </a:r>
          </a:p>
        </p:txBody>
      </p:sp>
    </p:spTree>
    <p:extLst>
      <p:ext uri="{BB962C8B-B14F-4D97-AF65-F5344CB8AC3E}">
        <p14:creationId xmlns:p14="http://schemas.microsoft.com/office/powerpoint/2010/main" val="318049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a:t>
            </a:r>
            <a:r>
              <a:rPr lang="en-US" dirty="0"/>
              <a:t>– </a:t>
            </a:r>
            <a:r>
              <a:rPr dirty="0" smtClean="0"/>
              <a:t>Linear </a:t>
            </a:r>
            <a:r>
              <a:rPr dirty="0"/>
              <a:t>Regression Output</a:t>
            </a:r>
          </a:p>
        </p:txBody>
      </p:sp>
      <p:sp>
        <p:nvSpPr>
          <p:cNvPr id="3" name="Content Placeholder 2"/>
          <p:cNvSpPr>
            <a:spLocks noGrp="1"/>
          </p:cNvSpPr>
          <p:nvPr>
            <p:ph idx="1"/>
          </p:nvPr>
        </p:nvSpPr>
        <p:spPr/>
        <p:txBody>
          <a:bodyPr>
            <a:normAutofit lnSpcReduction="10000"/>
          </a:bodyPr>
          <a:lstStyle/>
          <a:p>
            <a:pPr marL="0" indent="0">
              <a:buNone/>
            </a:pPr>
            <a:r>
              <a:rPr dirty="0" err="1" smtClean="0">
                <a:latin typeface="Ubuntu Mono"/>
              </a:rPr>
              <a:t>lm.model_fit</a:t>
            </a:r>
            <a:endParaRPr lang="en-US" dirty="0" smtClean="0">
              <a:latin typeface="Ubuntu Mono"/>
            </a:endParaRPr>
          </a:p>
          <a:p>
            <a:pPr marL="0" indent="0">
              <a:buNone/>
            </a:pPr>
            <a:endParaRPr dirty="0">
              <a:latin typeface="Ubuntu Mono"/>
            </a:endParaRPr>
          </a:p>
          <a:p>
            <a:pPr marL="0" indent="0">
              <a:spcBef>
                <a:spcPts val="0"/>
              </a:spcBef>
              <a:spcAft>
                <a:spcPts val="0"/>
              </a:spcAft>
              <a:buNone/>
            </a:pPr>
            <a:r>
              <a:rPr dirty="0">
                <a:latin typeface="Ubuntu Mono"/>
              </a:rPr>
              <a:t>parsnip model object
Fit time:  5ms 
Call:
stats::lm(formula = formula, data = data)
Coefficients:
(Intercept)     Latitude    Longitude  
  -1.28e+08     1.27e+06    -7.99e+05  </a:t>
            </a:r>
          </a:p>
        </p:txBody>
      </p:sp>
    </p:spTree>
    <p:extLst>
      <p:ext uri="{BB962C8B-B14F-4D97-AF65-F5344CB8AC3E}">
        <p14:creationId xmlns:p14="http://schemas.microsoft.com/office/powerpoint/2010/main" val="4191554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18 </a:t>
            </a:r>
            <a:r>
              <a:rPr lang="en-US" dirty="0"/>
              <a:t>– </a:t>
            </a:r>
            <a:r>
              <a:rPr dirty="0" smtClean="0"/>
              <a:t>The </a:t>
            </a:r>
            <a:r>
              <a:rPr dirty="0"/>
              <a:t>underlying ‘</a:t>
            </a:r>
            <a:r>
              <a:rPr dirty="0">
                <a:latin typeface="Ubuntu Mono" panose="020B0509030602030204" pitchFamily="49" charset="0"/>
              </a:rPr>
              <a:t>lm</a:t>
            </a:r>
            <a:r>
              <a:rPr dirty="0"/>
              <a:t>’ object can be accessed via ‘</a:t>
            </a:r>
            <a:r>
              <a:rPr dirty="0">
                <a:latin typeface="Ubuntu Mono" panose="020B0509030602030204" pitchFamily="49" charset="0"/>
              </a:rPr>
              <a:t>$fit</a:t>
            </a:r>
            <a:r>
              <a:rPr dirty="0"/>
              <a:t>’.</a:t>
            </a:r>
          </a:p>
        </p:txBody>
      </p:sp>
      <p:sp>
        <p:nvSpPr>
          <p:cNvPr id="3" name="Content Placeholder 2"/>
          <p:cNvSpPr>
            <a:spLocks noGrp="1"/>
          </p:cNvSpPr>
          <p:nvPr>
            <p:ph idx="1"/>
          </p:nvPr>
        </p:nvSpPr>
        <p:spPr/>
        <p:txBody>
          <a:bodyPr>
            <a:normAutofit fontScale="92500" lnSpcReduction="20000"/>
          </a:bodyPr>
          <a:lstStyle/>
          <a:p>
            <a:pPr marL="0" indent="0">
              <a:lnSpc>
                <a:spcPct val="120000"/>
              </a:lnSpc>
              <a:spcBef>
                <a:spcPts val="0"/>
              </a:spcBef>
              <a:spcAft>
                <a:spcPts val="0"/>
              </a:spcAft>
              <a:buNone/>
            </a:pPr>
            <a:r>
              <a:rPr sz="1350" b="1" dirty="0">
                <a:solidFill>
                  <a:srgbClr val="007020"/>
                </a:solidFill>
                <a:latin typeface="Ubuntu Mono"/>
              </a:rPr>
              <a:t>summary</a:t>
            </a:r>
            <a:r>
              <a:rPr sz="1350" dirty="0">
                <a:latin typeface="Ubuntu Mono"/>
              </a:rPr>
              <a:t>(</a:t>
            </a:r>
            <a:r>
              <a:rPr sz="1350" dirty="0" err="1">
                <a:latin typeface="Ubuntu Mono"/>
              </a:rPr>
              <a:t>lm.model_fit</a:t>
            </a:r>
            <a:r>
              <a:rPr sz="1350" dirty="0" err="1">
                <a:solidFill>
                  <a:srgbClr val="666666"/>
                </a:solidFill>
                <a:latin typeface="Ubuntu Mono"/>
              </a:rPr>
              <a:t>$</a:t>
            </a:r>
            <a:r>
              <a:rPr sz="1350" dirty="0" err="1">
                <a:latin typeface="Ubuntu Mono"/>
              </a:rPr>
              <a:t>fit</a:t>
            </a:r>
            <a:r>
              <a:rPr sz="1350" dirty="0">
                <a:latin typeface="Ubuntu Mono"/>
              </a:rPr>
              <a:t>)</a:t>
            </a:r>
          </a:p>
          <a:p>
            <a:pPr marL="0" indent="0">
              <a:lnSpc>
                <a:spcPct val="120000"/>
              </a:lnSpc>
              <a:spcBef>
                <a:spcPts val="0"/>
              </a:spcBef>
              <a:spcAft>
                <a:spcPts val="0"/>
              </a:spcAft>
              <a:buNone/>
            </a:pPr>
            <a:r>
              <a:rPr sz="1350" dirty="0">
                <a:latin typeface="Ubuntu Mono"/>
              </a:rPr>
              <a:t>
Call:
stats::lm(formula = formula, data = data)
Residuals:
    Min      1Q  Median      3Q     Max 
-143710  -46472  -19385   31415  541028 
Coefficients:
             Estimate Std. Error t value </a:t>
            </a:r>
            <a:r>
              <a:rPr sz="1350" dirty="0" err="1">
                <a:latin typeface="Ubuntu Mono"/>
              </a:rPr>
              <a:t>Pr</a:t>
            </a:r>
            <a:r>
              <a:rPr sz="1350" dirty="0">
                <a:latin typeface="Ubuntu Mono"/>
              </a:rPr>
              <a:t>(&gt;|t|)    
(Intercept) -1.28e+08   7.13e+06   -17.9   &lt;2e-16 ***
Latitude     1.27e+06   8.89e+04    14.3   &lt;2e-16 ***
Longitude   -7.99e+05   6.31e+04   -12.7   &lt;2e-16 ***
---
</a:t>
            </a:r>
            <a:r>
              <a:rPr sz="1350" dirty="0" err="1">
                <a:latin typeface="Ubuntu Mono"/>
              </a:rPr>
              <a:t>Signif</a:t>
            </a:r>
            <a:r>
              <a:rPr sz="1350" dirty="0">
                <a:latin typeface="Ubuntu Mono"/>
              </a:rPr>
              <a:t>. codes:  0 '***' 0.001 '**' 0.01 '*' 0.05 '.' 0.1 ' ' 1
Residual standard error: 73600 on 2048 degrees of freedom
Multiple R-squared:  0.145, Adjusted R-squared:  0.145 
F-statistic:  174 on 2 and 2048 DF,  p-value: &lt;2e-16</a:t>
            </a:r>
          </a:p>
        </p:txBody>
      </p:sp>
    </p:spTree>
    <p:extLst>
      <p:ext uri="{BB962C8B-B14F-4D97-AF65-F5344CB8AC3E}">
        <p14:creationId xmlns:p14="http://schemas.microsoft.com/office/powerpoint/2010/main" val="3932316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 </a:t>
            </a:r>
            <a:r>
              <a:rPr lang="en-US" dirty="0"/>
              <a:t>– </a:t>
            </a:r>
            <a:r>
              <a:rPr dirty="0" smtClean="0"/>
              <a:t>Evaluating </a:t>
            </a:r>
            <a:r>
              <a:rPr dirty="0"/>
              <a:t>the model using </a:t>
            </a:r>
            <a:r>
              <a:rPr dirty="0">
                <a:latin typeface="Ubuntu Mono"/>
              </a:rPr>
              <a:t>predict</a:t>
            </a:r>
            <a:r>
              <a:rPr dirty="0"/>
              <a:t> and </a:t>
            </a:r>
            <a:r>
              <a:rPr dirty="0" err="1">
                <a:latin typeface="Ubuntu Mono"/>
              </a:rPr>
              <a:t>rmse</a:t>
            </a:r>
            <a:r>
              <a:rPr dirty="0"/>
              <a:t>.</a:t>
            </a:r>
          </a:p>
        </p:txBody>
      </p:sp>
      <p:sp>
        <p:nvSpPr>
          <p:cNvPr id="3" name="Content Placeholder 2"/>
          <p:cNvSpPr>
            <a:spLocks noGrp="1"/>
          </p:cNvSpPr>
          <p:nvPr>
            <p:ph idx="1"/>
          </p:nvPr>
        </p:nvSpPr>
        <p:spPr/>
        <p:txBody>
          <a:bodyPr>
            <a:normAutofit fontScale="92500"/>
          </a:bodyPr>
          <a:lstStyle/>
          <a:p>
            <a:pPr marL="0" indent="0">
              <a:lnSpc>
                <a:spcPct val="120000"/>
              </a:lnSpc>
              <a:spcBef>
                <a:spcPts val="0"/>
              </a:spcBef>
              <a:spcAft>
                <a:spcPts val="0"/>
              </a:spcAft>
              <a:buNone/>
            </a:pPr>
            <a:r>
              <a:rPr sz="1350" b="1" dirty="0">
                <a:solidFill>
                  <a:srgbClr val="007020"/>
                </a:solidFill>
                <a:latin typeface="Ubuntu Mono"/>
              </a:rPr>
              <a:t>head</a:t>
            </a:r>
            <a:r>
              <a:rPr sz="1350" dirty="0">
                <a:latin typeface="Ubuntu Mono"/>
              </a:rPr>
              <a:t>(</a:t>
            </a:r>
            <a:r>
              <a:rPr sz="1350" b="1" dirty="0">
                <a:solidFill>
                  <a:srgbClr val="007020"/>
                </a:solidFill>
                <a:latin typeface="Ubuntu Mono"/>
              </a:rPr>
              <a:t>predict</a:t>
            </a:r>
            <a:r>
              <a:rPr sz="1350" dirty="0">
                <a:latin typeface="Ubuntu Mono"/>
              </a:rPr>
              <a:t>(</a:t>
            </a:r>
            <a:r>
              <a:rPr sz="1350" dirty="0" err="1">
                <a:latin typeface="Ubuntu Mono"/>
              </a:rPr>
              <a:t>lm.model_fit</a:t>
            </a:r>
            <a:r>
              <a:rPr sz="1350" dirty="0">
                <a:latin typeface="Ubuntu Mono"/>
              </a:rPr>
              <a:t>, </a:t>
            </a:r>
            <a:r>
              <a:rPr sz="1350" dirty="0" err="1">
                <a:solidFill>
                  <a:srgbClr val="902000"/>
                </a:solidFill>
                <a:latin typeface="Ubuntu Mono"/>
              </a:rPr>
              <a:t>new_data</a:t>
            </a:r>
            <a:r>
              <a:rPr sz="1350" dirty="0">
                <a:solidFill>
                  <a:srgbClr val="902000"/>
                </a:solidFill>
                <a:latin typeface="Ubuntu Mono"/>
              </a:rPr>
              <a:t>=</a:t>
            </a:r>
            <a:r>
              <a:rPr sz="1350" dirty="0" err="1">
                <a:latin typeface="Ubuntu Mono"/>
              </a:rPr>
              <a:t>ames.test</a:t>
            </a:r>
            <a:r>
              <a:rPr sz="1350" dirty="0">
                <a:latin typeface="Ubuntu Mono"/>
              </a:rPr>
              <a:t>), </a:t>
            </a:r>
            <a:r>
              <a:rPr sz="1350" dirty="0">
                <a:solidFill>
                  <a:srgbClr val="40A070"/>
                </a:solidFill>
                <a:latin typeface="Ubuntu Mono"/>
              </a:rPr>
              <a:t>3</a:t>
            </a:r>
            <a:r>
              <a:rPr sz="1350" dirty="0">
                <a:latin typeface="Ubuntu Mono"/>
              </a:rPr>
              <a:t>)</a:t>
            </a:r>
          </a:p>
          <a:p>
            <a:pPr marL="0" indent="0">
              <a:lnSpc>
                <a:spcPct val="120000"/>
              </a:lnSpc>
              <a:spcBef>
                <a:spcPts val="0"/>
              </a:spcBef>
              <a:spcAft>
                <a:spcPts val="0"/>
              </a:spcAft>
              <a:buNone/>
            </a:pPr>
            <a:r>
              <a:rPr sz="1350" dirty="0">
                <a:latin typeface="Ubuntu Mono"/>
              </a:rPr>
              <a:t># A </a:t>
            </a:r>
            <a:r>
              <a:rPr sz="1350" dirty="0" err="1">
                <a:latin typeface="Ubuntu Mono"/>
              </a:rPr>
              <a:t>tibble</a:t>
            </a:r>
            <a:r>
              <a:rPr sz="1350" dirty="0">
                <a:latin typeface="Ubuntu Mono"/>
              </a:rPr>
              <a:t>: 3 x 1
    .</a:t>
            </a:r>
            <a:r>
              <a:rPr sz="1350" dirty="0" err="1">
                <a:latin typeface="Ubuntu Mono"/>
              </a:rPr>
              <a:t>pred</a:t>
            </a:r>
            <a:r>
              <a:rPr sz="1350" dirty="0">
                <a:latin typeface="Ubuntu Mono"/>
              </a:rPr>
              <a:t>
    &lt;</a:t>
            </a:r>
            <a:r>
              <a:rPr sz="1350" dirty="0" err="1">
                <a:latin typeface="Ubuntu Mono"/>
              </a:rPr>
              <a:t>dbl</a:t>
            </a:r>
            <a:r>
              <a:rPr sz="1350" dirty="0">
                <a:latin typeface="Ubuntu Mono"/>
              </a:rPr>
              <a:t>&gt;
1 186617.
2 181136.
3 206062</a:t>
            </a:r>
            <a:r>
              <a:rPr sz="1350" dirty="0" smtClean="0">
                <a:latin typeface="Ubuntu Mono"/>
              </a:rPr>
              <a:t>.</a:t>
            </a:r>
            <a:endParaRPr lang="en-US" sz="1350" dirty="0" smtClean="0">
              <a:latin typeface="Ubuntu Mono"/>
            </a:endParaRPr>
          </a:p>
          <a:p>
            <a:pPr marL="0" indent="0">
              <a:lnSpc>
                <a:spcPct val="120000"/>
              </a:lnSpc>
              <a:spcBef>
                <a:spcPts val="0"/>
              </a:spcBef>
              <a:spcAft>
                <a:spcPts val="0"/>
              </a:spcAft>
              <a:buNone/>
            </a:pPr>
            <a:endParaRPr sz="1350" dirty="0">
              <a:latin typeface="Ubuntu Mono"/>
            </a:endParaRPr>
          </a:p>
          <a:p>
            <a:pPr marL="0" indent="0">
              <a:lnSpc>
                <a:spcPct val="120000"/>
              </a:lnSpc>
              <a:spcBef>
                <a:spcPts val="0"/>
              </a:spcBef>
              <a:spcAft>
                <a:spcPts val="0"/>
              </a:spcAft>
              <a:buNone/>
            </a:pPr>
            <a:r>
              <a:rPr sz="1350" i="1" dirty="0">
                <a:solidFill>
                  <a:srgbClr val="60A0B0"/>
                </a:solidFill>
                <a:latin typeface="Ubuntu Mono"/>
              </a:rPr>
              <a:t># This '</a:t>
            </a:r>
            <a:r>
              <a:rPr sz="1350" i="1" dirty="0" err="1">
                <a:solidFill>
                  <a:srgbClr val="60A0B0"/>
                </a:solidFill>
                <a:latin typeface="Ubuntu Mono"/>
              </a:rPr>
              <a:t>rmse</a:t>
            </a:r>
            <a:r>
              <a:rPr sz="1350" i="1" dirty="0">
                <a:solidFill>
                  <a:srgbClr val="60A0B0"/>
                </a:solidFill>
                <a:latin typeface="Ubuntu Mono"/>
              </a:rPr>
              <a:t>' comes from the 'yardstick' package. Takes a data</a:t>
            </a:r>
            <a:r>
              <a:rPr dirty="0"/>
              <a:t/>
            </a:r>
            <a:br>
              <a:rPr dirty="0"/>
            </a:br>
            <a:r>
              <a:rPr sz="1350" i="1" dirty="0">
                <a:solidFill>
                  <a:srgbClr val="60A0B0"/>
                </a:solidFill>
                <a:latin typeface="Ubuntu Mono"/>
              </a:rPr>
              <a:t># frame as input, with truth and estimate specifying columns.</a:t>
            </a:r>
            <a:r>
              <a:rPr dirty="0"/>
              <a:t/>
            </a:r>
            <a:br>
              <a:rPr dirty="0"/>
            </a:br>
            <a:r>
              <a:rPr sz="1350" b="1" dirty="0">
                <a:solidFill>
                  <a:srgbClr val="007020"/>
                </a:solidFill>
                <a:latin typeface="Ubuntu Mono"/>
              </a:rPr>
              <a:t>predict</a:t>
            </a:r>
            <a:r>
              <a:rPr sz="1350" dirty="0">
                <a:latin typeface="Ubuntu Mono"/>
              </a:rPr>
              <a:t>(</a:t>
            </a:r>
            <a:r>
              <a:rPr sz="1350" dirty="0" err="1">
                <a:latin typeface="Ubuntu Mono"/>
              </a:rPr>
              <a:t>lm.model_fit</a:t>
            </a:r>
            <a:r>
              <a:rPr sz="1350" dirty="0">
                <a:latin typeface="Ubuntu Mono"/>
              </a:rPr>
              <a:t>, </a:t>
            </a:r>
            <a:r>
              <a:rPr sz="1350" dirty="0" err="1">
                <a:solidFill>
                  <a:srgbClr val="902000"/>
                </a:solidFill>
                <a:latin typeface="Ubuntu Mono"/>
              </a:rPr>
              <a:t>new_data</a:t>
            </a:r>
            <a:r>
              <a:rPr sz="1350" dirty="0">
                <a:solidFill>
                  <a:srgbClr val="902000"/>
                </a:solidFill>
                <a:latin typeface="Ubuntu Mono"/>
              </a:rPr>
              <a:t>=</a:t>
            </a:r>
            <a:r>
              <a:rPr sz="1350" dirty="0" err="1">
                <a:latin typeface="Ubuntu Mono"/>
              </a:rPr>
              <a:t>ames.test</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bind_cols</a:t>
            </a:r>
            <a:r>
              <a:rPr sz="1350" dirty="0">
                <a:latin typeface="Ubuntu Mono"/>
              </a:rPr>
              <a:t>(</a:t>
            </a:r>
            <a:r>
              <a:rPr sz="1350" dirty="0" err="1">
                <a:latin typeface="Ubuntu Mono"/>
              </a:rPr>
              <a:t>ames.test</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rmse</a:t>
            </a:r>
            <a:r>
              <a:rPr sz="1350" dirty="0">
                <a:latin typeface="Ubuntu Mono"/>
              </a:rPr>
              <a:t>(</a:t>
            </a:r>
            <a:r>
              <a:rPr sz="1350" dirty="0">
                <a:solidFill>
                  <a:srgbClr val="902000"/>
                </a:solidFill>
                <a:latin typeface="Ubuntu Mono"/>
              </a:rPr>
              <a:t>truth=</a:t>
            </a:r>
            <a:r>
              <a:rPr sz="1350" dirty="0" err="1">
                <a:latin typeface="Ubuntu Mono"/>
              </a:rPr>
              <a:t>Sale_Price</a:t>
            </a:r>
            <a:r>
              <a:rPr sz="1350" dirty="0">
                <a:latin typeface="Ubuntu Mono"/>
              </a:rPr>
              <a:t>, </a:t>
            </a:r>
            <a:r>
              <a:rPr sz="1350" dirty="0">
                <a:solidFill>
                  <a:srgbClr val="902000"/>
                </a:solidFill>
                <a:latin typeface="Ubuntu Mono"/>
              </a:rPr>
              <a:t>estimate=</a:t>
            </a:r>
            <a:r>
              <a:rPr sz="1350" dirty="0">
                <a:latin typeface="Ubuntu Mono"/>
              </a:rPr>
              <a:t>.</a:t>
            </a:r>
            <a:r>
              <a:rPr sz="1350" dirty="0" err="1">
                <a:latin typeface="Ubuntu Mono"/>
              </a:rPr>
              <a:t>pred</a:t>
            </a:r>
            <a:r>
              <a:rPr sz="1350" dirty="0">
                <a:latin typeface="Ubuntu Mono"/>
              </a:rPr>
              <a:t>)</a:t>
            </a:r>
          </a:p>
          <a:p>
            <a:pPr marL="0" indent="0">
              <a:lnSpc>
                <a:spcPct val="120000"/>
              </a:lnSpc>
              <a:spcBef>
                <a:spcPts val="0"/>
              </a:spcBef>
              <a:spcAft>
                <a:spcPts val="0"/>
              </a:spcAft>
              <a:buNone/>
            </a:pPr>
            <a:r>
              <a:rPr sz="1350" dirty="0">
                <a:latin typeface="Ubuntu Mono"/>
              </a:rPr>
              <a:t># A </a:t>
            </a:r>
            <a:r>
              <a:rPr sz="1350" dirty="0" err="1">
                <a:latin typeface="Ubuntu Mono"/>
              </a:rPr>
              <a:t>tibble</a:t>
            </a:r>
            <a:r>
              <a:rPr sz="1350" dirty="0">
                <a:latin typeface="Ubuntu Mono"/>
              </a:rPr>
              <a:t>: 1 x 3
  .metric .estimator .estimate
  &lt;</a:t>
            </a:r>
            <a:r>
              <a:rPr sz="1350" dirty="0" err="1">
                <a:latin typeface="Ubuntu Mono"/>
              </a:rPr>
              <a:t>chr</a:t>
            </a:r>
            <a:r>
              <a:rPr sz="1350" dirty="0">
                <a:latin typeface="Ubuntu Mono"/>
              </a:rPr>
              <a:t>&gt;   &lt;</a:t>
            </a:r>
            <a:r>
              <a:rPr sz="1350" dirty="0" err="1">
                <a:latin typeface="Ubuntu Mono"/>
              </a:rPr>
              <a:t>chr</a:t>
            </a:r>
            <a:r>
              <a:rPr sz="1350" dirty="0">
                <a:latin typeface="Ubuntu Mono"/>
              </a:rPr>
              <a:t>&gt;          &lt;</a:t>
            </a:r>
            <a:r>
              <a:rPr sz="1350" dirty="0" err="1">
                <a:latin typeface="Ubuntu Mono"/>
              </a:rPr>
              <a:t>dbl</a:t>
            </a:r>
            <a:r>
              <a:rPr sz="1350" dirty="0">
                <a:latin typeface="Ubuntu Mono"/>
              </a:rPr>
              <a:t>&gt;
1 </a:t>
            </a:r>
            <a:r>
              <a:rPr sz="1350" dirty="0" err="1">
                <a:latin typeface="Ubuntu Mono"/>
              </a:rPr>
              <a:t>rmse</a:t>
            </a:r>
            <a:r>
              <a:rPr sz="1350" dirty="0">
                <a:latin typeface="Ubuntu Mono"/>
              </a:rPr>
              <a:t>    standard      73521.</a:t>
            </a:r>
          </a:p>
        </p:txBody>
      </p:sp>
    </p:spTree>
    <p:extLst>
      <p:ext uri="{BB962C8B-B14F-4D97-AF65-F5344CB8AC3E}">
        <p14:creationId xmlns:p14="http://schemas.microsoft.com/office/powerpoint/2010/main" val="661873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a:t>
            </a:r>
            <a:r>
              <a:rPr lang="en-US" dirty="0"/>
              <a:t>– </a:t>
            </a:r>
            <a:r>
              <a:rPr dirty="0" smtClean="0"/>
              <a:t>How </a:t>
            </a:r>
            <a:r>
              <a:rPr dirty="0"/>
              <a:t>well can a decision tree fit the data?</a:t>
            </a:r>
          </a:p>
        </p:txBody>
      </p:sp>
      <p:sp>
        <p:nvSpPr>
          <p:cNvPr id="3" name="Content Placeholder 2"/>
          <p:cNvSpPr>
            <a:spLocks noGrp="1"/>
          </p:cNvSpPr>
          <p:nvPr>
            <p:ph idx="1"/>
          </p:nvPr>
        </p:nvSpPr>
        <p:spPr/>
        <p:txBody>
          <a:bodyPr/>
          <a:lstStyle/>
          <a:p>
            <a:pPr marL="0" indent="0">
              <a:buNone/>
            </a:pPr>
            <a:r>
              <a:rPr sz="1350" i="1" dirty="0">
                <a:solidFill>
                  <a:srgbClr val="60A0B0"/>
                </a:solidFill>
                <a:latin typeface="Ubuntu Mono"/>
              </a:rPr>
              <a:t># Note that a tree can do regression or classification,</a:t>
            </a:r>
            <a:r>
              <a:rPr dirty="0"/>
              <a:t/>
            </a:r>
            <a:br>
              <a:rPr dirty="0"/>
            </a:br>
            <a:r>
              <a:rPr sz="1350" i="1" dirty="0">
                <a:solidFill>
                  <a:srgbClr val="60A0B0"/>
                </a:solidFill>
                <a:latin typeface="Ubuntu Mono"/>
              </a:rPr>
              <a:t># so we specify a mode. Here we </a:t>
            </a:r>
            <a:r>
              <a:rPr sz="1350" i="1" dirty="0" smtClean="0">
                <a:solidFill>
                  <a:srgbClr val="60A0B0"/>
                </a:solidFill>
                <a:latin typeface="Ubuntu Mono"/>
              </a:rPr>
              <a:t>st</a:t>
            </a:r>
            <a:r>
              <a:rPr lang="en-US" sz="1350" i="1" dirty="0" smtClean="0">
                <a:solidFill>
                  <a:srgbClr val="60A0B0"/>
                </a:solidFill>
                <a:latin typeface="Ubuntu Mono"/>
              </a:rPr>
              <a:t>r</a:t>
            </a:r>
            <a:r>
              <a:rPr sz="1350" i="1" dirty="0" smtClean="0">
                <a:solidFill>
                  <a:srgbClr val="60A0B0"/>
                </a:solidFill>
                <a:latin typeface="Ubuntu Mono"/>
              </a:rPr>
              <a:t>ing </a:t>
            </a:r>
            <a:r>
              <a:rPr sz="1350" i="1" dirty="0">
                <a:solidFill>
                  <a:srgbClr val="60A0B0"/>
                </a:solidFill>
                <a:latin typeface="Ubuntu Mono"/>
              </a:rPr>
              <a:t>the </a:t>
            </a:r>
            <a:r>
              <a:rPr sz="1350" i="1" dirty="0" err="1">
                <a:solidFill>
                  <a:srgbClr val="60A0B0"/>
                </a:solidFill>
                <a:latin typeface="Ubuntu Mono"/>
              </a:rPr>
              <a:t>model_spec</a:t>
            </a:r>
            <a:r>
              <a:rPr dirty="0"/>
              <a:t/>
            </a:r>
            <a:br>
              <a:rPr dirty="0"/>
            </a:br>
            <a:r>
              <a:rPr sz="1350" i="1" dirty="0">
                <a:solidFill>
                  <a:srgbClr val="60A0B0"/>
                </a:solidFill>
                <a:latin typeface="Ubuntu Mono"/>
              </a:rPr>
              <a:t># and fit together.</a:t>
            </a:r>
            <a:r>
              <a:rPr dirty="0"/>
              <a:t/>
            </a:r>
            <a:br>
              <a:rPr dirty="0"/>
            </a:br>
            <a:r>
              <a:rPr sz="1350" dirty="0" err="1">
                <a:latin typeface="Ubuntu Mono"/>
              </a:rPr>
              <a:t>tree.model_fit</a:t>
            </a:r>
            <a:r>
              <a:rPr sz="1350" dirty="0">
                <a:latin typeface="Ubuntu Mono"/>
              </a:rPr>
              <a:t> &lt;-</a:t>
            </a:r>
            <a:r>
              <a:rPr sz="1350" dirty="0">
                <a:solidFill>
                  <a:srgbClr val="4070A0"/>
                </a:solidFill>
                <a:latin typeface="Ubuntu Mono"/>
              </a:rPr>
              <a:t> </a:t>
            </a:r>
            <a:r>
              <a:rPr sz="1350" b="1" dirty="0" err="1">
                <a:solidFill>
                  <a:srgbClr val="007020"/>
                </a:solidFill>
                <a:latin typeface="Ubuntu Mono"/>
              </a:rPr>
              <a:t>decision_tree</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set_engine</a:t>
            </a:r>
            <a:r>
              <a:rPr sz="1350" dirty="0">
                <a:latin typeface="Ubuntu Mono"/>
              </a:rPr>
              <a:t>(</a:t>
            </a:r>
            <a:r>
              <a:rPr sz="1350" dirty="0">
                <a:solidFill>
                  <a:srgbClr val="4070A0"/>
                </a:solidFill>
                <a:latin typeface="Ubuntu Mono"/>
              </a:rPr>
              <a:t>"</a:t>
            </a:r>
            <a:r>
              <a:rPr sz="1350" dirty="0" err="1">
                <a:solidFill>
                  <a:srgbClr val="4070A0"/>
                </a:solidFill>
                <a:latin typeface="Ubuntu Mono"/>
              </a:rPr>
              <a:t>rpart</a:t>
            </a:r>
            <a:r>
              <a:rPr sz="1350" dirty="0">
                <a:solidFill>
                  <a:srgbClr val="4070A0"/>
                </a:solidFill>
                <a:latin typeface="Ubuntu Mono"/>
              </a:rPr>
              <a:t>"</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set_mode</a:t>
            </a:r>
            <a:r>
              <a:rPr sz="1350" dirty="0">
                <a:latin typeface="Ubuntu Mono"/>
              </a:rPr>
              <a:t>(</a:t>
            </a:r>
            <a:r>
              <a:rPr sz="1350" dirty="0">
                <a:solidFill>
                  <a:srgbClr val="4070A0"/>
                </a:solidFill>
                <a:latin typeface="Ubuntu Mono"/>
              </a:rPr>
              <a:t>"regression"</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a:solidFill>
                  <a:srgbClr val="007020"/>
                </a:solidFill>
                <a:latin typeface="Ubuntu Mono"/>
              </a:rPr>
              <a:t>fit</a:t>
            </a:r>
            <a:r>
              <a:rPr sz="1350" dirty="0">
                <a:latin typeface="Ubuntu Mono"/>
              </a:rPr>
              <a:t>(</a:t>
            </a:r>
            <a:r>
              <a:rPr sz="1350" dirty="0" err="1">
                <a:latin typeface="Ubuntu Mono"/>
              </a:rPr>
              <a:t>Sale_Price</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dirty="0">
                <a:latin typeface="Ubuntu Mono"/>
              </a:rPr>
              <a:t>., </a:t>
            </a:r>
            <a:r>
              <a:rPr sz="1350" dirty="0">
                <a:solidFill>
                  <a:srgbClr val="902000"/>
                </a:solidFill>
                <a:latin typeface="Ubuntu Mono"/>
              </a:rPr>
              <a:t>data=</a:t>
            </a:r>
            <a:r>
              <a:rPr sz="1350" dirty="0" err="1">
                <a:latin typeface="Ubuntu Mono"/>
              </a:rPr>
              <a:t>ames.train</a:t>
            </a:r>
            <a:r>
              <a:rPr sz="1350" dirty="0">
                <a:latin typeface="Ubuntu Mono"/>
              </a:rPr>
              <a:t>)</a:t>
            </a:r>
            <a:r>
              <a:rPr dirty="0"/>
              <a:t/>
            </a:r>
            <a:br>
              <a:rPr dirty="0"/>
            </a:br>
            <a:r>
              <a:rPr sz="1350" b="1" dirty="0">
                <a:solidFill>
                  <a:srgbClr val="007020"/>
                </a:solidFill>
                <a:latin typeface="Ubuntu Mono"/>
              </a:rPr>
              <a:t>predict</a:t>
            </a:r>
            <a:r>
              <a:rPr sz="1350" dirty="0">
                <a:latin typeface="Ubuntu Mono"/>
              </a:rPr>
              <a:t>(</a:t>
            </a:r>
            <a:r>
              <a:rPr sz="1350" dirty="0" err="1">
                <a:latin typeface="Ubuntu Mono"/>
              </a:rPr>
              <a:t>tree.model_fit</a:t>
            </a:r>
            <a:r>
              <a:rPr sz="1350" dirty="0">
                <a:latin typeface="Ubuntu Mono"/>
              </a:rPr>
              <a:t>, </a:t>
            </a:r>
            <a:r>
              <a:rPr sz="1350" dirty="0" err="1">
                <a:solidFill>
                  <a:srgbClr val="902000"/>
                </a:solidFill>
                <a:latin typeface="Ubuntu Mono"/>
              </a:rPr>
              <a:t>new_data</a:t>
            </a:r>
            <a:r>
              <a:rPr sz="1350" dirty="0">
                <a:solidFill>
                  <a:srgbClr val="902000"/>
                </a:solidFill>
                <a:latin typeface="Ubuntu Mono"/>
              </a:rPr>
              <a:t>=</a:t>
            </a:r>
            <a:r>
              <a:rPr sz="1350" dirty="0" err="1">
                <a:latin typeface="Ubuntu Mono"/>
              </a:rPr>
              <a:t>ames.test</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bind_cols</a:t>
            </a:r>
            <a:r>
              <a:rPr sz="1350" dirty="0">
                <a:latin typeface="Ubuntu Mono"/>
              </a:rPr>
              <a:t>(</a:t>
            </a:r>
            <a:r>
              <a:rPr sz="1350" dirty="0" err="1">
                <a:latin typeface="Ubuntu Mono"/>
              </a:rPr>
              <a:t>ames.test</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rmse</a:t>
            </a:r>
            <a:r>
              <a:rPr sz="1350" dirty="0">
                <a:latin typeface="Ubuntu Mono"/>
              </a:rPr>
              <a:t>(</a:t>
            </a:r>
            <a:r>
              <a:rPr sz="1350" dirty="0">
                <a:solidFill>
                  <a:srgbClr val="902000"/>
                </a:solidFill>
                <a:latin typeface="Ubuntu Mono"/>
              </a:rPr>
              <a:t>truth=</a:t>
            </a:r>
            <a:r>
              <a:rPr sz="1350" dirty="0" err="1">
                <a:latin typeface="Ubuntu Mono"/>
              </a:rPr>
              <a:t>Sale_Price</a:t>
            </a:r>
            <a:r>
              <a:rPr sz="1350" dirty="0">
                <a:latin typeface="Ubuntu Mono"/>
              </a:rPr>
              <a:t>, </a:t>
            </a:r>
            <a:r>
              <a:rPr sz="1350" dirty="0">
                <a:solidFill>
                  <a:srgbClr val="902000"/>
                </a:solidFill>
                <a:latin typeface="Ubuntu Mono"/>
              </a:rPr>
              <a:t>estimate=</a:t>
            </a:r>
            <a:r>
              <a:rPr sz="1350" dirty="0">
                <a:latin typeface="Ubuntu Mono"/>
              </a:rPr>
              <a:t>.</a:t>
            </a:r>
            <a:r>
              <a:rPr sz="1350" dirty="0" err="1">
                <a:latin typeface="Ubuntu Mono"/>
              </a:rPr>
              <a:t>pred</a:t>
            </a:r>
            <a:r>
              <a:rPr sz="1350" dirty="0">
                <a:latin typeface="Ubuntu Mono"/>
              </a:rPr>
              <a:t>)</a:t>
            </a:r>
          </a:p>
          <a:p>
            <a:pPr marL="0" indent="0">
              <a:buNone/>
            </a:pPr>
            <a:r>
              <a:rPr sz="1350" dirty="0">
                <a:latin typeface="Ubuntu Mono"/>
              </a:rPr>
              <a:t># A </a:t>
            </a:r>
            <a:r>
              <a:rPr sz="1350" dirty="0" err="1">
                <a:latin typeface="Ubuntu Mono"/>
              </a:rPr>
              <a:t>tibble</a:t>
            </a:r>
            <a:r>
              <a:rPr sz="1350" dirty="0">
                <a:latin typeface="Ubuntu Mono"/>
              </a:rPr>
              <a:t>: 1 x 3
  .metric .estimator .estimate
  &lt;</a:t>
            </a:r>
            <a:r>
              <a:rPr sz="1350" dirty="0" err="1">
                <a:latin typeface="Ubuntu Mono"/>
              </a:rPr>
              <a:t>chr</a:t>
            </a:r>
            <a:r>
              <a:rPr sz="1350" dirty="0">
                <a:latin typeface="Ubuntu Mono"/>
              </a:rPr>
              <a:t>&gt;   &lt;</a:t>
            </a:r>
            <a:r>
              <a:rPr sz="1350" dirty="0" err="1">
                <a:latin typeface="Ubuntu Mono"/>
              </a:rPr>
              <a:t>chr</a:t>
            </a:r>
            <a:r>
              <a:rPr sz="1350" dirty="0">
                <a:latin typeface="Ubuntu Mono"/>
              </a:rPr>
              <a:t>&gt;          &lt;</a:t>
            </a:r>
            <a:r>
              <a:rPr sz="1350" dirty="0" err="1">
                <a:latin typeface="Ubuntu Mono"/>
              </a:rPr>
              <a:t>dbl</a:t>
            </a:r>
            <a:r>
              <a:rPr sz="1350" dirty="0">
                <a:latin typeface="Ubuntu Mono"/>
              </a:rPr>
              <a:t>&gt;
1 </a:t>
            </a:r>
            <a:r>
              <a:rPr sz="1350" dirty="0" err="1">
                <a:latin typeface="Ubuntu Mono"/>
              </a:rPr>
              <a:t>rmse</a:t>
            </a:r>
            <a:r>
              <a:rPr sz="1350" dirty="0">
                <a:latin typeface="Ubuntu Mono"/>
              </a:rPr>
              <a:t>    standard      55673.</a:t>
            </a:r>
          </a:p>
        </p:txBody>
      </p:sp>
    </p:spTree>
    <p:extLst>
      <p:ext uri="{BB962C8B-B14F-4D97-AF65-F5344CB8AC3E}">
        <p14:creationId xmlns:p14="http://schemas.microsoft.com/office/powerpoint/2010/main" val="4201855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a:t>
            </a:r>
            <a:r>
              <a:rPr lang="en-US" dirty="0"/>
              <a:t>– </a:t>
            </a:r>
            <a:r>
              <a:rPr dirty="0" smtClean="0"/>
              <a:t>To </a:t>
            </a:r>
            <a:r>
              <a:rPr dirty="0"/>
              <a:t>tune a model, leave </a:t>
            </a:r>
            <a:r>
              <a:rPr dirty="0">
                <a:latin typeface="Ubuntu Mono"/>
              </a:rPr>
              <a:t>tune()</a:t>
            </a:r>
            <a:r>
              <a:rPr dirty="0"/>
              <a:t> placeholders in the model spec.</a:t>
            </a:r>
          </a:p>
        </p:txBody>
      </p:sp>
      <p:sp>
        <p:nvSpPr>
          <p:cNvPr id="3" name="Content Placeholder 2"/>
          <p:cNvSpPr>
            <a:spLocks noGrp="1"/>
          </p:cNvSpPr>
          <p:nvPr>
            <p:ph idx="1"/>
          </p:nvPr>
        </p:nvSpPr>
        <p:spPr/>
        <p:txBody>
          <a:bodyPr>
            <a:normAutofit/>
          </a:bodyPr>
          <a:lstStyle/>
          <a:p>
            <a:pPr marL="0" indent="0">
              <a:buNone/>
            </a:pPr>
            <a:r>
              <a:rPr dirty="0" err="1">
                <a:latin typeface="Ubuntu Mono"/>
              </a:rPr>
              <a:t>tree.tune.model_spec</a:t>
            </a:r>
            <a:r>
              <a:rPr dirty="0">
                <a:latin typeface="Ubuntu Mono"/>
              </a:rPr>
              <a:t> &lt;-</a:t>
            </a:r>
            <a:r>
              <a:rPr dirty="0">
                <a:solidFill>
                  <a:srgbClr val="4070A0"/>
                </a:solidFill>
                <a:latin typeface="Ubuntu Mono"/>
              </a:rPr>
              <a:t> </a:t>
            </a:r>
            <a:r>
              <a:rPr dirty="0"/>
              <a:t/>
            </a:r>
            <a:br>
              <a:rPr dirty="0"/>
            </a:br>
            <a:r>
              <a:rPr dirty="0">
                <a:solidFill>
                  <a:srgbClr val="4070A0"/>
                </a:solidFill>
                <a:latin typeface="Ubuntu Mono"/>
              </a:rPr>
              <a:t>  </a:t>
            </a:r>
            <a:r>
              <a:rPr b="1" dirty="0" err="1">
                <a:solidFill>
                  <a:srgbClr val="007020"/>
                </a:solidFill>
                <a:latin typeface="Ubuntu Mono"/>
              </a:rPr>
              <a:t>decision_tree</a:t>
            </a:r>
            <a:r>
              <a:rPr dirty="0">
                <a:latin typeface="Ubuntu Mono"/>
              </a:rPr>
              <a:t>(</a:t>
            </a:r>
            <a:r>
              <a:rPr dirty="0"/>
              <a:t/>
            </a:r>
            <a:br>
              <a:rPr dirty="0"/>
            </a:br>
            <a:r>
              <a:rPr dirty="0">
                <a:latin typeface="Ubuntu Mono"/>
              </a:rPr>
              <a:t>    </a:t>
            </a:r>
            <a:r>
              <a:rPr dirty="0" err="1">
                <a:solidFill>
                  <a:srgbClr val="902000"/>
                </a:solidFill>
                <a:latin typeface="Ubuntu Mono"/>
              </a:rPr>
              <a:t>cost_complexity</a:t>
            </a:r>
            <a:r>
              <a:rPr dirty="0">
                <a:solidFill>
                  <a:srgbClr val="902000"/>
                </a:solidFill>
                <a:latin typeface="Ubuntu Mono"/>
              </a:rPr>
              <a:t>=</a:t>
            </a:r>
            <a:r>
              <a:rPr b="1" dirty="0">
                <a:solidFill>
                  <a:srgbClr val="007020"/>
                </a:solidFill>
                <a:latin typeface="Ubuntu Mono"/>
              </a:rPr>
              <a:t>tune</a:t>
            </a:r>
            <a:r>
              <a:rPr dirty="0">
                <a:latin typeface="Ubuntu Mono"/>
              </a:rPr>
              <a:t>(),</a:t>
            </a:r>
            <a:r>
              <a:rPr dirty="0"/>
              <a:t/>
            </a:r>
            <a:br>
              <a:rPr dirty="0"/>
            </a:br>
            <a:r>
              <a:rPr dirty="0">
                <a:latin typeface="Ubuntu Mono"/>
              </a:rPr>
              <a:t>    </a:t>
            </a:r>
            <a:r>
              <a:rPr dirty="0" err="1">
                <a:solidFill>
                  <a:srgbClr val="902000"/>
                </a:solidFill>
                <a:latin typeface="Ubuntu Mono"/>
              </a:rPr>
              <a:t>tree_depth</a:t>
            </a:r>
            <a:r>
              <a:rPr dirty="0">
                <a:solidFill>
                  <a:srgbClr val="902000"/>
                </a:solidFill>
                <a:latin typeface="Ubuntu Mono"/>
              </a:rPr>
              <a:t>=</a:t>
            </a:r>
            <a:r>
              <a:rPr b="1" dirty="0">
                <a:solidFill>
                  <a:srgbClr val="007020"/>
                </a:solidFill>
                <a:latin typeface="Ubuntu Mono"/>
              </a:rPr>
              <a:t>tune</a:t>
            </a:r>
            <a:r>
              <a:rPr dirty="0">
                <a:latin typeface="Ubuntu Mono"/>
              </a:rPr>
              <a:t>()</a:t>
            </a:r>
            <a:r>
              <a:rPr dirty="0"/>
              <a:t/>
            </a:r>
            <a:br>
              <a:rPr dirty="0"/>
            </a:br>
            <a:r>
              <a:rPr dirty="0">
                <a:latin typeface="Ubuntu Mono"/>
              </a:rPr>
              <a:t>  ) </a:t>
            </a:r>
            <a:r>
              <a:rPr dirty="0">
                <a:solidFill>
                  <a:srgbClr val="666666"/>
                </a:solidFill>
                <a:latin typeface="Ubuntu Mono"/>
              </a:rPr>
              <a:t>%&gt;%</a:t>
            </a:r>
            <a:r>
              <a:rPr dirty="0"/>
              <a:t/>
            </a:r>
            <a:br>
              <a:rPr dirty="0"/>
            </a:br>
            <a:r>
              <a:rPr dirty="0">
                <a:solidFill>
                  <a:srgbClr val="4070A0"/>
                </a:solidFill>
                <a:latin typeface="Ubuntu Mono"/>
              </a:rPr>
              <a:t>  </a:t>
            </a:r>
            <a:r>
              <a:rPr b="1" dirty="0" err="1">
                <a:solidFill>
                  <a:srgbClr val="007020"/>
                </a:solidFill>
                <a:latin typeface="Ubuntu Mono"/>
              </a:rPr>
              <a:t>set_engine</a:t>
            </a:r>
            <a:r>
              <a:rPr dirty="0">
                <a:latin typeface="Ubuntu Mono"/>
              </a:rPr>
              <a:t>(</a:t>
            </a:r>
            <a:r>
              <a:rPr dirty="0">
                <a:solidFill>
                  <a:srgbClr val="4070A0"/>
                </a:solidFill>
                <a:latin typeface="Ubuntu Mono"/>
              </a:rPr>
              <a:t>"</a:t>
            </a:r>
            <a:r>
              <a:rPr dirty="0" err="1">
                <a:solidFill>
                  <a:srgbClr val="4070A0"/>
                </a:solidFill>
                <a:latin typeface="Ubuntu Mono"/>
              </a:rPr>
              <a:t>rpart</a:t>
            </a:r>
            <a:r>
              <a:rPr dirty="0">
                <a:solidFill>
                  <a:srgbClr val="4070A0"/>
                </a:solidFill>
                <a:latin typeface="Ubuntu Mono"/>
              </a:rPr>
              <a:t>"</a:t>
            </a:r>
            <a:r>
              <a:rPr dirty="0">
                <a:latin typeface="Ubuntu Mono"/>
              </a:rPr>
              <a:t>) </a:t>
            </a:r>
            <a:r>
              <a:rPr dirty="0">
                <a:solidFill>
                  <a:srgbClr val="666666"/>
                </a:solidFill>
                <a:latin typeface="Ubuntu Mono"/>
              </a:rPr>
              <a:t>%&gt;%</a:t>
            </a:r>
            <a:r>
              <a:rPr dirty="0"/>
              <a:t/>
            </a:r>
            <a:br>
              <a:rPr dirty="0"/>
            </a:br>
            <a:r>
              <a:rPr dirty="0">
                <a:solidFill>
                  <a:srgbClr val="4070A0"/>
                </a:solidFill>
                <a:latin typeface="Ubuntu Mono"/>
              </a:rPr>
              <a:t>  </a:t>
            </a:r>
            <a:r>
              <a:rPr b="1" dirty="0" err="1">
                <a:solidFill>
                  <a:srgbClr val="007020"/>
                </a:solidFill>
                <a:latin typeface="Ubuntu Mono"/>
              </a:rPr>
              <a:t>set_mode</a:t>
            </a:r>
            <a:r>
              <a:rPr dirty="0">
                <a:latin typeface="Ubuntu Mono"/>
              </a:rPr>
              <a:t>(</a:t>
            </a:r>
            <a:r>
              <a:rPr dirty="0">
                <a:solidFill>
                  <a:srgbClr val="4070A0"/>
                </a:solidFill>
                <a:latin typeface="Ubuntu Mono"/>
              </a:rPr>
              <a:t>"regression"</a:t>
            </a:r>
            <a:r>
              <a:rPr dirty="0">
                <a:latin typeface="Ubuntu Mono"/>
              </a:rPr>
              <a:t>) </a:t>
            </a:r>
          </a:p>
        </p:txBody>
      </p:sp>
    </p:spTree>
    <p:extLst>
      <p:ext uri="{BB962C8B-B14F-4D97-AF65-F5344CB8AC3E}">
        <p14:creationId xmlns:p14="http://schemas.microsoft.com/office/powerpoint/2010/main" val="2577970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a:t>
            </a:r>
            <a:r>
              <a:rPr lang="en-US" dirty="0"/>
              <a:t>– </a:t>
            </a:r>
            <a:r>
              <a:rPr dirty="0" smtClean="0"/>
              <a:t>We </a:t>
            </a:r>
            <a:r>
              <a:rPr dirty="0"/>
              <a:t>can set up cross-validation using more commands from the </a:t>
            </a:r>
            <a:r>
              <a:rPr dirty="0" err="1">
                <a:latin typeface="Ubuntu Mono"/>
              </a:rPr>
              <a:t>rsample</a:t>
            </a:r>
            <a:r>
              <a:rPr dirty="0"/>
              <a:t> package.</a:t>
            </a:r>
          </a:p>
        </p:txBody>
      </p:sp>
      <p:sp>
        <p:nvSpPr>
          <p:cNvPr id="3" name="Content Placeholder 2"/>
          <p:cNvSpPr>
            <a:spLocks noGrp="1"/>
          </p:cNvSpPr>
          <p:nvPr>
            <p:ph idx="1"/>
          </p:nvPr>
        </p:nvSpPr>
        <p:spPr/>
        <p:txBody>
          <a:bodyPr>
            <a:normAutofit fontScale="92500"/>
          </a:bodyPr>
          <a:lstStyle/>
          <a:p>
            <a:pPr marL="0" indent="0">
              <a:lnSpc>
                <a:spcPct val="120000"/>
              </a:lnSpc>
              <a:spcBef>
                <a:spcPts val="0"/>
              </a:spcBef>
              <a:spcAft>
                <a:spcPts val="0"/>
              </a:spcAft>
              <a:buNone/>
            </a:pPr>
            <a:r>
              <a:rPr sz="1350" i="1" dirty="0">
                <a:solidFill>
                  <a:srgbClr val="60A0B0"/>
                </a:solidFill>
                <a:latin typeface="Ubuntu Mono"/>
              </a:rPr>
              <a:t># From the </a:t>
            </a:r>
            <a:r>
              <a:rPr sz="1350" i="1" dirty="0" err="1">
                <a:solidFill>
                  <a:srgbClr val="60A0B0"/>
                </a:solidFill>
                <a:latin typeface="Ubuntu Mono"/>
              </a:rPr>
              <a:t>rsample</a:t>
            </a:r>
            <a:r>
              <a:rPr sz="1350" i="1" dirty="0">
                <a:solidFill>
                  <a:srgbClr val="60A0B0"/>
                </a:solidFill>
                <a:latin typeface="Ubuntu Mono"/>
              </a:rPr>
              <a:t> package. 10 folds is the default.</a:t>
            </a:r>
            <a:r>
              <a:rPr dirty="0"/>
              <a:t/>
            </a:r>
            <a:br>
              <a:rPr dirty="0"/>
            </a:br>
            <a:r>
              <a:rPr sz="1350" dirty="0" err="1">
                <a:latin typeface="Ubuntu Mono"/>
              </a:rPr>
              <a:t>ames.folds</a:t>
            </a:r>
            <a:r>
              <a:rPr sz="1350" dirty="0">
                <a:latin typeface="Ubuntu Mono"/>
              </a:rPr>
              <a:t> &lt;-</a:t>
            </a:r>
            <a:r>
              <a:rPr sz="1350" dirty="0">
                <a:solidFill>
                  <a:srgbClr val="4070A0"/>
                </a:solidFill>
                <a:latin typeface="Ubuntu Mono"/>
              </a:rPr>
              <a:t> </a:t>
            </a:r>
            <a:r>
              <a:rPr sz="1350" b="1" dirty="0" err="1">
                <a:solidFill>
                  <a:srgbClr val="007020"/>
                </a:solidFill>
                <a:latin typeface="Ubuntu Mono"/>
              </a:rPr>
              <a:t>vfold_cv</a:t>
            </a:r>
            <a:r>
              <a:rPr sz="1350" dirty="0">
                <a:latin typeface="Ubuntu Mono"/>
              </a:rPr>
              <a:t>(</a:t>
            </a:r>
            <a:r>
              <a:rPr sz="1350" dirty="0" err="1">
                <a:latin typeface="Ubuntu Mono"/>
              </a:rPr>
              <a:t>ames.train</a:t>
            </a:r>
            <a:r>
              <a:rPr sz="1350" dirty="0">
                <a:latin typeface="Ubuntu Mono"/>
              </a:rPr>
              <a:t>)</a:t>
            </a:r>
            <a:r>
              <a:rPr dirty="0"/>
              <a:t/>
            </a:r>
            <a:br>
              <a:rPr dirty="0"/>
            </a:br>
            <a:r>
              <a:rPr sz="1350" dirty="0" err="1">
                <a:latin typeface="Ubuntu Mono"/>
              </a:rPr>
              <a:t>ames.folds</a:t>
            </a:r>
            <a:endParaRPr sz="1350" dirty="0">
              <a:latin typeface="Ubuntu Mono"/>
            </a:endParaRPr>
          </a:p>
          <a:p>
            <a:pPr marL="0" indent="0">
              <a:lnSpc>
                <a:spcPct val="120000"/>
              </a:lnSpc>
              <a:spcBef>
                <a:spcPts val="0"/>
              </a:spcBef>
              <a:spcAft>
                <a:spcPts val="0"/>
              </a:spcAft>
              <a:buNone/>
            </a:pPr>
            <a:r>
              <a:rPr sz="1350" dirty="0">
                <a:latin typeface="Ubuntu Mono"/>
              </a:rPr>
              <a:t>#  10-fold cross-validation 
# A </a:t>
            </a:r>
            <a:r>
              <a:rPr sz="1350" dirty="0" err="1">
                <a:latin typeface="Ubuntu Mono"/>
              </a:rPr>
              <a:t>tibble</a:t>
            </a:r>
            <a:r>
              <a:rPr sz="1350" dirty="0">
                <a:latin typeface="Ubuntu Mono"/>
              </a:rPr>
              <a:t>: 10 x 2
   splits             id    
   &lt;list&gt;             &lt;</a:t>
            </a:r>
            <a:r>
              <a:rPr sz="1350" dirty="0" err="1">
                <a:latin typeface="Ubuntu Mono"/>
              </a:rPr>
              <a:t>chr</a:t>
            </a:r>
            <a:r>
              <a:rPr sz="1350" dirty="0">
                <a:latin typeface="Ubuntu Mono"/>
              </a:rPr>
              <a:t>&gt; 
 1 &lt;split [1.8K/206]&gt; Fold01
 2 &lt;split [1.8K/205]&gt; Fold02
 3 &lt;split [1.8K/205]&gt; Fold03
 4 &lt;split [1.8K/205]&gt; Fold04
 5 &lt;split [1.8K/205]&gt; Fold05
 6 &lt;split [1.8K/205]&gt; Fold06
 7 &lt;split [1.8K/205]&gt; Fold07
 8 &lt;split [1.8K/205]&gt; Fold08
 9 &lt;split [1.8K/205]&gt; Fold09
10 &lt;split [1.8K/205]&gt; Fold10</a:t>
            </a:r>
          </a:p>
        </p:txBody>
      </p:sp>
    </p:spTree>
    <p:extLst>
      <p:ext uri="{BB962C8B-B14F-4D97-AF65-F5344CB8AC3E}">
        <p14:creationId xmlns:p14="http://schemas.microsoft.com/office/powerpoint/2010/main" val="69601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a:t>– </a:t>
            </a:r>
            <a:r>
              <a:rPr dirty="0" smtClean="0"/>
              <a:t>Next </a:t>
            </a:r>
            <a:r>
              <a:rPr dirty="0"/>
              <a:t>we set up the grid of tuning parameters.</a:t>
            </a:r>
          </a:p>
        </p:txBody>
      </p:sp>
      <p:sp>
        <p:nvSpPr>
          <p:cNvPr id="3" name="Content Placeholder 2"/>
          <p:cNvSpPr>
            <a:spLocks noGrp="1"/>
          </p:cNvSpPr>
          <p:nvPr>
            <p:ph idx="1"/>
          </p:nvPr>
        </p:nvSpPr>
        <p:spPr/>
        <p:txBody>
          <a:bodyPr>
            <a:normAutofit fontScale="92500"/>
          </a:bodyPr>
          <a:lstStyle/>
          <a:p>
            <a:pPr marL="0" indent="0">
              <a:lnSpc>
                <a:spcPct val="120000"/>
              </a:lnSpc>
              <a:spcBef>
                <a:spcPts val="0"/>
              </a:spcBef>
              <a:spcAft>
                <a:spcPts val="0"/>
              </a:spcAft>
              <a:buNone/>
            </a:pPr>
            <a:r>
              <a:rPr sz="1350" i="1" dirty="0">
                <a:solidFill>
                  <a:srgbClr val="60A0B0"/>
                </a:solidFill>
                <a:latin typeface="Ubuntu Mono"/>
              </a:rPr>
              <a:t># These commands come from the 'dials' package.</a:t>
            </a:r>
            <a:r>
              <a:rPr dirty="0"/>
              <a:t/>
            </a:r>
            <a:br>
              <a:rPr dirty="0"/>
            </a:br>
            <a:r>
              <a:rPr sz="1350" i="1" dirty="0">
                <a:solidFill>
                  <a:srgbClr val="60A0B0"/>
                </a:solidFill>
                <a:latin typeface="Ubuntu Mono"/>
              </a:rPr>
              <a:t># The '</a:t>
            </a:r>
            <a:r>
              <a:rPr sz="1350" i="1" dirty="0" err="1">
                <a:solidFill>
                  <a:srgbClr val="60A0B0"/>
                </a:solidFill>
                <a:latin typeface="Ubuntu Mono"/>
              </a:rPr>
              <a:t>cost_complexity</a:t>
            </a:r>
            <a:r>
              <a:rPr sz="1350" i="1" dirty="0">
                <a:solidFill>
                  <a:srgbClr val="60A0B0"/>
                </a:solidFill>
                <a:latin typeface="Ubuntu Mono"/>
              </a:rPr>
              <a:t>()' and '</a:t>
            </a:r>
            <a:r>
              <a:rPr sz="1350" i="1" dirty="0" err="1">
                <a:solidFill>
                  <a:srgbClr val="60A0B0"/>
                </a:solidFill>
                <a:latin typeface="Ubuntu Mono"/>
              </a:rPr>
              <a:t>tree_depth</a:t>
            </a:r>
            <a:r>
              <a:rPr sz="1350" i="1" dirty="0">
                <a:solidFill>
                  <a:srgbClr val="60A0B0"/>
                </a:solidFill>
                <a:latin typeface="Ubuntu Mono"/>
              </a:rPr>
              <a:t>()' commands supply default values.</a:t>
            </a:r>
            <a:r>
              <a:rPr dirty="0"/>
              <a:t/>
            </a:r>
            <a:br>
              <a:rPr dirty="0"/>
            </a:br>
            <a:r>
              <a:rPr sz="1350" dirty="0" err="1">
                <a:latin typeface="Ubuntu Mono"/>
              </a:rPr>
              <a:t>tree.grid</a:t>
            </a:r>
            <a:r>
              <a:rPr sz="1350" dirty="0">
                <a:latin typeface="Ubuntu Mono"/>
              </a:rPr>
              <a:t> &lt;-</a:t>
            </a:r>
            <a:r>
              <a:rPr sz="1350" dirty="0">
                <a:solidFill>
                  <a:srgbClr val="4070A0"/>
                </a:solidFill>
                <a:latin typeface="Ubuntu Mono"/>
              </a:rPr>
              <a:t> </a:t>
            </a:r>
            <a:r>
              <a:rPr sz="1350" b="1" dirty="0" err="1">
                <a:solidFill>
                  <a:srgbClr val="007020"/>
                </a:solidFill>
                <a:latin typeface="Ubuntu Mono"/>
              </a:rPr>
              <a:t>grid_regular</a:t>
            </a:r>
            <a:r>
              <a:rPr sz="1350" dirty="0">
                <a:latin typeface="Ubuntu Mono"/>
              </a:rPr>
              <a:t>(</a:t>
            </a:r>
            <a:r>
              <a:rPr sz="1350" b="1" dirty="0" err="1">
                <a:solidFill>
                  <a:srgbClr val="007020"/>
                </a:solidFill>
                <a:latin typeface="Ubuntu Mono"/>
              </a:rPr>
              <a:t>cost_complexity</a:t>
            </a:r>
            <a:r>
              <a:rPr sz="1350" dirty="0">
                <a:latin typeface="Ubuntu Mono"/>
              </a:rPr>
              <a:t>(), </a:t>
            </a:r>
            <a:r>
              <a:rPr sz="1350" b="1" dirty="0" err="1">
                <a:solidFill>
                  <a:srgbClr val="007020"/>
                </a:solidFill>
                <a:latin typeface="Ubuntu Mono"/>
              </a:rPr>
              <a:t>tree_depth</a:t>
            </a:r>
            <a:r>
              <a:rPr sz="1350" dirty="0">
                <a:latin typeface="Ubuntu Mono"/>
              </a:rPr>
              <a:t>(), </a:t>
            </a:r>
            <a:r>
              <a:rPr sz="1350" dirty="0">
                <a:solidFill>
                  <a:srgbClr val="902000"/>
                </a:solidFill>
                <a:latin typeface="Ubuntu Mono"/>
              </a:rPr>
              <a:t>levels=</a:t>
            </a:r>
            <a:r>
              <a:rPr sz="1350" dirty="0">
                <a:solidFill>
                  <a:srgbClr val="40A070"/>
                </a:solidFill>
                <a:latin typeface="Ubuntu Mono"/>
              </a:rPr>
              <a:t>5</a:t>
            </a:r>
            <a:r>
              <a:rPr sz="1350" dirty="0">
                <a:latin typeface="Ubuntu Mono"/>
              </a:rPr>
              <a:t>)</a:t>
            </a:r>
            <a:r>
              <a:rPr dirty="0"/>
              <a:t/>
            </a:r>
            <a:br>
              <a:rPr dirty="0"/>
            </a:br>
            <a:r>
              <a:rPr sz="1350" b="1" dirty="0">
                <a:solidFill>
                  <a:srgbClr val="007020"/>
                </a:solidFill>
                <a:latin typeface="Ubuntu Mono"/>
              </a:rPr>
              <a:t>head</a:t>
            </a:r>
            <a:r>
              <a:rPr sz="1350" dirty="0">
                <a:latin typeface="Ubuntu Mono"/>
              </a:rPr>
              <a:t>(</a:t>
            </a:r>
            <a:r>
              <a:rPr sz="1350" dirty="0" err="1">
                <a:latin typeface="Ubuntu Mono"/>
              </a:rPr>
              <a:t>tree.grid</a:t>
            </a:r>
            <a:r>
              <a:rPr sz="1350" dirty="0">
                <a:latin typeface="Ubuntu Mono"/>
              </a:rPr>
              <a:t>, </a:t>
            </a:r>
            <a:r>
              <a:rPr sz="1350" dirty="0">
                <a:solidFill>
                  <a:srgbClr val="40A070"/>
                </a:solidFill>
                <a:latin typeface="Ubuntu Mono"/>
              </a:rPr>
              <a:t>10</a:t>
            </a:r>
            <a:r>
              <a:rPr sz="1350" dirty="0">
                <a:latin typeface="Ubuntu Mono"/>
              </a:rPr>
              <a:t>)</a:t>
            </a:r>
          </a:p>
          <a:p>
            <a:pPr marL="0" indent="0">
              <a:lnSpc>
                <a:spcPct val="120000"/>
              </a:lnSpc>
              <a:spcBef>
                <a:spcPts val="0"/>
              </a:spcBef>
              <a:spcAft>
                <a:spcPts val="0"/>
              </a:spcAft>
              <a:buNone/>
            </a:pPr>
            <a:r>
              <a:rPr sz="1350" dirty="0">
                <a:latin typeface="Ubuntu Mono"/>
              </a:rPr>
              <a:t># A </a:t>
            </a:r>
            <a:r>
              <a:rPr sz="1350" dirty="0" err="1">
                <a:latin typeface="Ubuntu Mono"/>
              </a:rPr>
              <a:t>tibble</a:t>
            </a:r>
            <a:r>
              <a:rPr sz="1350" dirty="0">
                <a:latin typeface="Ubuntu Mono"/>
              </a:rPr>
              <a:t>: 10 x 2
   </a:t>
            </a:r>
            <a:r>
              <a:rPr sz="1350" dirty="0" err="1">
                <a:latin typeface="Ubuntu Mono"/>
              </a:rPr>
              <a:t>cost_complexity</a:t>
            </a:r>
            <a:r>
              <a:rPr sz="1350" dirty="0">
                <a:latin typeface="Ubuntu Mono"/>
              </a:rPr>
              <a:t> </a:t>
            </a:r>
            <a:r>
              <a:rPr sz="1350" dirty="0" err="1">
                <a:latin typeface="Ubuntu Mono"/>
              </a:rPr>
              <a:t>tree_depth</a:t>
            </a:r>
            <a:r>
              <a:rPr sz="1350" dirty="0">
                <a:latin typeface="Ubuntu Mono"/>
              </a:rPr>
              <a:t>
             &lt;</a:t>
            </a:r>
            <a:r>
              <a:rPr sz="1350" dirty="0" err="1">
                <a:latin typeface="Ubuntu Mono"/>
              </a:rPr>
              <a:t>dbl</a:t>
            </a:r>
            <a:r>
              <a:rPr sz="1350" dirty="0">
                <a:latin typeface="Ubuntu Mono"/>
              </a:rPr>
              <a:t>&gt;      &lt;</a:t>
            </a:r>
            <a:r>
              <a:rPr sz="1350" dirty="0" err="1">
                <a:latin typeface="Ubuntu Mono"/>
              </a:rPr>
              <a:t>int</a:t>
            </a:r>
            <a:r>
              <a:rPr sz="1350" dirty="0">
                <a:latin typeface="Ubuntu Mono"/>
              </a:rPr>
              <a:t>&gt;
 1    0.0000000001          1
 2    0.0000000178          1
 3    0.00000316            1
 4    0.000562              1
 5    0.1                   1
 6    0.0000000001          4
 7    0.0000000178          4
 8    0.00000316            4
 9    0.000562              4
10    0.1                   4</a:t>
            </a:r>
          </a:p>
        </p:txBody>
      </p:sp>
    </p:spTree>
    <p:extLst>
      <p:ext uri="{BB962C8B-B14F-4D97-AF65-F5344CB8AC3E}">
        <p14:creationId xmlns:p14="http://schemas.microsoft.com/office/powerpoint/2010/main" val="154758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“Honest Testing” of Models</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21650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a:t>
            </a:r>
            <a:r>
              <a:rPr lang="en-US" dirty="0"/>
              <a:t>– </a:t>
            </a:r>
            <a:r>
              <a:rPr dirty="0" smtClean="0"/>
              <a:t>Now </a:t>
            </a:r>
            <a:r>
              <a:rPr dirty="0"/>
              <a:t>evaluate the model with different parameters, using cross-validation.</a:t>
            </a:r>
          </a:p>
        </p:txBody>
      </p:sp>
      <p:sp>
        <p:nvSpPr>
          <p:cNvPr id="3" name="Content Placeholder 2"/>
          <p:cNvSpPr>
            <a:spLocks noGrp="1"/>
          </p:cNvSpPr>
          <p:nvPr>
            <p:ph idx="1"/>
          </p:nvPr>
        </p:nvSpPr>
        <p:spPr/>
        <p:txBody>
          <a:bodyPr>
            <a:normAutofit lnSpcReduction="10000"/>
          </a:bodyPr>
          <a:lstStyle/>
          <a:p>
            <a:pPr marL="0" indent="0">
              <a:lnSpc>
                <a:spcPct val="120000"/>
              </a:lnSpc>
              <a:spcBef>
                <a:spcPts val="0"/>
              </a:spcBef>
              <a:spcAft>
                <a:spcPts val="0"/>
              </a:spcAft>
              <a:buNone/>
            </a:pPr>
            <a:r>
              <a:rPr sz="1350" i="1" dirty="0">
                <a:solidFill>
                  <a:srgbClr val="60A0B0"/>
                </a:solidFill>
                <a:latin typeface="Ubuntu Mono"/>
              </a:rPr>
              <a:t># Commands from the 'tune' package.</a:t>
            </a:r>
            <a:r>
              <a:rPr dirty="0"/>
              <a:t/>
            </a:r>
            <a:br>
              <a:rPr dirty="0"/>
            </a:br>
            <a:r>
              <a:rPr sz="1350" dirty="0" err="1">
                <a:latin typeface="Ubuntu Mono"/>
              </a:rPr>
              <a:t>tree.tune_results</a:t>
            </a:r>
            <a:r>
              <a:rPr sz="1350" dirty="0">
                <a:latin typeface="Ubuntu Mono"/>
              </a:rPr>
              <a:t> &lt;-</a:t>
            </a:r>
            <a:r>
              <a:rPr dirty="0"/>
              <a:t/>
            </a:r>
            <a:br>
              <a:rPr dirty="0"/>
            </a:br>
            <a:r>
              <a:rPr sz="1350" dirty="0">
                <a:solidFill>
                  <a:srgbClr val="4070A0"/>
                </a:solidFill>
                <a:latin typeface="Ubuntu Mono"/>
              </a:rPr>
              <a:t>  </a:t>
            </a:r>
            <a:r>
              <a:rPr sz="1350" dirty="0" err="1">
                <a:latin typeface="Ubuntu Mono"/>
              </a:rPr>
              <a:t>tree.tune.model_spec</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tune_grid</a:t>
            </a:r>
            <a:r>
              <a:rPr sz="1350" dirty="0">
                <a:latin typeface="Ubuntu Mono"/>
              </a:rPr>
              <a:t>(</a:t>
            </a:r>
            <a:r>
              <a:rPr sz="1350" dirty="0" err="1">
                <a:latin typeface="Ubuntu Mono"/>
              </a:rPr>
              <a:t>Sale_Price</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dirty="0">
                <a:latin typeface="Ubuntu Mono"/>
              </a:rPr>
              <a:t>Latitude </a:t>
            </a:r>
            <a:r>
              <a:rPr sz="1350" dirty="0">
                <a:solidFill>
                  <a:srgbClr val="666666"/>
                </a:solidFill>
                <a:latin typeface="Ubuntu Mono"/>
              </a:rPr>
              <a:t>+</a:t>
            </a:r>
            <a:r>
              <a:rPr sz="1350" dirty="0">
                <a:solidFill>
                  <a:srgbClr val="4070A0"/>
                </a:solidFill>
                <a:latin typeface="Ubuntu Mono"/>
              </a:rPr>
              <a:t> </a:t>
            </a:r>
            <a:r>
              <a:rPr sz="1350" dirty="0">
                <a:latin typeface="Ubuntu Mono"/>
              </a:rPr>
              <a:t>Longitude,</a:t>
            </a:r>
            <a:r>
              <a:rPr dirty="0"/>
              <a:t/>
            </a:r>
            <a:br>
              <a:rPr dirty="0"/>
            </a:br>
            <a:r>
              <a:rPr sz="1350" dirty="0">
                <a:latin typeface="Ubuntu Mono"/>
              </a:rPr>
              <a:t>    </a:t>
            </a:r>
            <a:r>
              <a:rPr sz="1350" dirty="0">
                <a:solidFill>
                  <a:srgbClr val="902000"/>
                </a:solidFill>
                <a:latin typeface="Ubuntu Mono"/>
              </a:rPr>
              <a:t>resamples=</a:t>
            </a:r>
            <a:r>
              <a:rPr sz="1350" dirty="0" err="1">
                <a:latin typeface="Ubuntu Mono"/>
              </a:rPr>
              <a:t>ames.folds</a:t>
            </a:r>
            <a:r>
              <a:rPr sz="1350" dirty="0">
                <a:latin typeface="Ubuntu Mono"/>
              </a:rPr>
              <a:t>, </a:t>
            </a:r>
            <a:r>
              <a:rPr sz="1350" dirty="0">
                <a:solidFill>
                  <a:srgbClr val="902000"/>
                </a:solidFill>
                <a:latin typeface="Ubuntu Mono"/>
              </a:rPr>
              <a:t>grid=</a:t>
            </a:r>
            <a:r>
              <a:rPr sz="1350" dirty="0" err="1">
                <a:latin typeface="Ubuntu Mono"/>
              </a:rPr>
              <a:t>tree.grid</a:t>
            </a:r>
            <a:r>
              <a:rPr sz="1350" dirty="0">
                <a:latin typeface="Ubuntu Mono"/>
              </a:rPr>
              <a:t>)</a:t>
            </a:r>
            <a:r>
              <a:rPr dirty="0"/>
              <a:t/>
            </a:r>
            <a:br>
              <a:rPr dirty="0"/>
            </a:br>
            <a:r>
              <a:rPr dirty="0"/>
              <a:t/>
            </a:r>
            <a:br>
              <a:rPr dirty="0"/>
            </a:br>
            <a:r>
              <a:rPr sz="1350" dirty="0" err="1">
                <a:latin typeface="Ubuntu Mono"/>
              </a:rPr>
              <a:t>tree.tune_results</a:t>
            </a:r>
            <a:r>
              <a:rPr sz="1350" dirty="0">
                <a:latin typeface="Ubuntu Mono"/>
              </a:rPr>
              <a:t> </a:t>
            </a:r>
            <a:r>
              <a:rPr sz="1350" dirty="0">
                <a:solidFill>
                  <a:srgbClr val="666666"/>
                </a:solidFill>
                <a:latin typeface="Ubuntu Mono"/>
              </a:rPr>
              <a:t>%&gt;%</a:t>
            </a:r>
            <a:r>
              <a:rPr sz="1350" dirty="0">
                <a:solidFill>
                  <a:srgbClr val="4070A0"/>
                </a:solidFill>
                <a:latin typeface="Ubuntu Mono"/>
              </a:rPr>
              <a:t> </a:t>
            </a:r>
            <a:r>
              <a:rPr sz="1350" b="1" dirty="0" err="1">
                <a:solidFill>
                  <a:srgbClr val="007020"/>
                </a:solidFill>
                <a:latin typeface="Ubuntu Mono"/>
              </a:rPr>
              <a:t>collect_metrics</a:t>
            </a:r>
            <a:r>
              <a:rPr sz="1350" dirty="0">
                <a:latin typeface="Ubuntu Mono"/>
              </a:rPr>
              <a:t>() </a:t>
            </a:r>
            <a:r>
              <a:rPr sz="1350" dirty="0">
                <a:solidFill>
                  <a:srgbClr val="666666"/>
                </a:solidFill>
                <a:latin typeface="Ubuntu Mono"/>
              </a:rPr>
              <a:t>%&gt;%</a:t>
            </a:r>
            <a:r>
              <a:rPr sz="1350" dirty="0">
                <a:solidFill>
                  <a:srgbClr val="4070A0"/>
                </a:solidFill>
                <a:latin typeface="Ubuntu Mono"/>
              </a:rPr>
              <a:t> </a:t>
            </a:r>
            <a:r>
              <a:rPr sz="1350" b="1" dirty="0">
                <a:solidFill>
                  <a:srgbClr val="007020"/>
                </a:solidFill>
                <a:latin typeface="Ubuntu Mono"/>
              </a:rPr>
              <a:t>head</a:t>
            </a:r>
            <a:r>
              <a:rPr sz="1350" dirty="0">
                <a:latin typeface="Ubuntu Mono"/>
              </a:rPr>
              <a:t>()</a:t>
            </a:r>
          </a:p>
          <a:p>
            <a:pPr marL="0" indent="0">
              <a:lnSpc>
                <a:spcPct val="120000"/>
              </a:lnSpc>
              <a:spcBef>
                <a:spcPts val="0"/>
              </a:spcBef>
              <a:spcAft>
                <a:spcPts val="0"/>
              </a:spcAft>
              <a:buNone/>
            </a:pPr>
            <a:r>
              <a:rPr sz="1350" dirty="0">
                <a:latin typeface="Ubuntu Mono"/>
              </a:rPr>
              <a:t># A </a:t>
            </a:r>
            <a:r>
              <a:rPr sz="1350" dirty="0" err="1">
                <a:latin typeface="Ubuntu Mono"/>
              </a:rPr>
              <a:t>tibble</a:t>
            </a:r>
            <a:r>
              <a:rPr sz="1350" dirty="0">
                <a:latin typeface="Ubuntu Mono"/>
              </a:rPr>
              <a:t>: 6 x 7
  </a:t>
            </a:r>
            <a:r>
              <a:rPr sz="1350" dirty="0" err="1">
                <a:latin typeface="Ubuntu Mono"/>
              </a:rPr>
              <a:t>cost_complexity</a:t>
            </a:r>
            <a:r>
              <a:rPr sz="1350" dirty="0">
                <a:latin typeface="Ubuntu Mono"/>
              </a:rPr>
              <a:t> </a:t>
            </a:r>
            <a:r>
              <a:rPr sz="1350" dirty="0" err="1">
                <a:latin typeface="Ubuntu Mono"/>
              </a:rPr>
              <a:t>tree_depth</a:t>
            </a:r>
            <a:r>
              <a:rPr sz="1350" dirty="0">
                <a:latin typeface="Ubuntu Mono"/>
              </a:rPr>
              <a:t> .metric .estimator      mean     n   </a:t>
            </a:r>
            <a:r>
              <a:rPr sz="1350" dirty="0" err="1">
                <a:latin typeface="Ubuntu Mono"/>
              </a:rPr>
              <a:t>std_err</a:t>
            </a:r>
            <a:r>
              <a:rPr sz="1350" dirty="0">
                <a:latin typeface="Ubuntu Mono"/>
              </a:rPr>
              <a:t>
            &lt;</a:t>
            </a:r>
            <a:r>
              <a:rPr sz="1350" dirty="0" err="1">
                <a:latin typeface="Ubuntu Mono"/>
              </a:rPr>
              <a:t>dbl</a:t>
            </a:r>
            <a:r>
              <a:rPr sz="1350" dirty="0">
                <a:latin typeface="Ubuntu Mono"/>
              </a:rPr>
              <a:t>&gt;      &lt;</a:t>
            </a:r>
            <a:r>
              <a:rPr sz="1350" dirty="0" err="1">
                <a:latin typeface="Ubuntu Mono"/>
              </a:rPr>
              <a:t>int</a:t>
            </a:r>
            <a:r>
              <a:rPr sz="1350" dirty="0">
                <a:latin typeface="Ubuntu Mono"/>
              </a:rPr>
              <a:t>&gt; &lt;</a:t>
            </a:r>
            <a:r>
              <a:rPr sz="1350" dirty="0" err="1">
                <a:latin typeface="Ubuntu Mono"/>
              </a:rPr>
              <a:t>chr</a:t>
            </a:r>
            <a:r>
              <a:rPr sz="1350" dirty="0">
                <a:latin typeface="Ubuntu Mono"/>
              </a:rPr>
              <a:t>&gt;   &lt;</a:t>
            </a:r>
            <a:r>
              <a:rPr sz="1350" dirty="0" err="1">
                <a:latin typeface="Ubuntu Mono"/>
              </a:rPr>
              <a:t>chr</a:t>
            </a:r>
            <a:r>
              <a:rPr sz="1350" dirty="0">
                <a:latin typeface="Ubuntu Mono"/>
              </a:rPr>
              <a:t>&gt;          &lt;</a:t>
            </a:r>
            <a:r>
              <a:rPr sz="1350" dirty="0" err="1">
                <a:latin typeface="Ubuntu Mono"/>
              </a:rPr>
              <a:t>dbl</a:t>
            </a:r>
            <a:r>
              <a:rPr sz="1350" dirty="0">
                <a:latin typeface="Ubuntu Mono"/>
              </a:rPr>
              <a:t>&gt; &lt;</a:t>
            </a:r>
            <a:r>
              <a:rPr sz="1350" dirty="0" err="1">
                <a:latin typeface="Ubuntu Mono"/>
              </a:rPr>
              <a:t>int</a:t>
            </a:r>
            <a:r>
              <a:rPr sz="1350" dirty="0">
                <a:latin typeface="Ubuntu Mono"/>
              </a:rPr>
              <a:t>&gt;     &lt;</a:t>
            </a:r>
            <a:r>
              <a:rPr sz="1350" dirty="0" err="1">
                <a:latin typeface="Ubuntu Mono"/>
              </a:rPr>
              <a:t>dbl</a:t>
            </a:r>
            <a:r>
              <a:rPr sz="1350" dirty="0">
                <a:latin typeface="Ubuntu Mono"/>
              </a:rPr>
              <a:t>&gt;
1    0.0000000001          1 </a:t>
            </a:r>
            <a:r>
              <a:rPr sz="1350" dirty="0" err="1">
                <a:latin typeface="Ubuntu Mono"/>
              </a:rPr>
              <a:t>rmse</a:t>
            </a:r>
            <a:r>
              <a:rPr sz="1350" dirty="0">
                <a:latin typeface="Ubuntu Mono"/>
              </a:rPr>
              <a:t>    standard   71604.       10 1981.    
2    0.0000000001          1 </a:t>
            </a:r>
            <a:r>
              <a:rPr sz="1350" dirty="0" err="1">
                <a:latin typeface="Ubuntu Mono"/>
              </a:rPr>
              <a:t>rsq</a:t>
            </a:r>
            <a:r>
              <a:rPr sz="1350" dirty="0">
                <a:latin typeface="Ubuntu Mono"/>
              </a:rPr>
              <a:t>     standard       0.188    10    0.0119
3    0.0000000001          4 </a:t>
            </a:r>
            <a:r>
              <a:rPr sz="1350" dirty="0" err="1">
                <a:latin typeface="Ubuntu Mono"/>
              </a:rPr>
              <a:t>rmse</a:t>
            </a:r>
            <a:r>
              <a:rPr sz="1350" dirty="0">
                <a:latin typeface="Ubuntu Mono"/>
              </a:rPr>
              <a:t>    standard   57611.       10 1646.    
4    0.0000000001          4 </a:t>
            </a:r>
            <a:r>
              <a:rPr sz="1350" dirty="0" err="1">
                <a:latin typeface="Ubuntu Mono"/>
              </a:rPr>
              <a:t>rsq</a:t>
            </a:r>
            <a:r>
              <a:rPr sz="1350" dirty="0">
                <a:latin typeface="Ubuntu Mono"/>
              </a:rPr>
              <a:t>     standard       0.474    10    0.0222
5    0.0000000001          8 </a:t>
            </a:r>
            <a:r>
              <a:rPr sz="1350" dirty="0" err="1">
                <a:latin typeface="Ubuntu Mono"/>
              </a:rPr>
              <a:t>rmse</a:t>
            </a:r>
            <a:r>
              <a:rPr sz="1350" dirty="0">
                <a:latin typeface="Ubuntu Mono"/>
              </a:rPr>
              <a:t>    standard   50038.       10 2234.    
6    0.0000000001          8 </a:t>
            </a:r>
            <a:r>
              <a:rPr sz="1350" dirty="0" err="1">
                <a:latin typeface="Ubuntu Mono"/>
              </a:rPr>
              <a:t>rsq</a:t>
            </a:r>
            <a:r>
              <a:rPr sz="1350" dirty="0">
                <a:latin typeface="Ubuntu Mono"/>
              </a:rPr>
              <a:t>     standard       0.603    10    0.0288</a:t>
            </a:r>
          </a:p>
        </p:txBody>
      </p:sp>
    </p:spTree>
    <p:extLst>
      <p:ext uri="{BB962C8B-B14F-4D97-AF65-F5344CB8AC3E}">
        <p14:creationId xmlns:p14="http://schemas.microsoft.com/office/powerpoint/2010/main" val="4164233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a:t>
            </a:r>
            <a:r>
              <a:rPr lang="en-US" dirty="0"/>
              <a:t>– </a:t>
            </a:r>
            <a:r>
              <a:rPr dirty="0" smtClean="0"/>
              <a:t>A </a:t>
            </a:r>
            <a:r>
              <a:rPr dirty="0"/>
              <a:t>graph can illustrate tuning parameters more clearly.</a:t>
            </a:r>
          </a:p>
        </p:txBody>
      </p:sp>
      <p:sp>
        <p:nvSpPr>
          <p:cNvPr id="3" name="Content Placeholder 2"/>
          <p:cNvSpPr>
            <a:spLocks noGrp="1"/>
          </p:cNvSpPr>
          <p:nvPr>
            <p:ph idx="1"/>
          </p:nvPr>
        </p:nvSpPr>
        <p:spPr/>
        <p:txBody>
          <a:bodyPr/>
          <a:lstStyle/>
          <a:p>
            <a:pPr marL="0" indent="0">
              <a:buNone/>
            </a:pPr>
            <a:r>
              <a:rPr sz="1350" dirty="0" err="1">
                <a:latin typeface="Ubuntu Mono"/>
              </a:rPr>
              <a:t>tree.tune_results</a:t>
            </a:r>
            <a:r>
              <a:rPr sz="1350" dirty="0">
                <a:latin typeface="Ubuntu Mono"/>
              </a:rPr>
              <a:t> </a:t>
            </a:r>
            <a:r>
              <a:rPr sz="1350" dirty="0">
                <a:solidFill>
                  <a:srgbClr val="666666"/>
                </a:solidFill>
                <a:latin typeface="Ubuntu Mono"/>
              </a:rPr>
              <a:t>%&gt;%</a:t>
            </a:r>
            <a:r>
              <a:rPr sz="1350" dirty="0">
                <a:solidFill>
                  <a:srgbClr val="4070A0"/>
                </a:solidFill>
                <a:latin typeface="Ubuntu Mono"/>
              </a:rPr>
              <a:t> </a:t>
            </a:r>
            <a:r>
              <a:rPr sz="1350" dirty="0" err="1">
                <a:latin typeface="Ubuntu Mono"/>
              </a:rPr>
              <a:t>collect_metrics</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a:solidFill>
                  <a:srgbClr val="007020"/>
                </a:solidFill>
                <a:latin typeface="Ubuntu Mono"/>
              </a:rPr>
              <a:t>filter</a:t>
            </a:r>
            <a:r>
              <a:rPr sz="1350" dirty="0">
                <a:latin typeface="Ubuntu Mono"/>
              </a:rPr>
              <a:t>(.metric </a:t>
            </a:r>
            <a:r>
              <a:rPr sz="1350" dirty="0">
                <a:solidFill>
                  <a:srgbClr val="666666"/>
                </a:solidFill>
                <a:latin typeface="Ubuntu Mono"/>
              </a:rPr>
              <a:t>==</a:t>
            </a:r>
            <a:r>
              <a:rPr sz="1350" dirty="0">
                <a:solidFill>
                  <a:srgbClr val="4070A0"/>
                </a:solidFill>
                <a:latin typeface="Ubuntu Mono"/>
              </a:rPr>
              <a:t> "</a:t>
            </a:r>
            <a:r>
              <a:rPr sz="1350" dirty="0" err="1">
                <a:solidFill>
                  <a:srgbClr val="4070A0"/>
                </a:solidFill>
                <a:latin typeface="Ubuntu Mono"/>
              </a:rPr>
              <a:t>rmse</a:t>
            </a:r>
            <a:r>
              <a:rPr sz="1350" dirty="0">
                <a:solidFill>
                  <a:srgbClr val="4070A0"/>
                </a:solidFill>
                <a:latin typeface="Ubuntu Mono"/>
              </a:rPr>
              <a:t>"</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a:solidFill>
                  <a:srgbClr val="007020"/>
                </a:solidFill>
                <a:latin typeface="Ubuntu Mono"/>
              </a:rPr>
              <a:t>mutate</a:t>
            </a:r>
            <a:r>
              <a:rPr sz="1350" dirty="0">
                <a:latin typeface="Ubuntu Mono"/>
              </a:rPr>
              <a:t>(</a:t>
            </a:r>
            <a:r>
              <a:rPr sz="1350" dirty="0" err="1">
                <a:solidFill>
                  <a:srgbClr val="902000"/>
                </a:solidFill>
                <a:latin typeface="Ubuntu Mono"/>
              </a:rPr>
              <a:t>tree_depth</a:t>
            </a:r>
            <a:r>
              <a:rPr sz="1350" dirty="0">
                <a:solidFill>
                  <a:srgbClr val="902000"/>
                </a:solidFill>
                <a:latin typeface="Ubuntu Mono"/>
              </a:rPr>
              <a:t> =</a:t>
            </a:r>
            <a:r>
              <a:rPr sz="1350" dirty="0">
                <a:latin typeface="Ubuntu Mono"/>
              </a:rPr>
              <a:t> </a:t>
            </a:r>
            <a:r>
              <a:rPr sz="1350" b="1" dirty="0">
                <a:solidFill>
                  <a:srgbClr val="007020"/>
                </a:solidFill>
                <a:latin typeface="Ubuntu Mono"/>
              </a:rPr>
              <a:t>factor</a:t>
            </a:r>
            <a:r>
              <a:rPr sz="1350" dirty="0">
                <a:latin typeface="Ubuntu Mono"/>
              </a:rPr>
              <a:t>(</a:t>
            </a:r>
            <a:r>
              <a:rPr sz="1350" dirty="0" err="1">
                <a:latin typeface="Ubuntu Mono"/>
              </a:rPr>
              <a:t>tree_depth</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ggplot</a:t>
            </a:r>
            <a:r>
              <a:rPr sz="1350" dirty="0">
                <a:latin typeface="Ubuntu Mono"/>
              </a:rPr>
              <a:t>(</a:t>
            </a:r>
            <a:r>
              <a:rPr sz="1350" b="1" dirty="0" err="1">
                <a:solidFill>
                  <a:srgbClr val="007020"/>
                </a:solidFill>
                <a:latin typeface="Ubuntu Mono"/>
              </a:rPr>
              <a:t>aes</a:t>
            </a:r>
            <a:r>
              <a:rPr sz="1350" dirty="0">
                <a:latin typeface="Ubuntu Mono"/>
              </a:rPr>
              <a:t>(</a:t>
            </a:r>
            <a:r>
              <a:rPr sz="1350" dirty="0">
                <a:solidFill>
                  <a:srgbClr val="902000"/>
                </a:solidFill>
                <a:latin typeface="Ubuntu Mono"/>
              </a:rPr>
              <a:t>x=</a:t>
            </a:r>
            <a:r>
              <a:rPr sz="1350" dirty="0" err="1">
                <a:latin typeface="Ubuntu Mono"/>
              </a:rPr>
              <a:t>cost_complexity</a:t>
            </a:r>
            <a:r>
              <a:rPr sz="1350" dirty="0">
                <a:latin typeface="Ubuntu Mono"/>
              </a:rPr>
              <a:t>, </a:t>
            </a:r>
            <a:r>
              <a:rPr sz="1350" dirty="0">
                <a:solidFill>
                  <a:srgbClr val="902000"/>
                </a:solidFill>
                <a:latin typeface="Ubuntu Mono"/>
              </a:rPr>
              <a:t>y=</a:t>
            </a:r>
            <a:r>
              <a:rPr sz="1350" dirty="0">
                <a:latin typeface="Ubuntu Mono"/>
              </a:rPr>
              <a:t>mean, </a:t>
            </a:r>
            <a:r>
              <a:rPr sz="1350" dirty="0">
                <a:solidFill>
                  <a:srgbClr val="902000"/>
                </a:solidFill>
                <a:latin typeface="Ubuntu Mono"/>
              </a:rPr>
              <a:t>color=</a:t>
            </a:r>
            <a:r>
              <a:rPr sz="1350" dirty="0" err="1">
                <a:latin typeface="Ubuntu Mono"/>
              </a:rPr>
              <a:t>tree_depth</a:t>
            </a:r>
            <a:r>
              <a:rPr sz="1350" dirty="0">
                <a:latin typeface="Ubuntu Mono"/>
              </a:rPr>
              <a:t>)) </a:t>
            </a:r>
            <a:r>
              <a:rPr sz="1350" dirty="0">
                <a:solidFill>
                  <a:srgbClr val="666666"/>
                </a:solidFill>
                <a:latin typeface="Ubuntu Mono"/>
              </a:rPr>
              <a:t>+</a:t>
            </a:r>
            <a:r>
              <a:rPr dirty="0"/>
              <a:t/>
            </a:r>
            <a:br>
              <a:rPr dirty="0"/>
            </a:br>
            <a:r>
              <a:rPr sz="1350" dirty="0">
                <a:solidFill>
                  <a:srgbClr val="4070A0"/>
                </a:solidFill>
                <a:latin typeface="Ubuntu Mono"/>
              </a:rPr>
              <a:t>  </a:t>
            </a:r>
            <a:r>
              <a:rPr sz="1350" b="1" dirty="0" err="1">
                <a:solidFill>
                  <a:srgbClr val="007020"/>
                </a:solidFill>
                <a:latin typeface="Ubuntu Mono"/>
              </a:rPr>
              <a:t>geom_line</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b="1" dirty="0" err="1">
                <a:solidFill>
                  <a:srgbClr val="007020"/>
                </a:solidFill>
                <a:latin typeface="Ubuntu Mono"/>
              </a:rPr>
              <a:t>geom_point</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b="1" dirty="0" err="1">
                <a:solidFill>
                  <a:srgbClr val="007020"/>
                </a:solidFill>
                <a:latin typeface="Ubuntu Mono"/>
              </a:rPr>
              <a:t>ylab</a:t>
            </a:r>
            <a:r>
              <a:rPr sz="1350" dirty="0">
                <a:latin typeface="Ubuntu Mono"/>
              </a:rPr>
              <a:t>(</a:t>
            </a:r>
            <a:r>
              <a:rPr sz="1350" dirty="0">
                <a:solidFill>
                  <a:srgbClr val="4070A0"/>
                </a:solidFill>
                <a:latin typeface="Ubuntu Mono"/>
              </a:rPr>
              <a:t>"RMSE"</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b="1" dirty="0">
                <a:solidFill>
                  <a:srgbClr val="007020"/>
                </a:solidFill>
                <a:latin typeface="Ubuntu Mono"/>
              </a:rPr>
              <a:t>scale_x_log10</a:t>
            </a:r>
            <a:r>
              <a:rPr sz="1350" dirty="0">
                <a:latin typeface="Ubuntu Mono"/>
              </a:rPr>
              <a:t>()</a:t>
            </a:r>
          </a:p>
        </p:txBody>
      </p:sp>
      <p:pic>
        <p:nvPicPr>
          <p:cNvPr id="4" name="Picture 3" descr="Graph showing how RMSE changes with different values of cost_complexity and tree_depth. Larger tree_depth and smaller cost_complexity seem to give smallest RMSE.&#10;"/>
          <p:cNvPicPr>
            <a:picLocks noGrp="1" noChangeAspect="1"/>
          </p:cNvPicPr>
          <p:nvPr/>
        </p:nvPicPr>
        <p:blipFill>
          <a:blip r:embed="rId2"/>
          <a:stretch>
            <a:fillRect/>
          </a:stretch>
        </p:blipFill>
        <p:spPr bwMode="auto">
          <a:xfrm>
            <a:off x="342900" y="2440157"/>
            <a:ext cx="6172200" cy="2571750"/>
          </a:xfrm>
          <a:prstGeom prst="rect">
            <a:avLst/>
          </a:prstGeom>
          <a:noFill/>
          <a:ln w="9525">
            <a:noFill/>
            <a:headEnd/>
            <a:tailEnd/>
          </a:ln>
        </p:spPr>
      </p:pic>
    </p:spTree>
    <p:extLst>
      <p:ext uri="{BB962C8B-B14F-4D97-AF65-F5344CB8AC3E}">
        <p14:creationId xmlns:p14="http://schemas.microsoft.com/office/powerpoint/2010/main" val="903960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 </a:t>
            </a:r>
            <a:r>
              <a:rPr lang="en-US" dirty="0"/>
              <a:t>– </a:t>
            </a:r>
            <a:r>
              <a:rPr dirty="0" smtClean="0"/>
              <a:t>Let’s zoom in. “Computer, enhance image.”</a:t>
            </a:r>
            <a:endParaRPr dirty="0"/>
          </a:p>
        </p:txBody>
      </p:sp>
      <p:sp>
        <p:nvSpPr>
          <p:cNvPr id="3" name="Content Placeholder 2"/>
          <p:cNvSpPr>
            <a:spLocks noGrp="1"/>
          </p:cNvSpPr>
          <p:nvPr>
            <p:ph idx="1"/>
          </p:nvPr>
        </p:nvSpPr>
        <p:spPr/>
        <p:txBody>
          <a:bodyPr/>
          <a:lstStyle/>
          <a:p>
            <a:pPr marL="0" indent="0">
              <a:buNone/>
            </a:pPr>
            <a:r>
              <a:rPr sz="1350">
                <a:latin typeface="Ubuntu Mono"/>
              </a:rPr>
              <a:t>tree.tune_results </a:t>
            </a:r>
            <a:r>
              <a:rPr sz="1350">
                <a:solidFill>
                  <a:srgbClr val="666666"/>
                </a:solidFill>
                <a:latin typeface="Ubuntu Mono"/>
              </a:rPr>
              <a:t>%&gt;%</a:t>
            </a:r>
            <a:r>
              <a:rPr sz="1350">
                <a:solidFill>
                  <a:srgbClr val="4070A0"/>
                </a:solidFill>
                <a:latin typeface="Ubuntu Mono"/>
              </a:rPr>
              <a:t> </a:t>
            </a:r>
            <a:r>
              <a:rPr sz="1350">
                <a:latin typeface="Ubuntu Mono"/>
              </a:rPr>
              <a:t>collect_metrics </a:t>
            </a:r>
            <a:r>
              <a:rPr sz="1350">
                <a:solidFill>
                  <a:srgbClr val="666666"/>
                </a:solidFill>
                <a:latin typeface="Ubuntu Mono"/>
              </a:rPr>
              <a:t>%&gt;%</a:t>
            </a:r>
            <a:r>
              <a:t/>
            </a:r>
            <a:br/>
            <a:r>
              <a:rPr sz="1350">
                <a:solidFill>
                  <a:srgbClr val="4070A0"/>
                </a:solidFill>
                <a:latin typeface="Ubuntu Mono"/>
              </a:rPr>
              <a:t>  </a:t>
            </a:r>
            <a:r>
              <a:rPr sz="1350" b="1">
                <a:solidFill>
                  <a:srgbClr val="007020"/>
                </a:solidFill>
                <a:latin typeface="Ubuntu Mono"/>
              </a:rPr>
              <a:t>filter</a:t>
            </a:r>
            <a:r>
              <a:rPr sz="1350">
                <a:latin typeface="Ubuntu Mono"/>
              </a:rPr>
              <a:t>(.metric </a:t>
            </a:r>
            <a:r>
              <a:rPr sz="1350">
                <a:solidFill>
                  <a:srgbClr val="666666"/>
                </a:solidFill>
                <a:latin typeface="Ubuntu Mono"/>
              </a:rPr>
              <a:t>==</a:t>
            </a:r>
            <a:r>
              <a:rPr sz="1350">
                <a:solidFill>
                  <a:srgbClr val="4070A0"/>
                </a:solidFill>
                <a:latin typeface="Ubuntu Mono"/>
              </a:rPr>
              <a:t> "rmse"</a:t>
            </a:r>
            <a:r>
              <a:rPr sz="1350">
                <a:latin typeface="Ubuntu Mono"/>
              </a:rPr>
              <a:t>, tree_depth </a:t>
            </a:r>
            <a:r>
              <a:rPr sz="1350">
                <a:solidFill>
                  <a:srgbClr val="666666"/>
                </a:solidFill>
                <a:latin typeface="Ubuntu Mono"/>
              </a:rPr>
              <a:t>&gt;=</a:t>
            </a:r>
            <a:r>
              <a:rPr sz="1350">
                <a:solidFill>
                  <a:srgbClr val="4070A0"/>
                </a:solidFill>
                <a:latin typeface="Ubuntu Mono"/>
              </a:rPr>
              <a:t> </a:t>
            </a:r>
            <a:r>
              <a:rPr sz="1350">
                <a:solidFill>
                  <a:srgbClr val="40A070"/>
                </a:solidFill>
                <a:latin typeface="Ubuntu Mono"/>
              </a:rPr>
              <a:t>8</a:t>
            </a:r>
            <a:r>
              <a:rPr sz="1350">
                <a:latin typeface="Ubuntu Mono"/>
              </a:rPr>
              <a:t>, cost_complexity </a:t>
            </a:r>
            <a:r>
              <a:rPr sz="1350">
                <a:solidFill>
                  <a:srgbClr val="666666"/>
                </a:solidFill>
                <a:latin typeface="Ubuntu Mono"/>
              </a:rPr>
              <a:t>&lt;</a:t>
            </a:r>
            <a:r>
              <a:rPr sz="1350">
                <a:solidFill>
                  <a:srgbClr val="4070A0"/>
                </a:solidFill>
                <a:latin typeface="Ubuntu Mono"/>
              </a:rPr>
              <a:t> </a:t>
            </a:r>
            <a:r>
              <a:rPr sz="1350">
                <a:solidFill>
                  <a:srgbClr val="40A070"/>
                </a:solidFill>
                <a:latin typeface="Ubuntu Mono"/>
              </a:rPr>
              <a:t>0.00001</a:t>
            </a:r>
            <a:r>
              <a:rPr sz="1350">
                <a:latin typeface="Ubuntu Mono"/>
              </a:rPr>
              <a:t>) </a:t>
            </a:r>
            <a:r>
              <a:rPr sz="1350">
                <a:solidFill>
                  <a:srgbClr val="666666"/>
                </a:solidFill>
                <a:latin typeface="Ubuntu Mono"/>
              </a:rPr>
              <a:t>%&gt;%</a:t>
            </a:r>
            <a:r>
              <a:t/>
            </a:r>
            <a:br/>
            <a:r>
              <a:rPr sz="1350">
                <a:solidFill>
                  <a:srgbClr val="4070A0"/>
                </a:solidFill>
                <a:latin typeface="Ubuntu Mono"/>
              </a:rPr>
              <a:t>  </a:t>
            </a:r>
            <a:r>
              <a:rPr sz="1350" b="1">
                <a:solidFill>
                  <a:srgbClr val="007020"/>
                </a:solidFill>
                <a:latin typeface="Ubuntu Mono"/>
              </a:rPr>
              <a:t>mutate</a:t>
            </a:r>
            <a:r>
              <a:rPr sz="1350">
                <a:latin typeface="Ubuntu Mono"/>
              </a:rPr>
              <a:t>(</a:t>
            </a:r>
            <a:r>
              <a:rPr sz="1350">
                <a:solidFill>
                  <a:srgbClr val="902000"/>
                </a:solidFill>
                <a:latin typeface="Ubuntu Mono"/>
              </a:rPr>
              <a:t>tree_depth =</a:t>
            </a:r>
            <a:r>
              <a:rPr sz="1350">
                <a:latin typeface="Ubuntu Mono"/>
              </a:rPr>
              <a:t> </a:t>
            </a:r>
            <a:r>
              <a:rPr sz="1350" b="1">
                <a:solidFill>
                  <a:srgbClr val="007020"/>
                </a:solidFill>
                <a:latin typeface="Ubuntu Mono"/>
              </a:rPr>
              <a:t>factor</a:t>
            </a:r>
            <a:r>
              <a:rPr sz="1350">
                <a:latin typeface="Ubuntu Mono"/>
              </a:rPr>
              <a:t>(tree_depth)) </a:t>
            </a:r>
            <a:r>
              <a:rPr sz="1350">
                <a:solidFill>
                  <a:srgbClr val="666666"/>
                </a:solidFill>
                <a:latin typeface="Ubuntu Mono"/>
              </a:rPr>
              <a:t>%&gt;%</a:t>
            </a:r>
            <a:r>
              <a:t/>
            </a:r>
            <a:br/>
            <a:r>
              <a:rPr sz="1350">
                <a:solidFill>
                  <a:srgbClr val="4070A0"/>
                </a:solidFill>
                <a:latin typeface="Ubuntu Mono"/>
              </a:rPr>
              <a:t>  </a:t>
            </a:r>
            <a:r>
              <a:rPr sz="1350" b="1">
                <a:solidFill>
                  <a:srgbClr val="007020"/>
                </a:solidFill>
                <a:latin typeface="Ubuntu Mono"/>
              </a:rPr>
              <a:t>ggplot</a:t>
            </a:r>
            <a:r>
              <a:rPr sz="1350">
                <a:latin typeface="Ubuntu Mono"/>
              </a:rPr>
              <a:t>(</a:t>
            </a:r>
            <a:r>
              <a:rPr sz="1350" b="1">
                <a:solidFill>
                  <a:srgbClr val="007020"/>
                </a:solidFill>
                <a:latin typeface="Ubuntu Mono"/>
              </a:rPr>
              <a:t>aes</a:t>
            </a:r>
            <a:r>
              <a:rPr sz="1350">
                <a:latin typeface="Ubuntu Mono"/>
              </a:rPr>
              <a:t>(</a:t>
            </a:r>
            <a:r>
              <a:rPr sz="1350">
                <a:solidFill>
                  <a:srgbClr val="902000"/>
                </a:solidFill>
                <a:latin typeface="Ubuntu Mono"/>
              </a:rPr>
              <a:t>x=</a:t>
            </a:r>
            <a:r>
              <a:rPr sz="1350">
                <a:latin typeface="Ubuntu Mono"/>
              </a:rPr>
              <a:t>cost_complexity, </a:t>
            </a:r>
            <a:r>
              <a:rPr sz="1350">
                <a:solidFill>
                  <a:srgbClr val="902000"/>
                </a:solidFill>
                <a:latin typeface="Ubuntu Mono"/>
              </a:rPr>
              <a:t>y=</a:t>
            </a:r>
            <a:r>
              <a:rPr sz="1350">
                <a:latin typeface="Ubuntu Mono"/>
              </a:rPr>
              <a:t>mean, </a:t>
            </a:r>
            <a:r>
              <a:rPr sz="1350">
                <a:solidFill>
                  <a:srgbClr val="902000"/>
                </a:solidFill>
                <a:latin typeface="Ubuntu Mono"/>
              </a:rPr>
              <a:t>color=</a:t>
            </a:r>
            <a:r>
              <a:rPr sz="1350">
                <a:latin typeface="Ubuntu Mono"/>
              </a:rPr>
              <a:t>tree_depth)) </a:t>
            </a:r>
            <a:r>
              <a:rPr sz="1350">
                <a:solidFill>
                  <a:srgbClr val="666666"/>
                </a:solidFill>
                <a:latin typeface="Ubuntu Mono"/>
              </a:rPr>
              <a:t>+</a:t>
            </a:r>
            <a:r>
              <a:t/>
            </a:r>
            <a:br/>
            <a:r>
              <a:rPr sz="1350">
                <a:solidFill>
                  <a:srgbClr val="4070A0"/>
                </a:solidFill>
                <a:latin typeface="Ubuntu Mono"/>
              </a:rPr>
              <a:t>  </a:t>
            </a:r>
            <a:r>
              <a:rPr sz="1350" b="1">
                <a:solidFill>
                  <a:srgbClr val="007020"/>
                </a:solidFill>
                <a:latin typeface="Ubuntu Mono"/>
              </a:rPr>
              <a:t>geom_line</a:t>
            </a:r>
            <a:r>
              <a:rPr sz="1350">
                <a:latin typeface="Ubuntu Mono"/>
              </a:rPr>
              <a:t>() </a:t>
            </a:r>
            <a:r>
              <a:rPr sz="1350">
                <a:solidFill>
                  <a:srgbClr val="666666"/>
                </a:solidFill>
                <a:latin typeface="Ubuntu Mono"/>
              </a:rPr>
              <a:t>+</a:t>
            </a:r>
            <a:r>
              <a:rPr sz="1350">
                <a:solidFill>
                  <a:srgbClr val="4070A0"/>
                </a:solidFill>
                <a:latin typeface="Ubuntu Mono"/>
              </a:rPr>
              <a:t> </a:t>
            </a:r>
            <a:r>
              <a:rPr sz="1350" b="1">
                <a:solidFill>
                  <a:srgbClr val="007020"/>
                </a:solidFill>
                <a:latin typeface="Ubuntu Mono"/>
              </a:rPr>
              <a:t>geom_point</a:t>
            </a:r>
            <a:r>
              <a:rPr sz="1350">
                <a:latin typeface="Ubuntu Mono"/>
              </a:rPr>
              <a:t>() </a:t>
            </a:r>
            <a:r>
              <a:rPr sz="1350">
                <a:solidFill>
                  <a:srgbClr val="666666"/>
                </a:solidFill>
                <a:latin typeface="Ubuntu Mono"/>
              </a:rPr>
              <a:t>+</a:t>
            </a:r>
            <a:r>
              <a:rPr sz="1350">
                <a:solidFill>
                  <a:srgbClr val="4070A0"/>
                </a:solidFill>
                <a:latin typeface="Ubuntu Mono"/>
              </a:rPr>
              <a:t> </a:t>
            </a:r>
            <a:r>
              <a:rPr sz="1350" b="1">
                <a:solidFill>
                  <a:srgbClr val="007020"/>
                </a:solidFill>
                <a:latin typeface="Ubuntu Mono"/>
              </a:rPr>
              <a:t>ylab</a:t>
            </a:r>
            <a:r>
              <a:rPr sz="1350">
                <a:latin typeface="Ubuntu Mono"/>
              </a:rPr>
              <a:t>(</a:t>
            </a:r>
            <a:r>
              <a:rPr sz="1350">
                <a:solidFill>
                  <a:srgbClr val="4070A0"/>
                </a:solidFill>
                <a:latin typeface="Ubuntu Mono"/>
              </a:rPr>
              <a:t>"RMSE"</a:t>
            </a:r>
            <a:r>
              <a:rPr sz="1350">
                <a:latin typeface="Ubuntu Mono"/>
              </a:rPr>
              <a:t>) </a:t>
            </a:r>
            <a:r>
              <a:rPr sz="1350">
                <a:solidFill>
                  <a:srgbClr val="666666"/>
                </a:solidFill>
                <a:latin typeface="Ubuntu Mono"/>
              </a:rPr>
              <a:t>+</a:t>
            </a:r>
            <a:r>
              <a:rPr sz="1350">
                <a:solidFill>
                  <a:srgbClr val="4070A0"/>
                </a:solidFill>
                <a:latin typeface="Ubuntu Mono"/>
              </a:rPr>
              <a:t> </a:t>
            </a:r>
            <a:r>
              <a:rPr sz="1350" b="1">
                <a:solidFill>
                  <a:srgbClr val="007020"/>
                </a:solidFill>
                <a:latin typeface="Ubuntu Mono"/>
              </a:rPr>
              <a:t>scale_x_log10</a:t>
            </a:r>
            <a:r>
              <a:rPr sz="1350">
                <a:latin typeface="Ubuntu Mono"/>
              </a:rPr>
              <a:t>()</a:t>
            </a:r>
          </a:p>
        </p:txBody>
      </p:sp>
      <p:pic>
        <p:nvPicPr>
          <p:cNvPr id="4" name="Picture 3" descr="Graph showing how RMSE changes with different values of cost_complexity and tree_depth. Smallest RMSE seems to occur with tree_depth=11.&#10;"/>
          <p:cNvPicPr>
            <a:picLocks noGrp="1" noChangeAspect="1"/>
          </p:cNvPicPr>
          <p:nvPr/>
        </p:nvPicPr>
        <p:blipFill>
          <a:blip r:embed="rId2"/>
          <a:stretch>
            <a:fillRect/>
          </a:stretch>
        </p:blipFill>
        <p:spPr bwMode="auto">
          <a:xfrm>
            <a:off x="342900" y="2441448"/>
            <a:ext cx="6172200" cy="2571750"/>
          </a:xfrm>
          <a:prstGeom prst="rect">
            <a:avLst/>
          </a:prstGeom>
          <a:noFill/>
          <a:ln w="9525">
            <a:noFill/>
            <a:headEnd/>
            <a:tailEnd/>
          </a:ln>
        </p:spPr>
      </p:pic>
    </p:spTree>
    <p:extLst>
      <p:ext uri="{BB962C8B-B14F-4D97-AF65-F5344CB8AC3E}">
        <p14:creationId xmlns:p14="http://schemas.microsoft.com/office/powerpoint/2010/main" val="3807080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27 </a:t>
            </a:r>
            <a:r>
              <a:rPr lang="en-US" dirty="0"/>
              <a:t>– </a:t>
            </a:r>
            <a:r>
              <a:rPr dirty="0" smtClean="0"/>
              <a:t>We </a:t>
            </a:r>
            <a:r>
              <a:rPr dirty="0"/>
              <a:t>can show the best model and “finalize” to fit the best model.</a:t>
            </a:r>
          </a:p>
        </p:txBody>
      </p:sp>
      <p:sp>
        <p:nvSpPr>
          <p:cNvPr id="3" name="Content Placeholder 2"/>
          <p:cNvSpPr>
            <a:spLocks noGrp="1"/>
          </p:cNvSpPr>
          <p:nvPr>
            <p:ph idx="1"/>
          </p:nvPr>
        </p:nvSpPr>
        <p:spPr/>
        <p:txBody>
          <a:bodyPr>
            <a:normAutofit/>
          </a:bodyPr>
          <a:lstStyle/>
          <a:p>
            <a:pPr marL="0" indent="0">
              <a:lnSpc>
                <a:spcPct val="120000"/>
              </a:lnSpc>
              <a:spcBef>
                <a:spcPts val="0"/>
              </a:spcBef>
              <a:spcAft>
                <a:spcPts val="0"/>
              </a:spcAft>
              <a:buNone/>
            </a:pPr>
            <a:r>
              <a:rPr sz="1350" i="1" dirty="0">
                <a:solidFill>
                  <a:srgbClr val="60A0B0"/>
                </a:solidFill>
                <a:latin typeface="Ubuntu Mono"/>
              </a:rPr>
              <a:t># Commands are again from the 'tune' package.</a:t>
            </a:r>
            <a:r>
              <a:rPr dirty="0"/>
              <a:t/>
            </a:r>
            <a:br>
              <a:rPr dirty="0"/>
            </a:br>
            <a:r>
              <a:rPr sz="1350" dirty="0" err="1">
                <a:latin typeface="Ubuntu Mono"/>
              </a:rPr>
              <a:t>tree.tune_results</a:t>
            </a:r>
            <a:r>
              <a:rPr sz="1350" dirty="0">
                <a:latin typeface="Ubuntu Mono"/>
              </a:rPr>
              <a:t> </a:t>
            </a:r>
            <a:r>
              <a:rPr sz="1350" dirty="0">
                <a:solidFill>
                  <a:srgbClr val="666666"/>
                </a:solidFill>
                <a:latin typeface="Ubuntu Mono"/>
              </a:rPr>
              <a:t>%&gt;%</a:t>
            </a:r>
            <a:r>
              <a:rPr sz="1350" dirty="0">
                <a:solidFill>
                  <a:srgbClr val="4070A0"/>
                </a:solidFill>
                <a:latin typeface="Ubuntu Mono"/>
              </a:rPr>
              <a:t> </a:t>
            </a:r>
            <a:r>
              <a:rPr sz="1350" b="1" dirty="0" err="1">
                <a:solidFill>
                  <a:srgbClr val="007020"/>
                </a:solidFill>
                <a:latin typeface="Ubuntu Mono"/>
              </a:rPr>
              <a:t>show_best</a:t>
            </a:r>
            <a:r>
              <a:rPr sz="1350" dirty="0">
                <a:latin typeface="Ubuntu Mono"/>
              </a:rPr>
              <a:t>(</a:t>
            </a:r>
            <a:r>
              <a:rPr sz="1350" dirty="0">
                <a:solidFill>
                  <a:srgbClr val="902000"/>
                </a:solidFill>
                <a:latin typeface="Ubuntu Mono"/>
              </a:rPr>
              <a:t>metric=</a:t>
            </a:r>
            <a:r>
              <a:rPr sz="1350" dirty="0">
                <a:solidFill>
                  <a:srgbClr val="4070A0"/>
                </a:solidFill>
                <a:latin typeface="Ubuntu Mono"/>
              </a:rPr>
              <a:t>"</a:t>
            </a:r>
            <a:r>
              <a:rPr sz="1350" dirty="0" err="1">
                <a:solidFill>
                  <a:srgbClr val="4070A0"/>
                </a:solidFill>
                <a:latin typeface="Ubuntu Mono"/>
              </a:rPr>
              <a:t>rmse</a:t>
            </a:r>
            <a:r>
              <a:rPr sz="1350" dirty="0">
                <a:solidFill>
                  <a:srgbClr val="4070A0"/>
                </a:solidFill>
                <a:latin typeface="Ubuntu Mono"/>
              </a:rPr>
              <a:t>"</a:t>
            </a:r>
            <a:r>
              <a:rPr sz="1350" dirty="0">
                <a:latin typeface="Ubuntu Mono"/>
              </a:rPr>
              <a:t>)</a:t>
            </a:r>
          </a:p>
          <a:p>
            <a:pPr marL="0" indent="0">
              <a:lnSpc>
                <a:spcPct val="120000"/>
              </a:lnSpc>
              <a:spcBef>
                <a:spcPts val="0"/>
              </a:spcBef>
              <a:spcAft>
                <a:spcPts val="0"/>
              </a:spcAft>
              <a:buNone/>
            </a:pPr>
            <a:r>
              <a:rPr sz="1350" dirty="0">
                <a:latin typeface="Ubuntu Mono"/>
              </a:rPr>
              <a:t># A </a:t>
            </a:r>
            <a:r>
              <a:rPr sz="1350" dirty="0" err="1">
                <a:latin typeface="Ubuntu Mono"/>
              </a:rPr>
              <a:t>tibble</a:t>
            </a:r>
            <a:r>
              <a:rPr sz="1350" dirty="0">
                <a:latin typeface="Ubuntu Mono"/>
              </a:rPr>
              <a:t>: 5 x 7
  </a:t>
            </a:r>
            <a:r>
              <a:rPr sz="1350" dirty="0" err="1">
                <a:latin typeface="Ubuntu Mono"/>
              </a:rPr>
              <a:t>cost_complexity</a:t>
            </a:r>
            <a:r>
              <a:rPr sz="1350" dirty="0">
                <a:latin typeface="Ubuntu Mono"/>
              </a:rPr>
              <a:t> </a:t>
            </a:r>
            <a:r>
              <a:rPr sz="1350" dirty="0" err="1">
                <a:latin typeface="Ubuntu Mono"/>
              </a:rPr>
              <a:t>tree_depth</a:t>
            </a:r>
            <a:r>
              <a:rPr sz="1350" dirty="0">
                <a:latin typeface="Ubuntu Mono"/>
              </a:rPr>
              <a:t> .metric .estimator   mean     n </a:t>
            </a:r>
            <a:r>
              <a:rPr sz="1350" dirty="0" err="1">
                <a:latin typeface="Ubuntu Mono"/>
              </a:rPr>
              <a:t>std_err</a:t>
            </a:r>
            <a:r>
              <a:rPr sz="1350" dirty="0">
                <a:latin typeface="Ubuntu Mono"/>
              </a:rPr>
              <a:t>
            &lt;</a:t>
            </a:r>
            <a:r>
              <a:rPr sz="1350" dirty="0" err="1">
                <a:latin typeface="Ubuntu Mono"/>
              </a:rPr>
              <a:t>dbl</a:t>
            </a:r>
            <a:r>
              <a:rPr sz="1350" dirty="0">
                <a:latin typeface="Ubuntu Mono"/>
              </a:rPr>
              <a:t>&gt;      &lt;</a:t>
            </a:r>
            <a:r>
              <a:rPr sz="1350" dirty="0" err="1">
                <a:latin typeface="Ubuntu Mono"/>
              </a:rPr>
              <a:t>int</a:t>
            </a:r>
            <a:r>
              <a:rPr sz="1350" dirty="0">
                <a:latin typeface="Ubuntu Mono"/>
              </a:rPr>
              <a:t>&gt; &lt;</a:t>
            </a:r>
            <a:r>
              <a:rPr sz="1350" dirty="0" err="1">
                <a:latin typeface="Ubuntu Mono"/>
              </a:rPr>
              <a:t>chr</a:t>
            </a:r>
            <a:r>
              <a:rPr sz="1350" dirty="0">
                <a:latin typeface="Ubuntu Mono"/>
              </a:rPr>
              <a:t>&gt;   &lt;</a:t>
            </a:r>
            <a:r>
              <a:rPr sz="1350" dirty="0" err="1">
                <a:latin typeface="Ubuntu Mono"/>
              </a:rPr>
              <a:t>chr</a:t>
            </a:r>
            <a:r>
              <a:rPr sz="1350" dirty="0">
                <a:latin typeface="Ubuntu Mono"/>
              </a:rPr>
              <a:t>&gt;       &lt;</a:t>
            </a:r>
            <a:r>
              <a:rPr sz="1350" dirty="0" err="1">
                <a:latin typeface="Ubuntu Mono"/>
              </a:rPr>
              <a:t>dbl</a:t>
            </a:r>
            <a:r>
              <a:rPr sz="1350" dirty="0">
                <a:latin typeface="Ubuntu Mono"/>
              </a:rPr>
              <a:t>&gt; &lt;</a:t>
            </a:r>
            <a:r>
              <a:rPr sz="1350" dirty="0" err="1">
                <a:latin typeface="Ubuntu Mono"/>
              </a:rPr>
              <a:t>int</a:t>
            </a:r>
            <a:r>
              <a:rPr sz="1350" dirty="0">
                <a:latin typeface="Ubuntu Mono"/>
              </a:rPr>
              <a:t>&gt;   &lt;</a:t>
            </a:r>
            <a:r>
              <a:rPr sz="1350" dirty="0" err="1">
                <a:latin typeface="Ubuntu Mono"/>
              </a:rPr>
              <a:t>dbl</a:t>
            </a:r>
            <a:r>
              <a:rPr sz="1350" dirty="0">
                <a:latin typeface="Ubuntu Mono"/>
              </a:rPr>
              <a:t>&gt;
1    0.0000000001         11 </a:t>
            </a:r>
            <a:r>
              <a:rPr sz="1350" dirty="0" err="1">
                <a:latin typeface="Ubuntu Mono"/>
              </a:rPr>
              <a:t>rmse</a:t>
            </a:r>
            <a:r>
              <a:rPr sz="1350" dirty="0">
                <a:latin typeface="Ubuntu Mono"/>
              </a:rPr>
              <a:t>    standard   49280.    10   2270.
2    0.0000000178         11 </a:t>
            </a:r>
            <a:r>
              <a:rPr sz="1350" dirty="0" err="1">
                <a:latin typeface="Ubuntu Mono"/>
              </a:rPr>
              <a:t>rmse</a:t>
            </a:r>
            <a:r>
              <a:rPr sz="1350" dirty="0">
                <a:latin typeface="Ubuntu Mono"/>
              </a:rPr>
              <a:t>    standard   49280.    10   2270.
3    0.00000316           11 </a:t>
            </a:r>
            <a:r>
              <a:rPr sz="1350" dirty="0" err="1">
                <a:latin typeface="Ubuntu Mono"/>
              </a:rPr>
              <a:t>rmse</a:t>
            </a:r>
            <a:r>
              <a:rPr sz="1350" dirty="0">
                <a:latin typeface="Ubuntu Mono"/>
              </a:rPr>
              <a:t>    standard   49280.    10   2270.
4    0.0000000001         15 </a:t>
            </a:r>
            <a:r>
              <a:rPr sz="1350" dirty="0" err="1">
                <a:latin typeface="Ubuntu Mono"/>
              </a:rPr>
              <a:t>rmse</a:t>
            </a:r>
            <a:r>
              <a:rPr sz="1350" dirty="0">
                <a:latin typeface="Ubuntu Mono"/>
              </a:rPr>
              <a:t>    standard   49350.    10   2229.
5    0.0000000178         15 </a:t>
            </a:r>
            <a:r>
              <a:rPr sz="1350" dirty="0" err="1">
                <a:latin typeface="Ubuntu Mono"/>
              </a:rPr>
              <a:t>rmse</a:t>
            </a:r>
            <a:r>
              <a:rPr sz="1350" dirty="0">
                <a:latin typeface="Ubuntu Mono"/>
              </a:rPr>
              <a:t>    standard   49350.    10   2229.</a:t>
            </a:r>
          </a:p>
          <a:p>
            <a:pPr marL="0" indent="0">
              <a:lnSpc>
                <a:spcPct val="120000"/>
              </a:lnSpc>
              <a:spcBef>
                <a:spcPts val="0"/>
              </a:spcBef>
              <a:spcAft>
                <a:spcPts val="0"/>
              </a:spcAft>
              <a:buNone/>
            </a:pPr>
            <a:r>
              <a:rPr sz="1350" dirty="0" err="1">
                <a:latin typeface="Ubuntu Mono"/>
              </a:rPr>
              <a:t>tree.best.params</a:t>
            </a:r>
            <a:r>
              <a:rPr sz="1350" dirty="0">
                <a:latin typeface="Ubuntu Mono"/>
              </a:rPr>
              <a:t> &lt;-</a:t>
            </a:r>
            <a:r>
              <a:rPr sz="1350" dirty="0">
                <a:solidFill>
                  <a:srgbClr val="4070A0"/>
                </a:solidFill>
                <a:latin typeface="Ubuntu Mono"/>
              </a:rPr>
              <a:t> </a:t>
            </a:r>
            <a:r>
              <a:rPr sz="1350" dirty="0" err="1">
                <a:latin typeface="Ubuntu Mono"/>
              </a:rPr>
              <a:t>tree.tune_results</a:t>
            </a:r>
            <a:r>
              <a:rPr sz="1350" dirty="0">
                <a:latin typeface="Ubuntu Mono"/>
              </a:rPr>
              <a:t> </a:t>
            </a:r>
            <a:r>
              <a:rPr sz="1350" dirty="0">
                <a:solidFill>
                  <a:srgbClr val="666666"/>
                </a:solidFill>
                <a:latin typeface="Ubuntu Mono"/>
              </a:rPr>
              <a:t>%&gt;%</a:t>
            </a:r>
            <a:r>
              <a:rPr sz="1350" dirty="0">
                <a:solidFill>
                  <a:srgbClr val="4070A0"/>
                </a:solidFill>
                <a:latin typeface="Ubuntu Mono"/>
              </a:rPr>
              <a:t> </a:t>
            </a:r>
            <a:r>
              <a:rPr sz="1350" b="1" dirty="0" err="1">
                <a:solidFill>
                  <a:srgbClr val="007020"/>
                </a:solidFill>
                <a:latin typeface="Ubuntu Mono"/>
              </a:rPr>
              <a:t>select_best</a:t>
            </a:r>
            <a:r>
              <a:rPr sz="1350" dirty="0">
                <a:latin typeface="Ubuntu Mono"/>
              </a:rPr>
              <a:t>(</a:t>
            </a:r>
            <a:r>
              <a:rPr sz="1350" dirty="0">
                <a:solidFill>
                  <a:srgbClr val="902000"/>
                </a:solidFill>
                <a:latin typeface="Ubuntu Mono"/>
              </a:rPr>
              <a:t>metric=</a:t>
            </a:r>
            <a:r>
              <a:rPr sz="1350" dirty="0">
                <a:solidFill>
                  <a:srgbClr val="4070A0"/>
                </a:solidFill>
                <a:latin typeface="Ubuntu Mono"/>
              </a:rPr>
              <a:t>"</a:t>
            </a:r>
            <a:r>
              <a:rPr sz="1350" dirty="0" err="1">
                <a:solidFill>
                  <a:srgbClr val="4070A0"/>
                </a:solidFill>
                <a:latin typeface="Ubuntu Mono"/>
              </a:rPr>
              <a:t>rmse</a:t>
            </a:r>
            <a:r>
              <a:rPr sz="1350" dirty="0">
                <a:solidFill>
                  <a:srgbClr val="4070A0"/>
                </a:solidFill>
                <a:latin typeface="Ubuntu Mono"/>
              </a:rPr>
              <a:t>"</a:t>
            </a:r>
            <a:r>
              <a:rPr sz="1350" dirty="0">
                <a:latin typeface="Ubuntu Mono"/>
              </a:rPr>
              <a:t>)</a:t>
            </a:r>
            <a:r>
              <a:rPr dirty="0"/>
              <a:t/>
            </a:r>
            <a:br>
              <a:rPr dirty="0"/>
            </a:br>
            <a:r>
              <a:rPr sz="1350" dirty="0" err="1">
                <a:latin typeface="Ubuntu Mono"/>
              </a:rPr>
              <a:t>tree.best.model_fit</a:t>
            </a:r>
            <a:r>
              <a:rPr sz="1350" dirty="0">
                <a:latin typeface="Ubuntu Mono"/>
              </a:rPr>
              <a:t> &lt;-</a:t>
            </a:r>
            <a:r>
              <a:rPr sz="1350" dirty="0">
                <a:solidFill>
                  <a:srgbClr val="4070A0"/>
                </a:solidFill>
                <a:latin typeface="Ubuntu Mono"/>
              </a:rPr>
              <a:t> </a:t>
            </a:r>
            <a:r>
              <a:rPr sz="1350" dirty="0" err="1">
                <a:latin typeface="Ubuntu Mono"/>
              </a:rPr>
              <a:t>tree.tune.model_spec</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finalize_model</a:t>
            </a:r>
            <a:r>
              <a:rPr sz="1350" dirty="0">
                <a:latin typeface="Ubuntu Mono"/>
              </a:rPr>
              <a:t>(</a:t>
            </a:r>
            <a:r>
              <a:rPr sz="1350" dirty="0" err="1">
                <a:latin typeface="Ubuntu Mono"/>
              </a:rPr>
              <a:t>tree.best.params</a:t>
            </a:r>
            <a:r>
              <a:rPr sz="1350" dirty="0">
                <a:latin typeface="Ubuntu Mono"/>
              </a:rPr>
              <a:t>) </a:t>
            </a:r>
            <a:r>
              <a:rPr sz="1350" dirty="0">
                <a:solidFill>
                  <a:srgbClr val="666666"/>
                </a:solidFill>
                <a:latin typeface="Ubuntu Mono"/>
              </a:rPr>
              <a:t>%&gt;%</a:t>
            </a:r>
            <a:r>
              <a:rPr sz="1350" dirty="0">
                <a:solidFill>
                  <a:srgbClr val="4070A0"/>
                </a:solidFill>
                <a:latin typeface="Ubuntu Mono"/>
              </a:rPr>
              <a:t>    </a:t>
            </a:r>
            <a:r>
              <a:rPr sz="1350" i="1" dirty="0">
                <a:solidFill>
                  <a:srgbClr val="60A0B0"/>
                </a:solidFill>
                <a:latin typeface="Ubuntu Mono"/>
              </a:rPr>
              <a:t># Gives a </a:t>
            </a:r>
            <a:r>
              <a:rPr sz="1350" i="1" dirty="0" err="1">
                <a:solidFill>
                  <a:srgbClr val="60A0B0"/>
                </a:solidFill>
                <a:latin typeface="Ubuntu Mono"/>
              </a:rPr>
              <a:t>model_spec</a:t>
            </a:r>
            <a:r>
              <a:rPr dirty="0"/>
              <a:t/>
            </a:r>
            <a:br>
              <a:rPr dirty="0"/>
            </a:br>
            <a:r>
              <a:rPr sz="1350" dirty="0">
                <a:solidFill>
                  <a:srgbClr val="4070A0"/>
                </a:solidFill>
                <a:latin typeface="Ubuntu Mono"/>
              </a:rPr>
              <a:t>  </a:t>
            </a:r>
            <a:r>
              <a:rPr sz="1350" b="1" dirty="0">
                <a:solidFill>
                  <a:srgbClr val="007020"/>
                </a:solidFill>
                <a:latin typeface="Ubuntu Mono"/>
              </a:rPr>
              <a:t>fit</a:t>
            </a:r>
            <a:r>
              <a:rPr sz="1350" dirty="0">
                <a:latin typeface="Ubuntu Mono"/>
              </a:rPr>
              <a:t>(</a:t>
            </a:r>
            <a:r>
              <a:rPr sz="1350" dirty="0" err="1">
                <a:latin typeface="Ubuntu Mono"/>
              </a:rPr>
              <a:t>Sale_Price</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dirty="0">
                <a:latin typeface="Ubuntu Mono"/>
              </a:rPr>
              <a:t>., </a:t>
            </a:r>
            <a:r>
              <a:rPr sz="1350" dirty="0">
                <a:solidFill>
                  <a:srgbClr val="902000"/>
                </a:solidFill>
                <a:latin typeface="Ubuntu Mono"/>
              </a:rPr>
              <a:t>data=</a:t>
            </a:r>
            <a:r>
              <a:rPr sz="1350" dirty="0" err="1">
                <a:latin typeface="Ubuntu Mono"/>
              </a:rPr>
              <a:t>ames.train</a:t>
            </a:r>
            <a:r>
              <a:rPr sz="1350" dirty="0">
                <a:latin typeface="Ubuntu Mono"/>
              </a:rPr>
              <a:t>)    </a:t>
            </a:r>
            <a:r>
              <a:rPr sz="1350" i="1" dirty="0">
                <a:solidFill>
                  <a:srgbClr val="60A0B0"/>
                </a:solidFill>
                <a:latin typeface="Ubuntu Mono"/>
              </a:rPr>
              <a:t># Gives a </a:t>
            </a:r>
            <a:r>
              <a:rPr sz="1350" i="1" dirty="0" err="1">
                <a:solidFill>
                  <a:srgbClr val="60A0B0"/>
                </a:solidFill>
                <a:latin typeface="Ubuntu Mono"/>
              </a:rPr>
              <a:t>model_fit</a:t>
            </a:r>
            <a:endParaRPr sz="1350" i="1" dirty="0">
              <a:solidFill>
                <a:srgbClr val="60A0B0"/>
              </a:solidFill>
              <a:latin typeface="Ubuntu Mono"/>
            </a:endParaRPr>
          </a:p>
        </p:txBody>
      </p:sp>
    </p:spTree>
    <p:extLst>
      <p:ext uri="{BB962C8B-B14F-4D97-AF65-F5344CB8AC3E}">
        <p14:creationId xmlns:p14="http://schemas.microsoft.com/office/powerpoint/2010/main" val="3124794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 </a:t>
            </a:r>
            <a:r>
              <a:rPr lang="en-US" dirty="0"/>
              <a:t>– </a:t>
            </a:r>
            <a:r>
              <a:rPr dirty="0" smtClean="0"/>
              <a:t>How </a:t>
            </a:r>
            <a:r>
              <a:rPr dirty="0"/>
              <a:t>well does the tuned model do?</a:t>
            </a:r>
          </a:p>
        </p:txBody>
      </p:sp>
      <p:sp>
        <p:nvSpPr>
          <p:cNvPr id="3" name="Content Placeholder 2"/>
          <p:cNvSpPr>
            <a:spLocks noGrp="1"/>
          </p:cNvSpPr>
          <p:nvPr>
            <p:ph idx="1"/>
          </p:nvPr>
        </p:nvSpPr>
        <p:spPr/>
        <p:txBody>
          <a:bodyPr>
            <a:normAutofit fontScale="92500" lnSpcReduction="20000"/>
          </a:bodyPr>
          <a:lstStyle/>
          <a:p>
            <a:pPr marL="0" indent="0">
              <a:lnSpc>
                <a:spcPct val="120000"/>
              </a:lnSpc>
              <a:spcBef>
                <a:spcPts val="0"/>
              </a:spcBef>
              <a:spcAft>
                <a:spcPts val="0"/>
              </a:spcAft>
              <a:buNone/>
            </a:pPr>
            <a:r>
              <a:rPr sz="1350" b="1" dirty="0">
                <a:solidFill>
                  <a:srgbClr val="007020"/>
                </a:solidFill>
                <a:latin typeface="Ubuntu Mono"/>
              </a:rPr>
              <a:t>predict</a:t>
            </a:r>
            <a:r>
              <a:rPr sz="1350" dirty="0">
                <a:latin typeface="Ubuntu Mono"/>
              </a:rPr>
              <a:t>(</a:t>
            </a:r>
            <a:r>
              <a:rPr sz="1350" dirty="0" err="1">
                <a:latin typeface="Ubuntu Mono"/>
              </a:rPr>
              <a:t>lm.model_fit</a:t>
            </a:r>
            <a:r>
              <a:rPr sz="1350" dirty="0">
                <a:latin typeface="Ubuntu Mono"/>
              </a:rPr>
              <a:t>, </a:t>
            </a:r>
            <a:r>
              <a:rPr sz="1350" dirty="0" err="1">
                <a:solidFill>
                  <a:srgbClr val="902000"/>
                </a:solidFill>
                <a:latin typeface="Ubuntu Mono"/>
              </a:rPr>
              <a:t>new_data</a:t>
            </a:r>
            <a:r>
              <a:rPr sz="1350" dirty="0">
                <a:solidFill>
                  <a:srgbClr val="902000"/>
                </a:solidFill>
                <a:latin typeface="Ubuntu Mono"/>
              </a:rPr>
              <a:t> =</a:t>
            </a:r>
            <a:r>
              <a:rPr sz="1350" dirty="0">
                <a:latin typeface="Ubuntu Mono"/>
              </a:rPr>
              <a:t> </a:t>
            </a:r>
            <a:r>
              <a:rPr sz="1350" dirty="0" err="1">
                <a:latin typeface="Ubuntu Mono"/>
              </a:rPr>
              <a:t>ames.test</a:t>
            </a:r>
            <a:r>
              <a:rPr sz="1350" dirty="0">
                <a:latin typeface="Ubuntu Mono"/>
              </a:rPr>
              <a:t>) </a:t>
            </a:r>
            <a:r>
              <a:rPr sz="1350" dirty="0">
                <a:solidFill>
                  <a:srgbClr val="666666"/>
                </a:solidFill>
                <a:latin typeface="Ubuntu Mono"/>
              </a:rPr>
              <a:t>%&gt;%</a:t>
            </a:r>
            <a:r>
              <a:rPr sz="1350" dirty="0">
                <a:solidFill>
                  <a:srgbClr val="4070A0"/>
                </a:solidFill>
                <a:latin typeface="Ubuntu Mono"/>
              </a:rPr>
              <a:t> </a:t>
            </a:r>
            <a:r>
              <a:rPr sz="1350" b="1" dirty="0" err="1">
                <a:solidFill>
                  <a:srgbClr val="007020"/>
                </a:solidFill>
                <a:latin typeface="Ubuntu Mono"/>
              </a:rPr>
              <a:t>bind_cols</a:t>
            </a:r>
            <a:r>
              <a:rPr sz="1350" dirty="0">
                <a:latin typeface="Ubuntu Mono"/>
              </a:rPr>
              <a:t>(</a:t>
            </a:r>
            <a:r>
              <a:rPr sz="1350" dirty="0" err="1">
                <a:latin typeface="Ubuntu Mono"/>
              </a:rPr>
              <a:t>ames.test</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rmse</a:t>
            </a:r>
            <a:r>
              <a:rPr sz="1350" dirty="0">
                <a:latin typeface="Ubuntu Mono"/>
              </a:rPr>
              <a:t>(</a:t>
            </a:r>
            <a:r>
              <a:rPr sz="1350" dirty="0">
                <a:solidFill>
                  <a:srgbClr val="902000"/>
                </a:solidFill>
                <a:latin typeface="Ubuntu Mono"/>
              </a:rPr>
              <a:t>truth=</a:t>
            </a:r>
            <a:r>
              <a:rPr sz="1350" dirty="0" err="1">
                <a:latin typeface="Ubuntu Mono"/>
              </a:rPr>
              <a:t>Sale_Price</a:t>
            </a:r>
            <a:r>
              <a:rPr sz="1350" dirty="0">
                <a:latin typeface="Ubuntu Mono"/>
              </a:rPr>
              <a:t>, </a:t>
            </a:r>
            <a:r>
              <a:rPr sz="1350" dirty="0">
                <a:solidFill>
                  <a:srgbClr val="902000"/>
                </a:solidFill>
                <a:latin typeface="Ubuntu Mono"/>
              </a:rPr>
              <a:t>estimate=</a:t>
            </a:r>
            <a:r>
              <a:rPr sz="1350" dirty="0">
                <a:latin typeface="Ubuntu Mono"/>
              </a:rPr>
              <a:t>.</a:t>
            </a:r>
            <a:r>
              <a:rPr sz="1350" dirty="0" err="1">
                <a:latin typeface="Ubuntu Mono"/>
              </a:rPr>
              <a:t>pred</a:t>
            </a:r>
            <a:r>
              <a:rPr sz="1350" dirty="0">
                <a:latin typeface="Ubuntu Mono"/>
              </a:rPr>
              <a:t>)</a:t>
            </a:r>
          </a:p>
          <a:p>
            <a:pPr marL="0" indent="0">
              <a:lnSpc>
                <a:spcPct val="120000"/>
              </a:lnSpc>
              <a:spcBef>
                <a:spcPts val="0"/>
              </a:spcBef>
              <a:spcAft>
                <a:spcPts val="0"/>
              </a:spcAft>
              <a:buNone/>
            </a:pPr>
            <a:r>
              <a:rPr sz="1350" dirty="0">
                <a:latin typeface="Ubuntu Mono"/>
              </a:rPr>
              <a:t># A </a:t>
            </a:r>
            <a:r>
              <a:rPr sz="1350" dirty="0" err="1">
                <a:latin typeface="Ubuntu Mono"/>
              </a:rPr>
              <a:t>tibble</a:t>
            </a:r>
            <a:r>
              <a:rPr sz="1350" dirty="0">
                <a:latin typeface="Ubuntu Mono"/>
              </a:rPr>
              <a:t>: 1 x 3
  .metric .estimator .estimate
  &lt;</a:t>
            </a:r>
            <a:r>
              <a:rPr sz="1350" dirty="0" err="1">
                <a:latin typeface="Ubuntu Mono"/>
              </a:rPr>
              <a:t>chr</a:t>
            </a:r>
            <a:r>
              <a:rPr sz="1350" dirty="0">
                <a:latin typeface="Ubuntu Mono"/>
              </a:rPr>
              <a:t>&gt;   &lt;</a:t>
            </a:r>
            <a:r>
              <a:rPr sz="1350" dirty="0" err="1">
                <a:latin typeface="Ubuntu Mono"/>
              </a:rPr>
              <a:t>chr</a:t>
            </a:r>
            <a:r>
              <a:rPr sz="1350" dirty="0">
                <a:latin typeface="Ubuntu Mono"/>
              </a:rPr>
              <a:t>&gt;          &lt;</a:t>
            </a:r>
            <a:r>
              <a:rPr sz="1350" dirty="0" err="1">
                <a:latin typeface="Ubuntu Mono"/>
              </a:rPr>
              <a:t>dbl</a:t>
            </a:r>
            <a:r>
              <a:rPr sz="1350" dirty="0">
                <a:latin typeface="Ubuntu Mono"/>
              </a:rPr>
              <a:t>&gt;
1 </a:t>
            </a:r>
            <a:r>
              <a:rPr sz="1350" dirty="0" err="1">
                <a:latin typeface="Ubuntu Mono"/>
              </a:rPr>
              <a:t>rmse</a:t>
            </a:r>
            <a:r>
              <a:rPr sz="1350" dirty="0">
                <a:latin typeface="Ubuntu Mono"/>
              </a:rPr>
              <a:t>    standard      73521</a:t>
            </a:r>
            <a:r>
              <a:rPr sz="1350" dirty="0" smtClean="0">
                <a:latin typeface="Ubuntu Mono"/>
              </a:rPr>
              <a:t>.</a:t>
            </a:r>
            <a:endParaRPr lang="en-US" sz="1350" dirty="0" smtClean="0">
              <a:latin typeface="Ubuntu Mono"/>
            </a:endParaRPr>
          </a:p>
          <a:p>
            <a:pPr marL="0" indent="0">
              <a:lnSpc>
                <a:spcPct val="120000"/>
              </a:lnSpc>
              <a:spcBef>
                <a:spcPts val="0"/>
              </a:spcBef>
              <a:spcAft>
                <a:spcPts val="0"/>
              </a:spcAft>
              <a:buNone/>
            </a:pPr>
            <a:endParaRPr sz="1350" dirty="0">
              <a:latin typeface="Ubuntu Mono"/>
            </a:endParaRPr>
          </a:p>
          <a:p>
            <a:pPr marL="0" indent="0">
              <a:lnSpc>
                <a:spcPct val="120000"/>
              </a:lnSpc>
              <a:spcBef>
                <a:spcPts val="0"/>
              </a:spcBef>
              <a:spcAft>
                <a:spcPts val="0"/>
              </a:spcAft>
              <a:buNone/>
            </a:pPr>
            <a:r>
              <a:rPr sz="1350" b="1" dirty="0">
                <a:solidFill>
                  <a:srgbClr val="007020"/>
                </a:solidFill>
                <a:latin typeface="Ubuntu Mono"/>
              </a:rPr>
              <a:t>predict</a:t>
            </a:r>
            <a:r>
              <a:rPr sz="1350" dirty="0">
                <a:latin typeface="Ubuntu Mono"/>
              </a:rPr>
              <a:t>(</a:t>
            </a:r>
            <a:r>
              <a:rPr sz="1350" dirty="0" err="1">
                <a:latin typeface="Ubuntu Mono"/>
              </a:rPr>
              <a:t>tree.model_fit</a:t>
            </a:r>
            <a:r>
              <a:rPr sz="1350" dirty="0">
                <a:latin typeface="Ubuntu Mono"/>
              </a:rPr>
              <a:t>, </a:t>
            </a:r>
            <a:r>
              <a:rPr sz="1350" dirty="0" err="1">
                <a:solidFill>
                  <a:srgbClr val="902000"/>
                </a:solidFill>
                <a:latin typeface="Ubuntu Mono"/>
              </a:rPr>
              <a:t>new_data</a:t>
            </a:r>
            <a:r>
              <a:rPr sz="1350" dirty="0">
                <a:solidFill>
                  <a:srgbClr val="902000"/>
                </a:solidFill>
                <a:latin typeface="Ubuntu Mono"/>
              </a:rPr>
              <a:t> =</a:t>
            </a:r>
            <a:r>
              <a:rPr sz="1350" dirty="0">
                <a:latin typeface="Ubuntu Mono"/>
              </a:rPr>
              <a:t> </a:t>
            </a:r>
            <a:r>
              <a:rPr sz="1350" dirty="0" err="1">
                <a:latin typeface="Ubuntu Mono"/>
              </a:rPr>
              <a:t>ames.test</a:t>
            </a:r>
            <a:r>
              <a:rPr sz="1350" dirty="0">
                <a:latin typeface="Ubuntu Mono"/>
              </a:rPr>
              <a:t>) </a:t>
            </a:r>
            <a:r>
              <a:rPr sz="1350" dirty="0">
                <a:solidFill>
                  <a:srgbClr val="666666"/>
                </a:solidFill>
                <a:latin typeface="Ubuntu Mono"/>
              </a:rPr>
              <a:t>%&gt;%</a:t>
            </a:r>
            <a:r>
              <a:rPr sz="1350" dirty="0">
                <a:solidFill>
                  <a:srgbClr val="4070A0"/>
                </a:solidFill>
                <a:latin typeface="Ubuntu Mono"/>
              </a:rPr>
              <a:t> </a:t>
            </a:r>
            <a:r>
              <a:rPr sz="1350" b="1" dirty="0" err="1">
                <a:solidFill>
                  <a:srgbClr val="007020"/>
                </a:solidFill>
                <a:latin typeface="Ubuntu Mono"/>
              </a:rPr>
              <a:t>bind_cols</a:t>
            </a:r>
            <a:r>
              <a:rPr sz="1350" dirty="0">
                <a:latin typeface="Ubuntu Mono"/>
              </a:rPr>
              <a:t>(</a:t>
            </a:r>
            <a:r>
              <a:rPr sz="1350" dirty="0" err="1">
                <a:latin typeface="Ubuntu Mono"/>
              </a:rPr>
              <a:t>ames.test</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rmse</a:t>
            </a:r>
            <a:r>
              <a:rPr sz="1350" dirty="0">
                <a:latin typeface="Ubuntu Mono"/>
              </a:rPr>
              <a:t>(</a:t>
            </a:r>
            <a:r>
              <a:rPr sz="1350" dirty="0">
                <a:solidFill>
                  <a:srgbClr val="902000"/>
                </a:solidFill>
                <a:latin typeface="Ubuntu Mono"/>
              </a:rPr>
              <a:t>truth=</a:t>
            </a:r>
            <a:r>
              <a:rPr sz="1350" dirty="0" err="1">
                <a:latin typeface="Ubuntu Mono"/>
              </a:rPr>
              <a:t>Sale_Price</a:t>
            </a:r>
            <a:r>
              <a:rPr sz="1350" dirty="0">
                <a:latin typeface="Ubuntu Mono"/>
              </a:rPr>
              <a:t>, </a:t>
            </a:r>
            <a:r>
              <a:rPr sz="1350" dirty="0">
                <a:solidFill>
                  <a:srgbClr val="902000"/>
                </a:solidFill>
                <a:latin typeface="Ubuntu Mono"/>
              </a:rPr>
              <a:t>estimate=</a:t>
            </a:r>
            <a:r>
              <a:rPr sz="1350" dirty="0">
                <a:latin typeface="Ubuntu Mono"/>
              </a:rPr>
              <a:t>.</a:t>
            </a:r>
            <a:r>
              <a:rPr sz="1350" dirty="0" err="1">
                <a:latin typeface="Ubuntu Mono"/>
              </a:rPr>
              <a:t>pred</a:t>
            </a:r>
            <a:r>
              <a:rPr sz="1350" dirty="0">
                <a:latin typeface="Ubuntu Mono"/>
              </a:rPr>
              <a:t>)</a:t>
            </a:r>
          </a:p>
          <a:p>
            <a:pPr marL="0" indent="0">
              <a:lnSpc>
                <a:spcPct val="120000"/>
              </a:lnSpc>
              <a:spcBef>
                <a:spcPts val="0"/>
              </a:spcBef>
              <a:spcAft>
                <a:spcPts val="0"/>
              </a:spcAft>
              <a:buNone/>
            </a:pPr>
            <a:r>
              <a:rPr sz="1350" dirty="0">
                <a:latin typeface="Ubuntu Mono"/>
              </a:rPr>
              <a:t># A </a:t>
            </a:r>
            <a:r>
              <a:rPr sz="1350" dirty="0" err="1">
                <a:latin typeface="Ubuntu Mono"/>
              </a:rPr>
              <a:t>tibble</a:t>
            </a:r>
            <a:r>
              <a:rPr sz="1350" dirty="0">
                <a:latin typeface="Ubuntu Mono"/>
              </a:rPr>
              <a:t>: 1 x 3
  .metric .estimator .estimate
  &lt;</a:t>
            </a:r>
            <a:r>
              <a:rPr sz="1350" dirty="0" err="1">
                <a:latin typeface="Ubuntu Mono"/>
              </a:rPr>
              <a:t>chr</a:t>
            </a:r>
            <a:r>
              <a:rPr sz="1350" dirty="0">
                <a:latin typeface="Ubuntu Mono"/>
              </a:rPr>
              <a:t>&gt;   &lt;</a:t>
            </a:r>
            <a:r>
              <a:rPr sz="1350" dirty="0" err="1">
                <a:latin typeface="Ubuntu Mono"/>
              </a:rPr>
              <a:t>chr</a:t>
            </a:r>
            <a:r>
              <a:rPr sz="1350" dirty="0">
                <a:latin typeface="Ubuntu Mono"/>
              </a:rPr>
              <a:t>&gt;          &lt;</a:t>
            </a:r>
            <a:r>
              <a:rPr sz="1350" dirty="0" err="1">
                <a:latin typeface="Ubuntu Mono"/>
              </a:rPr>
              <a:t>dbl</a:t>
            </a:r>
            <a:r>
              <a:rPr sz="1350" dirty="0">
                <a:latin typeface="Ubuntu Mono"/>
              </a:rPr>
              <a:t>&gt;
1 </a:t>
            </a:r>
            <a:r>
              <a:rPr sz="1350" dirty="0" err="1">
                <a:latin typeface="Ubuntu Mono"/>
              </a:rPr>
              <a:t>rmse</a:t>
            </a:r>
            <a:r>
              <a:rPr sz="1350" dirty="0">
                <a:latin typeface="Ubuntu Mono"/>
              </a:rPr>
              <a:t>    standard      55673</a:t>
            </a:r>
            <a:r>
              <a:rPr sz="1350" dirty="0" smtClean="0">
                <a:latin typeface="Ubuntu Mono"/>
              </a:rPr>
              <a:t>.</a:t>
            </a:r>
            <a:endParaRPr lang="en-US" sz="1350" dirty="0" smtClean="0">
              <a:latin typeface="Ubuntu Mono"/>
            </a:endParaRPr>
          </a:p>
          <a:p>
            <a:pPr marL="0" indent="0">
              <a:lnSpc>
                <a:spcPct val="120000"/>
              </a:lnSpc>
              <a:spcBef>
                <a:spcPts val="0"/>
              </a:spcBef>
              <a:spcAft>
                <a:spcPts val="0"/>
              </a:spcAft>
              <a:buNone/>
            </a:pPr>
            <a:endParaRPr sz="1350" dirty="0">
              <a:latin typeface="Ubuntu Mono"/>
            </a:endParaRPr>
          </a:p>
          <a:p>
            <a:pPr marL="0" indent="0">
              <a:lnSpc>
                <a:spcPct val="120000"/>
              </a:lnSpc>
              <a:spcBef>
                <a:spcPts val="0"/>
              </a:spcBef>
              <a:spcAft>
                <a:spcPts val="0"/>
              </a:spcAft>
              <a:buNone/>
            </a:pPr>
            <a:r>
              <a:rPr sz="1350" b="1" dirty="0">
                <a:solidFill>
                  <a:srgbClr val="007020"/>
                </a:solidFill>
                <a:latin typeface="Ubuntu Mono"/>
              </a:rPr>
              <a:t>predict</a:t>
            </a:r>
            <a:r>
              <a:rPr sz="1350" dirty="0">
                <a:latin typeface="Ubuntu Mono"/>
              </a:rPr>
              <a:t>(</a:t>
            </a:r>
            <a:r>
              <a:rPr sz="1350" dirty="0" err="1">
                <a:latin typeface="Ubuntu Mono"/>
              </a:rPr>
              <a:t>tree.best.model_fit</a:t>
            </a:r>
            <a:r>
              <a:rPr sz="1350" dirty="0">
                <a:latin typeface="Ubuntu Mono"/>
              </a:rPr>
              <a:t>, </a:t>
            </a:r>
            <a:r>
              <a:rPr sz="1350" dirty="0" err="1">
                <a:solidFill>
                  <a:srgbClr val="902000"/>
                </a:solidFill>
                <a:latin typeface="Ubuntu Mono"/>
              </a:rPr>
              <a:t>new_data</a:t>
            </a:r>
            <a:r>
              <a:rPr sz="1350" dirty="0">
                <a:solidFill>
                  <a:srgbClr val="902000"/>
                </a:solidFill>
                <a:latin typeface="Ubuntu Mono"/>
              </a:rPr>
              <a:t> =</a:t>
            </a:r>
            <a:r>
              <a:rPr sz="1350" dirty="0">
                <a:latin typeface="Ubuntu Mono"/>
              </a:rPr>
              <a:t> </a:t>
            </a:r>
            <a:r>
              <a:rPr sz="1350" dirty="0" err="1">
                <a:latin typeface="Ubuntu Mono"/>
              </a:rPr>
              <a:t>ames.test</a:t>
            </a:r>
            <a:r>
              <a:rPr sz="1350" dirty="0">
                <a:latin typeface="Ubuntu Mono"/>
              </a:rPr>
              <a:t>) </a:t>
            </a:r>
            <a:r>
              <a:rPr sz="1350" dirty="0">
                <a:solidFill>
                  <a:srgbClr val="666666"/>
                </a:solidFill>
                <a:latin typeface="Ubuntu Mono"/>
              </a:rPr>
              <a:t>%&gt;%</a:t>
            </a:r>
            <a:r>
              <a:rPr sz="1350" dirty="0">
                <a:solidFill>
                  <a:srgbClr val="4070A0"/>
                </a:solidFill>
                <a:latin typeface="Ubuntu Mono"/>
              </a:rPr>
              <a:t> </a:t>
            </a:r>
            <a:r>
              <a:rPr sz="1350" b="1" dirty="0" err="1">
                <a:solidFill>
                  <a:srgbClr val="007020"/>
                </a:solidFill>
                <a:latin typeface="Ubuntu Mono"/>
              </a:rPr>
              <a:t>bind_cols</a:t>
            </a:r>
            <a:r>
              <a:rPr sz="1350" dirty="0">
                <a:latin typeface="Ubuntu Mono"/>
              </a:rPr>
              <a:t>(</a:t>
            </a:r>
            <a:r>
              <a:rPr sz="1350" dirty="0" err="1">
                <a:latin typeface="Ubuntu Mono"/>
              </a:rPr>
              <a:t>ames.test</a:t>
            </a:r>
            <a:r>
              <a:rPr sz="1350" dirty="0">
                <a:latin typeface="Ubuntu Mono"/>
              </a:rPr>
              <a:t>) </a:t>
            </a:r>
            <a:r>
              <a:rPr sz="1350" dirty="0">
                <a:solidFill>
                  <a:srgbClr val="666666"/>
                </a:solidFill>
                <a:latin typeface="Ubuntu Mono"/>
              </a:rPr>
              <a:t>%&gt;%</a:t>
            </a:r>
            <a:r>
              <a:rPr dirty="0"/>
              <a:t/>
            </a:r>
            <a:br>
              <a:rPr dirty="0"/>
            </a:br>
            <a:r>
              <a:rPr sz="1350" dirty="0">
                <a:solidFill>
                  <a:srgbClr val="4070A0"/>
                </a:solidFill>
                <a:latin typeface="Ubuntu Mono"/>
              </a:rPr>
              <a:t>  </a:t>
            </a:r>
            <a:r>
              <a:rPr sz="1350" b="1" dirty="0" err="1">
                <a:solidFill>
                  <a:srgbClr val="007020"/>
                </a:solidFill>
                <a:latin typeface="Ubuntu Mono"/>
              </a:rPr>
              <a:t>rmse</a:t>
            </a:r>
            <a:r>
              <a:rPr sz="1350" dirty="0">
                <a:latin typeface="Ubuntu Mono"/>
              </a:rPr>
              <a:t>(</a:t>
            </a:r>
            <a:r>
              <a:rPr sz="1350" dirty="0">
                <a:solidFill>
                  <a:srgbClr val="902000"/>
                </a:solidFill>
                <a:latin typeface="Ubuntu Mono"/>
              </a:rPr>
              <a:t>truth=</a:t>
            </a:r>
            <a:r>
              <a:rPr sz="1350" dirty="0" err="1">
                <a:latin typeface="Ubuntu Mono"/>
              </a:rPr>
              <a:t>Sale_Price</a:t>
            </a:r>
            <a:r>
              <a:rPr sz="1350" dirty="0">
                <a:latin typeface="Ubuntu Mono"/>
              </a:rPr>
              <a:t>, </a:t>
            </a:r>
            <a:r>
              <a:rPr sz="1350" dirty="0">
                <a:solidFill>
                  <a:srgbClr val="902000"/>
                </a:solidFill>
                <a:latin typeface="Ubuntu Mono"/>
              </a:rPr>
              <a:t>estimate=</a:t>
            </a:r>
            <a:r>
              <a:rPr sz="1350" dirty="0">
                <a:latin typeface="Ubuntu Mono"/>
              </a:rPr>
              <a:t>.</a:t>
            </a:r>
            <a:r>
              <a:rPr sz="1350" dirty="0" err="1">
                <a:latin typeface="Ubuntu Mono"/>
              </a:rPr>
              <a:t>pred</a:t>
            </a:r>
            <a:r>
              <a:rPr sz="1350" dirty="0">
                <a:latin typeface="Ubuntu Mono"/>
              </a:rPr>
              <a:t>)</a:t>
            </a:r>
          </a:p>
          <a:p>
            <a:pPr marL="0" indent="0">
              <a:lnSpc>
                <a:spcPct val="120000"/>
              </a:lnSpc>
              <a:spcBef>
                <a:spcPts val="0"/>
              </a:spcBef>
              <a:spcAft>
                <a:spcPts val="0"/>
              </a:spcAft>
              <a:buNone/>
            </a:pPr>
            <a:r>
              <a:rPr sz="1350" dirty="0">
                <a:latin typeface="Ubuntu Mono"/>
              </a:rPr>
              <a:t># A </a:t>
            </a:r>
            <a:r>
              <a:rPr sz="1350" dirty="0" err="1">
                <a:latin typeface="Ubuntu Mono"/>
              </a:rPr>
              <a:t>tibble</a:t>
            </a:r>
            <a:r>
              <a:rPr sz="1350" dirty="0">
                <a:latin typeface="Ubuntu Mono"/>
              </a:rPr>
              <a:t>: 1 x 3
  .metric .estimator .estimate
  &lt;</a:t>
            </a:r>
            <a:r>
              <a:rPr sz="1350" dirty="0" err="1">
                <a:latin typeface="Ubuntu Mono"/>
              </a:rPr>
              <a:t>chr</a:t>
            </a:r>
            <a:r>
              <a:rPr sz="1350" dirty="0">
                <a:latin typeface="Ubuntu Mono"/>
              </a:rPr>
              <a:t>&gt;   &lt;</a:t>
            </a:r>
            <a:r>
              <a:rPr sz="1350" dirty="0" err="1">
                <a:latin typeface="Ubuntu Mono"/>
              </a:rPr>
              <a:t>chr</a:t>
            </a:r>
            <a:r>
              <a:rPr sz="1350" dirty="0">
                <a:latin typeface="Ubuntu Mono"/>
              </a:rPr>
              <a:t>&gt;          &lt;</a:t>
            </a:r>
            <a:r>
              <a:rPr sz="1350" dirty="0" err="1">
                <a:latin typeface="Ubuntu Mono"/>
              </a:rPr>
              <a:t>dbl</a:t>
            </a:r>
            <a:r>
              <a:rPr sz="1350" dirty="0">
                <a:latin typeface="Ubuntu Mono"/>
              </a:rPr>
              <a:t>&gt;
1 </a:t>
            </a:r>
            <a:r>
              <a:rPr sz="1350" dirty="0" err="1">
                <a:latin typeface="Ubuntu Mono"/>
              </a:rPr>
              <a:t>rmse</a:t>
            </a:r>
            <a:r>
              <a:rPr sz="1350" dirty="0">
                <a:latin typeface="Ubuntu Mono"/>
              </a:rPr>
              <a:t>    standard      45633.</a:t>
            </a:r>
          </a:p>
        </p:txBody>
      </p:sp>
    </p:spTree>
    <p:extLst>
      <p:ext uri="{BB962C8B-B14F-4D97-AF65-F5344CB8AC3E}">
        <p14:creationId xmlns:p14="http://schemas.microsoft.com/office/powerpoint/2010/main" val="2944965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29 </a:t>
            </a:r>
            <a:r>
              <a:rPr lang="en-US" dirty="0"/>
              <a:t>– </a:t>
            </a:r>
            <a:r>
              <a:rPr lang="en-US" dirty="0" smtClean="0"/>
              <a:t>A comparison of tuned and </a:t>
            </a:r>
            <a:r>
              <a:rPr lang="en-US" dirty="0" err="1" smtClean="0"/>
              <a:t>untuned</a:t>
            </a:r>
            <a:r>
              <a:rPr lang="en-US" dirty="0" smtClean="0"/>
              <a:t> trees.</a:t>
            </a:r>
            <a:endParaRPr dirty="0"/>
          </a:p>
        </p:txBody>
      </p:sp>
      <p:sp>
        <p:nvSpPr>
          <p:cNvPr id="3" name="Content Placeholder 2"/>
          <p:cNvSpPr>
            <a:spLocks noGrp="1"/>
          </p:cNvSpPr>
          <p:nvPr>
            <p:ph idx="1"/>
          </p:nvPr>
        </p:nvSpPr>
        <p:spPr>
          <a:xfrm>
            <a:off x="0" y="1033272"/>
            <a:ext cx="6858000" cy="1095331"/>
          </a:xfrm>
        </p:spPr>
        <p:txBody>
          <a:bodyPr>
            <a:normAutofit lnSpcReduction="10000"/>
          </a:bodyPr>
          <a:lstStyle/>
          <a:p>
            <a:pPr marL="0" indent="0">
              <a:lnSpc>
                <a:spcPct val="120000"/>
              </a:lnSpc>
              <a:spcBef>
                <a:spcPts val="0"/>
              </a:spcBef>
              <a:spcAft>
                <a:spcPts val="0"/>
              </a:spcAft>
              <a:buNone/>
            </a:pPr>
            <a:r>
              <a:rPr lang="en-US" sz="1350" b="1" dirty="0">
                <a:solidFill>
                  <a:srgbClr val="007020"/>
                </a:solidFill>
                <a:latin typeface="Ubuntu Mono"/>
              </a:rPr>
              <a:t>par</a:t>
            </a:r>
            <a:r>
              <a:rPr lang="en-US" sz="1350" b="1" dirty="0">
                <a:latin typeface="Ubuntu Mono"/>
              </a:rPr>
              <a:t>(</a:t>
            </a:r>
            <a:r>
              <a:rPr lang="en-US" sz="1350" b="1" dirty="0" err="1">
                <a:solidFill>
                  <a:srgbClr val="C00000"/>
                </a:solidFill>
                <a:latin typeface="Ubuntu Mono"/>
              </a:rPr>
              <a:t>mfrow</a:t>
            </a:r>
            <a:r>
              <a:rPr lang="en-US" sz="1350" b="1" dirty="0">
                <a:latin typeface="Ubuntu Mono"/>
              </a:rPr>
              <a:t>=c(1,2))</a:t>
            </a:r>
          </a:p>
          <a:p>
            <a:pPr marL="0" indent="0">
              <a:lnSpc>
                <a:spcPct val="120000"/>
              </a:lnSpc>
              <a:spcBef>
                <a:spcPts val="0"/>
              </a:spcBef>
              <a:spcAft>
                <a:spcPts val="0"/>
              </a:spcAft>
              <a:buNone/>
            </a:pPr>
            <a:r>
              <a:rPr lang="en-US" sz="1350" b="1" dirty="0">
                <a:solidFill>
                  <a:srgbClr val="007020"/>
                </a:solidFill>
                <a:latin typeface="Ubuntu Mono"/>
              </a:rPr>
              <a:t>plot</a:t>
            </a:r>
            <a:r>
              <a:rPr lang="en-US" sz="1350" b="1" dirty="0">
                <a:latin typeface="Ubuntu Mono"/>
              </a:rPr>
              <a:t>(</a:t>
            </a:r>
            <a:r>
              <a:rPr lang="en-US" sz="1350" b="1" dirty="0" err="1">
                <a:latin typeface="Ubuntu Mono"/>
              </a:rPr>
              <a:t>tree.model_fit$fit</a:t>
            </a:r>
            <a:r>
              <a:rPr lang="en-US" sz="1350" b="1" dirty="0">
                <a:latin typeface="Ubuntu Mono"/>
              </a:rPr>
              <a:t>, </a:t>
            </a:r>
            <a:r>
              <a:rPr lang="en-US" sz="1350" b="1" dirty="0">
                <a:solidFill>
                  <a:srgbClr val="C00000"/>
                </a:solidFill>
                <a:latin typeface="Ubuntu Mono"/>
              </a:rPr>
              <a:t>main</a:t>
            </a:r>
            <a:r>
              <a:rPr lang="en-US" sz="1350" b="1" dirty="0">
                <a:latin typeface="Ubuntu Mono"/>
              </a:rPr>
              <a:t>="</a:t>
            </a:r>
            <a:r>
              <a:rPr lang="en-US" sz="1350" b="1" dirty="0" err="1">
                <a:latin typeface="Ubuntu Mono"/>
              </a:rPr>
              <a:t>Untuned</a:t>
            </a:r>
            <a:r>
              <a:rPr lang="en-US" sz="1350" b="1" dirty="0">
                <a:latin typeface="Ubuntu Mono"/>
              </a:rPr>
              <a:t> Tree")</a:t>
            </a:r>
          </a:p>
          <a:p>
            <a:pPr marL="0" indent="0">
              <a:lnSpc>
                <a:spcPct val="120000"/>
              </a:lnSpc>
              <a:spcBef>
                <a:spcPts val="0"/>
              </a:spcBef>
              <a:spcAft>
                <a:spcPts val="0"/>
              </a:spcAft>
              <a:buNone/>
            </a:pPr>
            <a:r>
              <a:rPr lang="en-US" sz="1350" b="1" dirty="0">
                <a:solidFill>
                  <a:srgbClr val="007020"/>
                </a:solidFill>
                <a:latin typeface="Ubuntu Mono"/>
              </a:rPr>
              <a:t>plot</a:t>
            </a:r>
            <a:r>
              <a:rPr lang="en-US" sz="1350" b="1" dirty="0">
                <a:latin typeface="Ubuntu Mono"/>
              </a:rPr>
              <a:t>(</a:t>
            </a:r>
            <a:r>
              <a:rPr lang="en-US" sz="1350" b="1" dirty="0" err="1">
                <a:latin typeface="Ubuntu Mono"/>
              </a:rPr>
              <a:t>tree.best.model_fit$fit</a:t>
            </a:r>
            <a:r>
              <a:rPr lang="en-US" sz="1350" b="1" dirty="0">
                <a:latin typeface="Ubuntu Mono"/>
              </a:rPr>
              <a:t>, </a:t>
            </a:r>
            <a:r>
              <a:rPr lang="en-US" sz="1350" b="1" dirty="0">
                <a:solidFill>
                  <a:srgbClr val="C00000"/>
                </a:solidFill>
                <a:latin typeface="Ubuntu Mono"/>
              </a:rPr>
              <a:t>main</a:t>
            </a:r>
            <a:r>
              <a:rPr lang="en-US" sz="1350" b="1" dirty="0">
                <a:latin typeface="Ubuntu Mono"/>
              </a:rPr>
              <a:t>="Tuned Tree")</a:t>
            </a:r>
            <a:endParaRPr sz="1350" dirty="0">
              <a:latin typeface="Ubuntu Mono"/>
            </a:endParaRPr>
          </a:p>
        </p:txBody>
      </p:sp>
      <p:pic>
        <p:nvPicPr>
          <p:cNvPr id="4" name="Picture 3" descr="The untuned tree is much less complex than the tuned tree, which has many more branches and nod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54" y="2128603"/>
            <a:ext cx="6036292" cy="2822768"/>
          </a:xfrm>
          <a:prstGeom prst="rect">
            <a:avLst/>
          </a:prstGeom>
        </p:spPr>
      </p:pic>
    </p:spTree>
    <p:extLst>
      <p:ext uri="{BB962C8B-B14F-4D97-AF65-F5344CB8AC3E}">
        <p14:creationId xmlns:p14="http://schemas.microsoft.com/office/powerpoint/2010/main" val="1689667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a:t>
            </a:r>
            <a:r>
              <a:rPr lang="en-US" dirty="0"/>
              <a:t>– </a:t>
            </a:r>
            <a:r>
              <a:rPr dirty="0" smtClean="0"/>
              <a:t>Graphing </a:t>
            </a:r>
            <a:r>
              <a:rPr dirty="0"/>
              <a:t>the tuned model, just for fun.</a:t>
            </a:r>
          </a:p>
        </p:txBody>
      </p:sp>
      <p:sp>
        <p:nvSpPr>
          <p:cNvPr id="3" name="Content Placeholder 2"/>
          <p:cNvSpPr>
            <a:spLocks noGrp="1"/>
          </p:cNvSpPr>
          <p:nvPr>
            <p:ph idx="1"/>
          </p:nvPr>
        </p:nvSpPr>
        <p:spPr/>
        <p:txBody>
          <a:bodyPr>
            <a:normAutofit fontScale="77500" lnSpcReduction="20000"/>
          </a:bodyPr>
          <a:lstStyle/>
          <a:p>
            <a:pPr marL="0" indent="0">
              <a:buNone/>
            </a:pPr>
            <a:r>
              <a:rPr lang="en-US" i="1" dirty="0">
                <a:solidFill>
                  <a:srgbClr val="60A0B0"/>
                </a:solidFill>
                <a:latin typeface="Ubuntu Mono"/>
              </a:rPr>
              <a:t># </a:t>
            </a:r>
            <a:r>
              <a:rPr lang="en-US" i="1" dirty="0" smtClean="0">
                <a:solidFill>
                  <a:srgbClr val="60A0B0"/>
                </a:solidFill>
                <a:latin typeface="Ubuntu Mono"/>
              </a:rPr>
              <a:t>Create a grid of latitude and longitude points.</a:t>
            </a:r>
          </a:p>
          <a:p>
            <a:pPr marL="0" indent="0">
              <a:buNone/>
            </a:pPr>
            <a:r>
              <a:rPr dirty="0" err="1" smtClean="0">
                <a:latin typeface="Ubuntu Mono"/>
              </a:rPr>
              <a:t>lat</a:t>
            </a:r>
            <a:r>
              <a:rPr dirty="0" smtClean="0">
                <a:latin typeface="Ubuntu Mono"/>
              </a:rPr>
              <a:t> </a:t>
            </a:r>
            <a:r>
              <a:rPr dirty="0">
                <a:latin typeface="Ubuntu Mono"/>
              </a:rPr>
              <a:t>&lt;-</a:t>
            </a:r>
            <a:r>
              <a:rPr dirty="0">
                <a:solidFill>
                  <a:srgbClr val="4070A0"/>
                </a:solidFill>
                <a:latin typeface="Ubuntu Mono"/>
              </a:rPr>
              <a:t> </a:t>
            </a:r>
            <a:r>
              <a:rPr b="1" dirty="0" err="1">
                <a:solidFill>
                  <a:srgbClr val="007020"/>
                </a:solidFill>
                <a:latin typeface="Ubuntu Mono"/>
              </a:rPr>
              <a:t>seq</a:t>
            </a:r>
            <a:r>
              <a:rPr dirty="0">
                <a:latin typeface="Ubuntu Mono"/>
              </a:rPr>
              <a:t>(</a:t>
            </a:r>
            <a:r>
              <a:rPr b="1" dirty="0">
                <a:solidFill>
                  <a:srgbClr val="007020"/>
                </a:solidFill>
                <a:latin typeface="Ubuntu Mono"/>
              </a:rPr>
              <a:t>min</a:t>
            </a:r>
            <a:r>
              <a:rPr dirty="0">
                <a:latin typeface="Ubuntu Mono"/>
              </a:rPr>
              <a:t>(</a:t>
            </a:r>
            <a:r>
              <a:rPr dirty="0" err="1">
                <a:latin typeface="Ubuntu Mono"/>
              </a:rPr>
              <a:t>ames</a:t>
            </a:r>
            <a:r>
              <a:rPr dirty="0" err="1">
                <a:solidFill>
                  <a:srgbClr val="666666"/>
                </a:solidFill>
                <a:latin typeface="Ubuntu Mono"/>
              </a:rPr>
              <a:t>$</a:t>
            </a:r>
            <a:r>
              <a:rPr dirty="0" err="1">
                <a:latin typeface="Ubuntu Mono"/>
              </a:rPr>
              <a:t>Latitude</a:t>
            </a:r>
            <a:r>
              <a:rPr dirty="0">
                <a:latin typeface="Ubuntu Mono"/>
              </a:rPr>
              <a:t>), </a:t>
            </a:r>
            <a:r>
              <a:rPr b="1" dirty="0">
                <a:solidFill>
                  <a:srgbClr val="007020"/>
                </a:solidFill>
                <a:latin typeface="Ubuntu Mono"/>
              </a:rPr>
              <a:t>max</a:t>
            </a:r>
            <a:r>
              <a:rPr dirty="0">
                <a:latin typeface="Ubuntu Mono"/>
              </a:rPr>
              <a:t>(</a:t>
            </a:r>
            <a:r>
              <a:rPr dirty="0" err="1">
                <a:latin typeface="Ubuntu Mono"/>
              </a:rPr>
              <a:t>ames</a:t>
            </a:r>
            <a:r>
              <a:rPr dirty="0" err="1">
                <a:solidFill>
                  <a:srgbClr val="666666"/>
                </a:solidFill>
                <a:latin typeface="Ubuntu Mono"/>
              </a:rPr>
              <a:t>$</a:t>
            </a:r>
            <a:r>
              <a:rPr dirty="0" err="1">
                <a:latin typeface="Ubuntu Mono"/>
              </a:rPr>
              <a:t>Latitude</a:t>
            </a:r>
            <a:r>
              <a:rPr dirty="0">
                <a:latin typeface="Ubuntu Mono"/>
              </a:rPr>
              <a:t>), </a:t>
            </a:r>
            <a:r>
              <a:rPr dirty="0" err="1">
                <a:solidFill>
                  <a:srgbClr val="902000"/>
                </a:solidFill>
                <a:latin typeface="Ubuntu Mono"/>
              </a:rPr>
              <a:t>length.out</a:t>
            </a:r>
            <a:r>
              <a:rPr dirty="0">
                <a:solidFill>
                  <a:srgbClr val="902000"/>
                </a:solidFill>
                <a:latin typeface="Ubuntu Mono"/>
              </a:rPr>
              <a:t>=</a:t>
            </a:r>
            <a:r>
              <a:rPr dirty="0">
                <a:solidFill>
                  <a:srgbClr val="40A070"/>
                </a:solidFill>
                <a:latin typeface="Ubuntu Mono"/>
              </a:rPr>
              <a:t>500</a:t>
            </a:r>
            <a:r>
              <a:rPr dirty="0">
                <a:latin typeface="Ubuntu Mono"/>
              </a:rPr>
              <a:t>)</a:t>
            </a:r>
            <a:r>
              <a:rPr dirty="0"/>
              <a:t/>
            </a:r>
            <a:br>
              <a:rPr dirty="0"/>
            </a:br>
            <a:r>
              <a:rPr dirty="0">
                <a:latin typeface="Ubuntu Mono"/>
              </a:rPr>
              <a:t>long &lt;-</a:t>
            </a:r>
            <a:r>
              <a:rPr dirty="0">
                <a:solidFill>
                  <a:srgbClr val="4070A0"/>
                </a:solidFill>
                <a:latin typeface="Ubuntu Mono"/>
              </a:rPr>
              <a:t> </a:t>
            </a:r>
            <a:r>
              <a:rPr b="1" dirty="0" err="1">
                <a:solidFill>
                  <a:srgbClr val="007020"/>
                </a:solidFill>
                <a:latin typeface="Ubuntu Mono"/>
              </a:rPr>
              <a:t>seq</a:t>
            </a:r>
            <a:r>
              <a:rPr dirty="0">
                <a:latin typeface="Ubuntu Mono"/>
              </a:rPr>
              <a:t>(</a:t>
            </a:r>
            <a:r>
              <a:rPr b="1" dirty="0">
                <a:solidFill>
                  <a:srgbClr val="007020"/>
                </a:solidFill>
                <a:latin typeface="Ubuntu Mono"/>
              </a:rPr>
              <a:t>min</a:t>
            </a:r>
            <a:r>
              <a:rPr dirty="0">
                <a:latin typeface="Ubuntu Mono"/>
              </a:rPr>
              <a:t>(</a:t>
            </a:r>
            <a:r>
              <a:rPr dirty="0" err="1">
                <a:latin typeface="Ubuntu Mono"/>
              </a:rPr>
              <a:t>ames</a:t>
            </a:r>
            <a:r>
              <a:rPr dirty="0" err="1">
                <a:solidFill>
                  <a:srgbClr val="666666"/>
                </a:solidFill>
                <a:latin typeface="Ubuntu Mono"/>
              </a:rPr>
              <a:t>$</a:t>
            </a:r>
            <a:r>
              <a:rPr dirty="0" err="1">
                <a:latin typeface="Ubuntu Mono"/>
              </a:rPr>
              <a:t>Longitude</a:t>
            </a:r>
            <a:r>
              <a:rPr dirty="0">
                <a:latin typeface="Ubuntu Mono"/>
              </a:rPr>
              <a:t>), </a:t>
            </a:r>
            <a:r>
              <a:rPr b="1" dirty="0">
                <a:solidFill>
                  <a:srgbClr val="007020"/>
                </a:solidFill>
                <a:latin typeface="Ubuntu Mono"/>
              </a:rPr>
              <a:t>max</a:t>
            </a:r>
            <a:r>
              <a:rPr dirty="0">
                <a:latin typeface="Ubuntu Mono"/>
              </a:rPr>
              <a:t>(</a:t>
            </a:r>
            <a:r>
              <a:rPr dirty="0" err="1">
                <a:latin typeface="Ubuntu Mono"/>
              </a:rPr>
              <a:t>ames</a:t>
            </a:r>
            <a:r>
              <a:rPr dirty="0" err="1">
                <a:solidFill>
                  <a:srgbClr val="666666"/>
                </a:solidFill>
                <a:latin typeface="Ubuntu Mono"/>
              </a:rPr>
              <a:t>$</a:t>
            </a:r>
            <a:r>
              <a:rPr dirty="0" err="1">
                <a:latin typeface="Ubuntu Mono"/>
              </a:rPr>
              <a:t>Longitude</a:t>
            </a:r>
            <a:r>
              <a:rPr dirty="0">
                <a:latin typeface="Ubuntu Mono"/>
              </a:rPr>
              <a:t>), </a:t>
            </a:r>
            <a:r>
              <a:rPr dirty="0" err="1">
                <a:solidFill>
                  <a:srgbClr val="902000"/>
                </a:solidFill>
                <a:latin typeface="Ubuntu Mono"/>
              </a:rPr>
              <a:t>length.out</a:t>
            </a:r>
            <a:r>
              <a:rPr dirty="0">
                <a:solidFill>
                  <a:srgbClr val="902000"/>
                </a:solidFill>
                <a:latin typeface="Ubuntu Mono"/>
              </a:rPr>
              <a:t>=</a:t>
            </a:r>
            <a:r>
              <a:rPr dirty="0">
                <a:solidFill>
                  <a:srgbClr val="40A070"/>
                </a:solidFill>
                <a:latin typeface="Ubuntu Mono"/>
              </a:rPr>
              <a:t>500</a:t>
            </a:r>
            <a:r>
              <a:rPr dirty="0">
                <a:latin typeface="Ubuntu Mono"/>
              </a:rPr>
              <a:t>)</a:t>
            </a:r>
            <a:r>
              <a:rPr dirty="0"/>
              <a:t/>
            </a:r>
            <a:br>
              <a:rPr dirty="0"/>
            </a:br>
            <a:r>
              <a:rPr dirty="0" err="1">
                <a:latin typeface="Ubuntu Mono"/>
              </a:rPr>
              <a:t>lat.long.grid</a:t>
            </a:r>
            <a:r>
              <a:rPr dirty="0">
                <a:latin typeface="Ubuntu Mono"/>
              </a:rPr>
              <a:t> &lt;-</a:t>
            </a:r>
            <a:r>
              <a:rPr dirty="0">
                <a:solidFill>
                  <a:srgbClr val="4070A0"/>
                </a:solidFill>
                <a:latin typeface="Ubuntu Mono"/>
              </a:rPr>
              <a:t> </a:t>
            </a:r>
            <a:r>
              <a:rPr b="1" dirty="0" err="1">
                <a:solidFill>
                  <a:srgbClr val="007020"/>
                </a:solidFill>
                <a:latin typeface="Ubuntu Mono"/>
              </a:rPr>
              <a:t>expand.grid</a:t>
            </a:r>
            <a:r>
              <a:rPr dirty="0">
                <a:latin typeface="Ubuntu Mono"/>
              </a:rPr>
              <a:t>(</a:t>
            </a:r>
            <a:r>
              <a:rPr dirty="0">
                <a:solidFill>
                  <a:srgbClr val="902000"/>
                </a:solidFill>
                <a:latin typeface="Ubuntu Mono"/>
              </a:rPr>
              <a:t>Longitude=</a:t>
            </a:r>
            <a:r>
              <a:rPr dirty="0">
                <a:latin typeface="Ubuntu Mono"/>
              </a:rPr>
              <a:t>long, </a:t>
            </a:r>
            <a:r>
              <a:rPr dirty="0">
                <a:solidFill>
                  <a:srgbClr val="902000"/>
                </a:solidFill>
                <a:latin typeface="Ubuntu Mono"/>
              </a:rPr>
              <a:t>Latitude=</a:t>
            </a:r>
            <a:r>
              <a:rPr dirty="0" err="1">
                <a:latin typeface="Ubuntu Mono"/>
              </a:rPr>
              <a:t>lat</a:t>
            </a:r>
            <a:r>
              <a:rPr dirty="0" smtClean="0">
                <a:latin typeface="Ubuntu Mono"/>
              </a:rPr>
              <a:t>)</a:t>
            </a:r>
            <a:endParaRPr lang="en-US" dirty="0" smtClean="0">
              <a:latin typeface="Ubuntu Mono"/>
            </a:endParaRPr>
          </a:p>
          <a:p>
            <a:pPr marL="0" indent="0">
              <a:buNone/>
            </a:pPr>
            <a:r>
              <a:rPr lang="en-US" i="1" dirty="0">
                <a:solidFill>
                  <a:srgbClr val="60A0B0"/>
                </a:solidFill>
                <a:latin typeface="Ubuntu Mono"/>
              </a:rPr>
              <a:t># </a:t>
            </a:r>
            <a:r>
              <a:rPr lang="en-US" i="1" dirty="0" smtClean="0">
                <a:solidFill>
                  <a:srgbClr val="60A0B0"/>
                </a:solidFill>
                <a:latin typeface="Ubuntu Mono"/>
              </a:rPr>
              <a:t>Plot predictions as regions.</a:t>
            </a:r>
            <a:r>
              <a:rPr dirty="0"/>
              <a:t/>
            </a:r>
            <a:br>
              <a:rPr dirty="0"/>
            </a:br>
            <a:r>
              <a:rPr b="1" dirty="0">
                <a:solidFill>
                  <a:srgbClr val="007020"/>
                </a:solidFill>
                <a:latin typeface="Ubuntu Mono"/>
              </a:rPr>
              <a:t>predict</a:t>
            </a:r>
            <a:r>
              <a:rPr dirty="0">
                <a:latin typeface="Ubuntu Mono"/>
              </a:rPr>
              <a:t>(</a:t>
            </a:r>
            <a:r>
              <a:rPr dirty="0" err="1">
                <a:latin typeface="Ubuntu Mono"/>
              </a:rPr>
              <a:t>tree.best.model_fit</a:t>
            </a:r>
            <a:r>
              <a:rPr dirty="0">
                <a:latin typeface="Ubuntu Mono"/>
              </a:rPr>
              <a:t>, </a:t>
            </a:r>
            <a:r>
              <a:rPr dirty="0" err="1">
                <a:solidFill>
                  <a:srgbClr val="902000"/>
                </a:solidFill>
                <a:latin typeface="Ubuntu Mono"/>
              </a:rPr>
              <a:t>new_data</a:t>
            </a:r>
            <a:r>
              <a:rPr dirty="0">
                <a:solidFill>
                  <a:srgbClr val="902000"/>
                </a:solidFill>
                <a:latin typeface="Ubuntu Mono"/>
              </a:rPr>
              <a:t> =</a:t>
            </a:r>
            <a:r>
              <a:rPr dirty="0">
                <a:latin typeface="Ubuntu Mono"/>
              </a:rPr>
              <a:t> </a:t>
            </a:r>
            <a:r>
              <a:rPr dirty="0" err="1">
                <a:latin typeface="Ubuntu Mono"/>
              </a:rPr>
              <a:t>lat.long.grid</a:t>
            </a:r>
            <a:r>
              <a:rPr dirty="0">
                <a:latin typeface="Ubuntu Mono"/>
              </a:rPr>
              <a:t>) </a:t>
            </a:r>
            <a:r>
              <a:rPr dirty="0">
                <a:solidFill>
                  <a:srgbClr val="666666"/>
                </a:solidFill>
                <a:latin typeface="Ubuntu Mono"/>
              </a:rPr>
              <a:t>%&gt;%</a:t>
            </a:r>
            <a:r>
              <a:rPr dirty="0"/>
              <a:t/>
            </a:r>
            <a:br>
              <a:rPr dirty="0"/>
            </a:br>
            <a:r>
              <a:rPr dirty="0">
                <a:solidFill>
                  <a:srgbClr val="4070A0"/>
                </a:solidFill>
                <a:latin typeface="Ubuntu Mono"/>
              </a:rPr>
              <a:t>  </a:t>
            </a:r>
            <a:r>
              <a:rPr b="1" dirty="0" err="1">
                <a:solidFill>
                  <a:srgbClr val="007020"/>
                </a:solidFill>
                <a:latin typeface="Ubuntu Mono"/>
              </a:rPr>
              <a:t>bind_cols</a:t>
            </a:r>
            <a:r>
              <a:rPr dirty="0">
                <a:latin typeface="Ubuntu Mono"/>
              </a:rPr>
              <a:t>(</a:t>
            </a:r>
            <a:r>
              <a:rPr dirty="0" err="1">
                <a:latin typeface="Ubuntu Mono"/>
              </a:rPr>
              <a:t>lat.long.grid</a:t>
            </a:r>
            <a:r>
              <a:rPr dirty="0">
                <a:latin typeface="Ubuntu Mono"/>
              </a:rPr>
              <a:t>) </a:t>
            </a:r>
            <a:r>
              <a:rPr dirty="0">
                <a:solidFill>
                  <a:srgbClr val="666666"/>
                </a:solidFill>
                <a:latin typeface="Ubuntu Mono"/>
              </a:rPr>
              <a:t>%&gt;%</a:t>
            </a:r>
            <a:r>
              <a:rPr dirty="0"/>
              <a:t/>
            </a:r>
            <a:br>
              <a:rPr dirty="0"/>
            </a:br>
            <a:r>
              <a:rPr dirty="0">
                <a:solidFill>
                  <a:srgbClr val="4070A0"/>
                </a:solidFill>
                <a:latin typeface="Ubuntu Mono"/>
              </a:rPr>
              <a:t>  </a:t>
            </a:r>
            <a:r>
              <a:rPr b="1" dirty="0" err="1">
                <a:solidFill>
                  <a:srgbClr val="007020"/>
                </a:solidFill>
                <a:latin typeface="Ubuntu Mono"/>
              </a:rPr>
              <a:t>ggplot</a:t>
            </a:r>
            <a:r>
              <a:rPr dirty="0">
                <a:latin typeface="Ubuntu Mono"/>
              </a:rPr>
              <a:t>(</a:t>
            </a:r>
            <a:r>
              <a:rPr b="1" dirty="0" err="1">
                <a:solidFill>
                  <a:srgbClr val="007020"/>
                </a:solidFill>
                <a:latin typeface="Ubuntu Mono"/>
              </a:rPr>
              <a:t>aes</a:t>
            </a:r>
            <a:r>
              <a:rPr dirty="0">
                <a:latin typeface="Ubuntu Mono"/>
              </a:rPr>
              <a:t>(</a:t>
            </a:r>
            <a:r>
              <a:rPr dirty="0">
                <a:solidFill>
                  <a:srgbClr val="902000"/>
                </a:solidFill>
                <a:latin typeface="Ubuntu Mono"/>
              </a:rPr>
              <a:t>x=</a:t>
            </a:r>
            <a:r>
              <a:rPr dirty="0">
                <a:latin typeface="Ubuntu Mono"/>
              </a:rPr>
              <a:t>Longitude, </a:t>
            </a:r>
            <a:r>
              <a:rPr dirty="0">
                <a:solidFill>
                  <a:srgbClr val="902000"/>
                </a:solidFill>
                <a:latin typeface="Ubuntu Mono"/>
              </a:rPr>
              <a:t>y=</a:t>
            </a:r>
            <a:r>
              <a:rPr dirty="0">
                <a:latin typeface="Ubuntu Mono"/>
              </a:rPr>
              <a:t>Latitude)) </a:t>
            </a:r>
            <a:r>
              <a:rPr dirty="0">
                <a:solidFill>
                  <a:srgbClr val="666666"/>
                </a:solidFill>
                <a:latin typeface="Ubuntu Mono"/>
              </a:rPr>
              <a:t>+</a:t>
            </a:r>
            <a:r>
              <a:rPr dirty="0"/>
              <a:t/>
            </a:r>
            <a:br>
              <a:rPr dirty="0"/>
            </a:br>
            <a:r>
              <a:rPr dirty="0">
                <a:solidFill>
                  <a:srgbClr val="4070A0"/>
                </a:solidFill>
                <a:latin typeface="Ubuntu Mono"/>
              </a:rPr>
              <a:t>  </a:t>
            </a:r>
            <a:r>
              <a:rPr b="1" dirty="0" err="1">
                <a:solidFill>
                  <a:srgbClr val="007020"/>
                </a:solidFill>
                <a:latin typeface="Ubuntu Mono"/>
              </a:rPr>
              <a:t>geom_raster</a:t>
            </a:r>
            <a:r>
              <a:rPr dirty="0">
                <a:latin typeface="Ubuntu Mono"/>
              </a:rPr>
              <a:t>(</a:t>
            </a:r>
            <a:r>
              <a:rPr b="1" dirty="0" err="1">
                <a:solidFill>
                  <a:srgbClr val="007020"/>
                </a:solidFill>
                <a:latin typeface="Ubuntu Mono"/>
              </a:rPr>
              <a:t>aes</a:t>
            </a:r>
            <a:r>
              <a:rPr dirty="0">
                <a:latin typeface="Ubuntu Mono"/>
              </a:rPr>
              <a:t>(</a:t>
            </a:r>
            <a:r>
              <a:rPr dirty="0">
                <a:solidFill>
                  <a:srgbClr val="902000"/>
                </a:solidFill>
                <a:latin typeface="Ubuntu Mono"/>
              </a:rPr>
              <a:t>fill=</a:t>
            </a:r>
            <a:r>
              <a:rPr dirty="0">
                <a:latin typeface="Ubuntu Mono"/>
              </a:rPr>
              <a:t>.</a:t>
            </a:r>
            <a:r>
              <a:rPr dirty="0" err="1">
                <a:latin typeface="Ubuntu Mono"/>
              </a:rPr>
              <a:t>pred</a:t>
            </a:r>
            <a:r>
              <a:rPr dirty="0">
                <a:latin typeface="Ubuntu Mono"/>
              </a:rPr>
              <a:t>), </a:t>
            </a:r>
            <a:r>
              <a:rPr dirty="0">
                <a:solidFill>
                  <a:srgbClr val="902000"/>
                </a:solidFill>
                <a:latin typeface="Ubuntu Mono"/>
              </a:rPr>
              <a:t>alpha=</a:t>
            </a:r>
            <a:r>
              <a:rPr dirty="0">
                <a:solidFill>
                  <a:srgbClr val="40A070"/>
                </a:solidFill>
                <a:latin typeface="Ubuntu Mono"/>
              </a:rPr>
              <a:t>0.5</a:t>
            </a:r>
            <a:r>
              <a:rPr dirty="0">
                <a:latin typeface="Ubuntu Mono"/>
              </a:rPr>
              <a:t>) </a:t>
            </a:r>
            <a:r>
              <a:rPr dirty="0">
                <a:solidFill>
                  <a:srgbClr val="666666"/>
                </a:solidFill>
                <a:latin typeface="Ubuntu Mono"/>
              </a:rPr>
              <a:t>+</a:t>
            </a:r>
            <a:r>
              <a:rPr dirty="0"/>
              <a:t/>
            </a:r>
            <a:br>
              <a:rPr dirty="0"/>
            </a:br>
            <a:r>
              <a:rPr dirty="0">
                <a:solidFill>
                  <a:srgbClr val="4070A0"/>
                </a:solidFill>
                <a:latin typeface="Ubuntu Mono"/>
              </a:rPr>
              <a:t>  </a:t>
            </a:r>
            <a:r>
              <a:rPr b="1" dirty="0" err="1">
                <a:solidFill>
                  <a:srgbClr val="007020"/>
                </a:solidFill>
                <a:latin typeface="Ubuntu Mono"/>
              </a:rPr>
              <a:t>geom_point</a:t>
            </a:r>
            <a:r>
              <a:rPr dirty="0">
                <a:latin typeface="Ubuntu Mono"/>
              </a:rPr>
              <a:t>(</a:t>
            </a:r>
            <a:r>
              <a:rPr dirty="0">
                <a:solidFill>
                  <a:srgbClr val="902000"/>
                </a:solidFill>
                <a:latin typeface="Ubuntu Mono"/>
              </a:rPr>
              <a:t>data=</a:t>
            </a:r>
            <a:r>
              <a:rPr dirty="0" err="1">
                <a:latin typeface="Ubuntu Mono"/>
              </a:rPr>
              <a:t>ames</a:t>
            </a:r>
            <a:r>
              <a:rPr dirty="0">
                <a:latin typeface="Ubuntu Mono"/>
              </a:rPr>
              <a:t>, </a:t>
            </a:r>
            <a:r>
              <a:rPr b="1" dirty="0" err="1">
                <a:solidFill>
                  <a:srgbClr val="007020"/>
                </a:solidFill>
                <a:latin typeface="Ubuntu Mono"/>
              </a:rPr>
              <a:t>aes</a:t>
            </a:r>
            <a:r>
              <a:rPr dirty="0">
                <a:latin typeface="Ubuntu Mono"/>
              </a:rPr>
              <a:t>(</a:t>
            </a:r>
            <a:r>
              <a:rPr dirty="0">
                <a:solidFill>
                  <a:srgbClr val="902000"/>
                </a:solidFill>
                <a:latin typeface="Ubuntu Mono"/>
              </a:rPr>
              <a:t>color=</a:t>
            </a:r>
            <a:r>
              <a:rPr dirty="0" err="1">
                <a:latin typeface="Ubuntu Mono"/>
              </a:rPr>
              <a:t>Sale_Price</a:t>
            </a:r>
            <a:r>
              <a:rPr dirty="0">
                <a:latin typeface="Ubuntu Mono"/>
              </a:rPr>
              <a:t>), </a:t>
            </a:r>
            <a:r>
              <a:rPr dirty="0">
                <a:solidFill>
                  <a:srgbClr val="902000"/>
                </a:solidFill>
                <a:latin typeface="Ubuntu Mono"/>
              </a:rPr>
              <a:t>alpha=</a:t>
            </a:r>
            <a:r>
              <a:rPr dirty="0">
                <a:solidFill>
                  <a:srgbClr val="40A070"/>
                </a:solidFill>
                <a:latin typeface="Ubuntu Mono"/>
              </a:rPr>
              <a:t>0.5</a:t>
            </a:r>
            <a:r>
              <a:rPr dirty="0">
                <a:latin typeface="Ubuntu Mono"/>
              </a:rPr>
              <a:t>, </a:t>
            </a:r>
            <a:r>
              <a:rPr dirty="0">
                <a:solidFill>
                  <a:srgbClr val="902000"/>
                </a:solidFill>
                <a:latin typeface="Ubuntu Mono"/>
              </a:rPr>
              <a:t>size=</a:t>
            </a:r>
            <a:r>
              <a:rPr dirty="0">
                <a:solidFill>
                  <a:srgbClr val="40A070"/>
                </a:solidFill>
                <a:latin typeface="Ubuntu Mono"/>
              </a:rPr>
              <a:t>1</a:t>
            </a:r>
            <a:r>
              <a:rPr dirty="0">
                <a:latin typeface="Ubuntu Mono"/>
              </a:rPr>
              <a:t>) </a:t>
            </a:r>
            <a:r>
              <a:rPr dirty="0">
                <a:solidFill>
                  <a:srgbClr val="666666"/>
                </a:solidFill>
                <a:latin typeface="Ubuntu Mono"/>
              </a:rPr>
              <a:t>+</a:t>
            </a:r>
            <a:r>
              <a:rPr dirty="0"/>
              <a:t/>
            </a:r>
            <a:br>
              <a:rPr dirty="0"/>
            </a:br>
            <a:r>
              <a:rPr dirty="0">
                <a:solidFill>
                  <a:srgbClr val="4070A0"/>
                </a:solidFill>
                <a:latin typeface="Ubuntu Mono"/>
              </a:rPr>
              <a:t>  </a:t>
            </a:r>
            <a:r>
              <a:rPr b="1" dirty="0" err="1">
                <a:solidFill>
                  <a:srgbClr val="007020"/>
                </a:solidFill>
                <a:latin typeface="Ubuntu Mono"/>
              </a:rPr>
              <a:t>scale_color_continuous_sequential</a:t>
            </a:r>
            <a:r>
              <a:rPr dirty="0">
                <a:latin typeface="Ubuntu Mono"/>
              </a:rPr>
              <a:t>(</a:t>
            </a:r>
            <a:r>
              <a:rPr dirty="0">
                <a:solidFill>
                  <a:srgbClr val="902000"/>
                </a:solidFill>
                <a:latin typeface="Ubuntu Mono"/>
              </a:rPr>
              <a:t>palette=</a:t>
            </a:r>
            <a:r>
              <a:rPr dirty="0">
                <a:solidFill>
                  <a:srgbClr val="4070A0"/>
                </a:solidFill>
                <a:latin typeface="Ubuntu Mono"/>
              </a:rPr>
              <a:t>"</a:t>
            </a:r>
            <a:r>
              <a:rPr dirty="0" err="1">
                <a:solidFill>
                  <a:srgbClr val="4070A0"/>
                </a:solidFill>
                <a:latin typeface="Ubuntu Mono"/>
              </a:rPr>
              <a:t>Viridis</a:t>
            </a:r>
            <a:r>
              <a:rPr dirty="0">
                <a:solidFill>
                  <a:srgbClr val="4070A0"/>
                </a:solidFill>
                <a:latin typeface="Ubuntu Mono"/>
              </a:rPr>
              <a:t>"</a:t>
            </a:r>
            <a:r>
              <a:rPr dirty="0">
                <a:latin typeface="Ubuntu Mono"/>
              </a:rPr>
              <a:t>, </a:t>
            </a:r>
            <a:r>
              <a:rPr dirty="0">
                <a:solidFill>
                  <a:srgbClr val="902000"/>
                </a:solidFill>
                <a:latin typeface="Ubuntu Mono"/>
              </a:rPr>
              <a:t>rev=</a:t>
            </a:r>
            <a:r>
              <a:rPr dirty="0">
                <a:solidFill>
                  <a:srgbClr val="007020"/>
                </a:solidFill>
                <a:latin typeface="Ubuntu Mono"/>
              </a:rPr>
              <a:t>FALSE</a:t>
            </a:r>
            <a:r>
              <a:rPr dirty="0">
                <a:latin typeface="Ubuntu Mono"/>
              </a:rPr>
              <a:t>) </a:t>
            </a:r>
            <a:r>
              <a:rPr dirty="0">
                <a:solidFill>
                  <a:srgbClr val="666666"/>
                </a:solidFill>
                <a:latin typeface="Ubuntu Mono"/>
              </a:rPr>
              <a:t>+</a:t>
            </a:r>
            <a:r>
              <a:rPr dirty="0"/>
              <a:t/>
            </a:r>
            <a:br>
              <a:rPr dirty="0"/>
            </a:br>
            <a:r>
              <a:rPr dirty="0">
                <a:solidFill>
                  <a:srgbClr val="4070A0"/>
                </a:solidFill>
                <a:latin typeface="Ubuntu Mono"/>
              </a:rPr>
              <a:t>  </a:t>
            </a:r>
            <a:r>
              <a:rPr b="1" dirty="0" err="1">
                <a:solidFill>
                  <a:srgbClr val="007020"/>
                </a:solidFill>
                <a:latin typeface="Ubuntu Mono"/>
              </a:rPr>
              <a:t>scale_fill_continuous_sequential</a:t>
            </a:r>
            <a:r>
              <a:rPr dirty="0">
                <a:latin typeface="Ubuntu Mono"/>
              </a:rPr>
              <a:t>(</a:t>
            </a:r>
            <a:r>
              <a:rPr dirty="0">
                <a:solidFill>
                  <a:srgbClr val="902000"/>
                </a:solidFill>
                <a:latin typeface="Ubuntu Mono"/>
              </a:rPr>
              <a:t>palette=</a:t>
            </a:r>
            <a:r>
              <a:rPr dirty="0">
                <a:solidFill>
                  <a:srgbClr val="4070A0"/>
                </a:solidFill>
                <a:latin typeface="Ubuntu Mono"/>
              </a:rPr>
              <a:t>"</a:t>
            </a:r>
            <a:r>
              <a:rPr dirty="0" err="1">
                <a:solidFill>
                  <a:srgbClr val="4070A0"/>
                </a:solidFill>
                <a:latin typeface="Ubuntu Mono"/>
              </a:rPr>
              <a:t>Viridis</a:t>
            </a:r>
            <a:r>
              <a:rPr dirty="0">
                <a:solidFill>
                  <a:srgbClr val="4070A0"/>
                </a:solidFill>
                <a:latin typeface="Ubuntu Mono"/>
              </a:rPr>
              <a:t>"</a:t>
            </a:r>
            <a:r>
              <a:rPr dirty="0">
                <a:latin typeface="Ubuntu Mono"/>
              </a:rPr>
              <a:t>, </a:t>
            </a:r>
            <a:r>
              <a:rPr dirty="0">
                <a:solidFill>
                  <a:srgbClr val="902000"/>
                </a:solidFill>
                <a:latin typeface="Ubuntu Mono"/>
              </a:rPr>
              <a:t>rev=</a:t>
            </a:r>
            <a:r>
              <a:rPr dirty="0">
                <a:solidFill>
                  <a:srgbClr val="007020"/>
                </a:solidFill>
                <a:latin typeface="Ubuntu Mono"/>
              </a:rPr>
              <a:t>FALSE</a:t>
            </a:r>
            <a:r>
              <a:rPr dirty="0">
                <a:latin typeface="Ubuntu Mono"/>
              </a:rPr>
              <a:t>) </a:t>
            </a:r>
            <a:r>
              <a:rPr dirty="0">
                <a:solidFill>
                  <a:srgbClr val="666666"/>
                </a:solidFill>
                <a:latin typeface="Ubuntu Mono"/>
              </a:rPr>
              <a:t>+</a:t>
            </a:r>
            <a:r>
              <a:rPr dirty="0"/>
              <a:t/>
            </a:r>
            <a:br>
              <a:rPr dirty="0"/>
            </a:br>
            <a:r>
              <a:rPr dirty="0">
                <a:solidFill>
                  <a:srgbClr val="4070A0"/>
                </a:solidFill>
                <a:latin typeface="Ubuntu Mono"/>
              </a:rPr>
              <a:t>  </a:t>
            </a:r>
            <a:r>
              <a:rPr b="1" dirty="0" err="1">
                <a:solidFill>
                  <a:srgbClr val="007020"/>
                </a:solidFill>
                <a:latin typeface="Ubuntu Mono"/>
              </a:rPr>
              <a:t>theme_bw</a:t>
            </a:r>
            <a:r>
              <a:rPr dirty="0">
                <a:latin typeface="Ubuntu Mono"/>
              </a:rPr>
              <a:t>()</a:t>
            </a:r>
          </a:p>
        </p:txBody>
      </p:sp>
    </p:spTree>
    <p:extLst>
      <p:ext uri="{BB962C8B-B14F-4D97-AF65-F5344CB8AC3E}">
        <p14:creationId xmlns:p14="http://schemas.microsoft.com/office/powerpoint/2010/main" val="2940275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a:t>– </a:t>
            </a:r>
            <a:r>
              <a:rPr dirty="0" smtClean="0"/>
              <a:t>Graphing </a:t>
            </a:r>
            <a:r>
              <a:rPr dirty="0"/>
              <a:t>the tuned model, just for fun.</a:t>
            </a:r>
          </a:p>
        </p:txBody>
      </p:sp>
      <p:pic>
        <p:nvPicPr>
          <p:cNvPr id="3" name="Picture 1" descr="Rectangular prediction regions from the decision tree superimposed on actual home prices. Note that the model doesn't know which areas have/allow residential housing."/>
          <p:cNvPicPr>
            <a:picLocks noGrp="1" noChangeAspect="1"/>
          </p:cNvPicPr>
          <p:nvPr/>
        </p:nvPicPr>
        <p:blipFill>
          <a:blip r:embed="rId2"/>
          <a:stretch>
            <a:fillRect/>
          </a:stretch>
        </p:blipFill>
        <p:spPr bwMode="auto">
          <a:xfrm>
            <a:off x="523875" y="1200150"/>
            <a:ext cx="5810250" cy="3390900"/>
          </a:xfrm>
          <a:prstGeom prst="rect">
            <a:avLst/>
          </a:prstGeom>
          <a:noFill/>
          <a:ln w="9525">
            <a:noFill/>
            <a:headEnd/>
            <a:tailEnd/>
          </a:ln>
        </p:spPr>
      </p:pic>
    </p:spTree>
    <p:extLst>
      <p:ext uri="{BB962C8B-B14F-4D97-AF65-F5344CB8AC3E}">
        <p14:creationId xmlns:p14="http://schemas.microsoft.com/office/powerpoint/2010/main" val="4290254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a:t>– </a:t>
            </a:r>
            <a:r>
              <a:rPr dirty="0" smtClean="0"/>
              <a:t>A </a:t>
            </a:r>
            <a:r>
              <a:rPr dirty="0"/>
              <a:t>better graph would leave out non-residential regions.</a:t>
            </a:r>
          </a:p>
        </p:txBody>
      </p:sp>
      <p:pic>
        <p:nvPicPr>
          <p:cNvPr id="3" name="Picture 1" descr="Rectangular prediction regions from the decision tree superimposed on actual home prices. Only regions that correspond to actual home locations are plotted here. We can see that there are a few high-priced housing areas, and larger lower-priced housing areas. "/>
          <p:cNvPicPr>
            <a:picLocks noGrp="1" noChangeAspect="1"/>
          </p:cNvPicPr>
          <p:nvPr/>
        </p:nvPicPr>
        <p:blipFill>
          <a:blip r:embed="rId2"/>
          <a:stretch>
            <a:fillRect/>
          </a:stretch>
        </p:blipFill>
        <p:spPr bwMode="auto">
          <a:xfrm>
            <a:off x="523875" y="1200150"/>
            <a:ext cx="5810250" cy="3390900"/>
          </a:xfrm>
          <a:prstGeom prst="rect">
            <a:avLst/>
          </a:prstGeom>
          <a:noFill/>
          <a:ln w="9525">
            <a:noFill/>
            <a:headEnd/>
            <a:tailEnd/>
          </a:ln>
        </p:spPr>
      </p:pic>
    </p:spTree>
    <p:extLst>
      <p:ext uri="{BB962C8B-B14F-4D97-AF65-F5344CB8AC3E}">
        <p14:creationId xmlns:p14="http://schemas.microsoft.com/office/powerpoint/2010/main" val="1765844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a:t>
            </a:r>
            <a:r>
              <a:rPr lang="en-US" dirty="0"/>
              <a:t>– </a:t>
            </a:r>
            <a:r>
              <a:rPr dirty="0" smtClean="0"/>
              <a:t>Further </a:t>
            </a:r>
            <a:r>
              <a:rPr dirty="0"/>
              <a:t>Steps</a:t>
            </a:r>
          </a:p>
        </p:txBody>
      </p:sp>
      <p:sp>
        <p:nvSpPr>
          <p:cNvPr id="3" name="Content Placeholder 2"/>
          <p:cNvSpPr>
            <a:spLocks noGrp="1"/>
          </p:cNvSpPr>
          <p:nvPr>
            <p:ph idx="1"/>
          </p:nvPr>
        </p:nvSpPr>
        <p:spPr/>
        <p:txBody>
          <a:bodyPr>
            <a:normAutofit lnSpcReduction="10000"/>
          </a:bodyPr>
          <a:lstStyle/>
          <a:p>
            <a:pPr lvl="1">
              <a:lnSpc>
                <a:spcPct val="110000"/>
              </a:lnSpc>
              <a:spcBef>
                <a:spcPts val="0"/>
              </a:spcBef>
            </a:pPr>
            <a:r>
              <a:rPr dirty="0"/>
              <a:t>The </a:t>
            </a:r>
            <a:r>
              <a:rPr dirty="0" err="1">
                <a:hlinkClick r:id="rId2"/>
              </a:rPr>
              <a:t>Tidymodels</a:t>
            </a:r>
            <a:r>
              <a:rPr dirty="0">
                <a:hlinkClick r:id="rId2"/>
              </a:rPr>
              <a:t> web site (tidymodels.org)</a:t>
            </a:r>
            <a:r>
              <a:rPr dirty="0"/>
              <a:t> has more information, including a </a:t>
            </a:r>
            <a:r>
              <a:rPr dirty="0">
                <a:hlinkClick r:id="rId3"/>
              </a:rPr>
              <a:t>series of five </a:t>
            </a:r>
            <a:r>
              <a:rPr dirty="0" smtClean="0">
                <a:hlinkClick r:id="rId3"/>
              </a:rPr>
              <a:t>tutorial</a:t>
            </a:r>
            <a:r>
              <a:rPr lang="en-US" dirty="0" smtClean="0">
                <a:hlinkClick r:id="rId3"/>
              </a:rPr>
              <a:t>s </a:t>
            </a:r>
            <a:r>
              <a:rPr lang="en-US" smtClean="0">
                <a:hlinkClick r:id="rId3"/>
              </a:rPr>
              <a:t>(tidymodels.org)</a:t>
            </a:r>
            <a:r>
              <a:rPr smtClean="0"/>
              <a:t>. </a:t>
            </a:r>
            <a:r>
              <a:rPr dirty="0"/>
              <a:t>The examples used in these notes presented a simplified version of some of that information.</a:t>
            </a:r>
          </a:p>
          <a:p>
            <a:pPr lvl="1">
              <a:lnSpc>
                <a:spcPct val="110000"/>
              </a:lnSpc>
              <a:spcBef>
                <a:spcPts val="0"/>
              </a:spcBef>
            </a:pPr>
            <a:r>
              <a:rPr dirty="0"/>
              <a:t>You can use </a:t>
            </a:r>
            <a:r>
              <a:rPr i="1" dirty="0"/>
              <a:t>recipes</a:t>
            </a:r>
            <a:r>
              <a:rPr dirty="0"/>
              <a:t> to encode common data pre-processing steps.</a:t>
            </a:r>
          </a:p>
          <a:p>
            <a:pPr lvl="1">
              <a:lnSpc>
                <a:spcPct val="110000"/>
              </a:lnSpc>
              <a:spcBef>
                <a:spcPts val="0"/>
              </a:spcBef>
            </a:pPr>
            <a:r>
              <a:rPr i="1" dirty="0"/>
              <a:t>Workflows</a:t>
            </a:r>
            <a:r>
              <a:rPr dirty="0"/>
              <a:t> join recipes with model specifications.</a:t>
            </a:r>
          </a:p>
          <a:p>
            <a:pPr lvl="1">
              <a:lnSpc>
                <a:spcPct val="110000"/>
              </a:lnSpc>
              <a:spcBef>
                <a:spcPts val="0"/>
              </a:spcBef>
            </a:pPr>
            <a:r>
              <a:rPr dirty="0"/>
              <a:t>This stuff might seem complicated, but once you’ve had to code all these steps “by hand,” the package commands are a life-saver!</a:t>
            </a:r>
          </a:p>
        </p:txBody>
      </p:sp>
    </p:spTree>
    <p:extLst>
      <p:ext uri="{BB962C8B-B14F-4D97-AF65-F5344CB8AC3E}">
        <p14:creationId xmlns:p14="http://schemas.microsoft.com/office/powerpoint/2010/main" val="141255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01 – </a:t>
            </a:r>
            <a:r>
              <a:rPr dirty="0" smtClean="0"/>
              <a:t>“</a:t>
            </a:r>
            <a:r>
              <a:rPr dirty="0"/>
              <a:t>Honest Testing” is always important.</a:t>
            </a:r>
          </a:p>
        </p:txBody>
      </p:sp>
      <p:sp>
        <p:nvSpPr>
          <p:cNvPr id="3" name="Content Placeholder 2"/>
          <p:cNvSpPr>
            <a:spLocks noGrp="1"/>
          </p:cNvSpPr>
          <p:nvPr>
            <p:ph idx="1"/>
          </p:nvPr>
        </p:nvSpPr>
        <p:spPr/>
        <p:txBody>
          <a:bodyPr>
            <a:noAutofit/>
          </a:bodyPr>
          <a:lstStyle/>
          <a:p>
            <a:pPr lvl="1"/>
            <a:r>
              <a:rPr sz="1800" b="1" dirty="0"/>
              <a:t>Goal:</a:t>
            </a:r>
            <a:r>
              <a:rPr sz="1800" dirty="0"/>
              <a:t> We want to know how well a model will do in making novel predictions.</a:t>
            </a:r>
          </a:p>
          <a:p>
            <a:pPr lvl="1"/>
            <a:r>
              <a:rPr sz="1800" b="1" dirty="0"/>
              <a:t>Problem:</a:t>
            </a:r>
            <a:r>
              <a:rPr sz="1800" dirty="0"/>
              <a:t> A model might simply “memorize” the training data.</a:t>
            </a:r>
          </a:p>
          <a:p>
            <a:pPr lvl="1"/>
            <a:r>
              <a:rPr sz="1800" b="1" dirty="0"/>
              <a:t>Solution:</a:t>
            </a:r>
            <a:r>
              <a:rPr sz="1800" dirty="0"/>
              <a:t> Never test a model’s accuracy with the same data used to create the model.</a:t>
            </a:r>
          </a:p>
          <a:p>
            <a:pPr lvl="2"/>
            <a:r>
              <a:rPr sz="1800" dirty="0"/>
              <a:t>Training set: About 70% of the data set. Used to create the model.</a:t>
            </a:r>
          </a:p>
          <a:p>
            <a:pPr lvl="2"/>
            <a:r>
              <a:rPr sz="1800" dirty="0"/>
              <a:t>Test set: About 30% of the data set. Used to test the model</a:t>
            </a:r>
            <a:r>
              <a:rPr sz="1800" dirty="0" smtClean="0"/>
              <a:t>.</a:t>
            </a:r>
            <a:endParaRPr sz="1800" dirty="0"/>
          </a:p>
        </p:txBody>
      </p:sp>
    </p:spTree>
    <p:extLst>
      <p:ext uri="{BB962C8B-B14F-4D97-AF65-F5344CB8AC3E}">
        <p14:creationId xmlns:p14="http://schemas.microsoft.com/office/powerpoint/2010/main" val="351292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02 – </a:t>
            </a:r>
            <a:r>
              <a:rPr dirty="0" smtClean="0"/>
              <a:t>“</a:t>
            </a:r>
            <a:r>
              <a:rPr dirty="0"/>
              <a:t>Honest Testing” is always important.</a:t>
            </a:r>
          </a:p>
        </p:txBody>
      </p:sp>
      <p:sp>
        <p:nvSpPr>
          <p:cNvPr id="3" name="Content Placeholder 2"/>
          <p:cNvSpPr>
            <a:spLocks noGrp="1"/>
          </p:cNvSpPr>
          <p:nvPr>
            <p:ph idx="1"/>
          </p:nvPr>
        </p:nvSpPr>
        <p:spPr/>
        <p:txBody>
          <a:bodyPr>
            <a:noAutofit/>
          </a:bodyPr>
          <a:lstStyle/>
          <a:p>
            <a:pPr lvl="1"/>
            <a:r>
              <a:rPr sz="1800" b="1" dirty="0"/>
              <a:t>Goal:</a:t>
            </a:r>
            <a:r>
              <a:rPr sz="1800" dirty="0"/>
              <a:t> We want to know how well a model will do in making novel predictions.</a:t>
            </a:r>
          </a:p>
          <a:p>
            <a:pPr lvl="1"/>
            <a:r>
              <a:rPr sz="1800" b="1" dirty="0"/>
              <a:t>Problem:</a:t>
            </a:r>
            <a:r>
              <a:rPr sz="1800" dirty="0"/>
              <a:t> A model might simply “memorize” the training data.</a:t>
            </a:r>
          </a:p>
          <a:p>
            <a:pPr lvl="1"/>
            <a:r>
              <a:rPr sz="1800" b="1" dirty="0"/>
              <a:t>Solution:</a:t>
            </a:r>
            <a:r>
              <a:rPr sz="1800" dirty="0"/>
              <a:t> Never test a model’s accuracy with the same data used to create the model.</a:t>
            </a:r>
          </a:p>
          <a:p>
            <a:pPr lvl="2"/>
            <a:r>
              <a:rPr sz="1800" dirty="0"/>
              <a:t>Training set: About 70% of the data set. Used to create the model.</a:t>
            </a:r>
          </a:p>
          <a:p>
            <a:pPr lvl="2"/>
            <a:r>
              <a:rPr sz="1800" dirty="0"/>
              <a:t>Test set: About 30% of the data set. Used to test the model.</a:t>
            </a:r>
          </a:p>
          <a:p>
            <a:pPr lvl="1"/>
            <a:r>
              <a:rPr sz="1800" b="1" dirty="0"/>
              <a:t>Problem:</a:t>
            </a:r>
            <a:r>
              <a:rPr sz="1800" dirty="0"/>
              <a:t> A single test result may not be reliable. What if your test set happened to be “easy-to-predict,” just by chance?</a:t>
            </a:r>
          </a:p>
        </p:txBody>
      </p:sp>
    </p:spTree>
    <p:extLst>
      <p:ext uri="{BB962C8B-B14F-4D97-AF65-F5344CB8AC3E}">
        <p14:creationId xmlns:p14="http://schemas.microsoft.com/office/powerpoint/2010/main" val="90278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03 – </a:t>
            </a:r>
            <a:r>
              <a:rPr dirty="0" smtClean="0"/>
              <a:t>Cross-validation </a:t>
            </a:r>
            <a:r>
              <a:rPr dirty="0"/>
              <a:t>creates many “analysis” and “assessment” sets from the same data set.</a:t>
            </a:r>
          </a:p>
        </p:txBody>
      </p:sp>
      <p:pic>
        <p:nvPicPr>
          <p:cNvPr id="3" name="Picture 1" descr="Diagram showing 5-fold cross-validation. Five different models are created from the five resamples, and RMSE is calculated for each. These five RMSE are averaged to get the cross-validated RMSE.&#10;"/>
          <p:cNvPicPr>
            <a:picLocks noGrp="1" noChangeAspect="1"/>
          </p:cNvPicPr>
          <p:nvPr/>
        </p:nvPicPr>
        <p:blipFill>
          <a:blip r:embed="rId3"/>
          <a:stretch>
            <a:fillRect/>
          </a:stretch>
        </p:blipFill>
        <p:spPr bwMode="auto">
          <a:xfrm>
            <a:off x="692458" y="1103749"/>
            <a:ext cx="5473084" cy="3930670"/>
          </a:xfrm>
          <a:prstGeom prst="rect">
            <a:avLst/>
          </a:prstGeom>
          <a:noFill/>
          <a:ln w="9525">
            <a:noFill/>
            <a:headEnd/>
            <a:tailEnd/>
          </a:ln>
        </p:spPr>
      </p:pic>
    </p:spTree>
    <p:extLst>
      <p:ext uri="{BB962C8B-B14F-4D97-AF65-F5344CB8AC3E}">
        <p14:creationId xmlns:p14="http://schemas.microsoft.com/office/powerpoint/2010/main" val="70780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04 – </a:t>
            </a:r>
            <a:r>
              <a:rPr smtClean="0"/>
              <a:t>Cross-validation generally creates a more reliable error estimat</a:t>
            </a:r>
            <a:r>
              <a:rPr lang="en-US" smtClean="0"/>
              <a:t>e, but adds </a:t>
            </a:r>
            <a:r>
              <a:rPr smtClean="0"/>
              <a:t>complexity.</a:t>
            </a:r>
            <a:endParaRPr dirty="0"/>
          </a:p>
        </p:txBody>
      </p:sp>
      <p:sp>
        <p:nvSpPr>
          <p:cNvPr id="3" name="Content Placeholder 2"/>
          <p:cNvSpPr>
            <a:spLocks noGrp="1"/>
          </p:cNvSpPr>
          <p:nvPr>
            <p:ph idx="1"/>
          </p:nvPr>
        </p:nvSpPr>
        <p:spPr/>
        <p:txBody>
          <a:bodyPr>
            <a:normAutofit fontScale="85000" lnSpcReduction="10000"/>
          </a:bodyPr>
          <a:lstStyle/>
          <a:p>
            <a:pPr lvl="1"/>
            <a:r>
              <a:rPr b="1" dirty="0" smtClean="0"/>
              <a:t>Single Test Set</a:t>
            </a:r>
          </a:p>
          <a:p>
            <a:pPr lvl="2"/>
            <a:r>
              <a:rPr dirty="0" smtClean="0"/>
              <a:t>Create one model with training data. Test on test set.</a:t>
            </a:r>
          </a:p>
          <a:p>
            <a:pPr lvl="2"/>
            <a:r>
              <a:rPr dirty="0" smtClean="0"/>
              <a:t>Error estimate varies with the random choice of test set.</a:t>
            </a:r>
          </a:p>
          <a:p>
            <a:pPr lvl="1"/>
            <a:r>
              <a:rPr b="1" dirty="0" smtClean="0"/>
              <a:t>Cross-Validation</a:t>
            </a:r>
          </a:p>
          <a:p>
            <a:pPr lvl="2"/>
            <a:r>
              <a:rPr dirty="0" smtClean="0"/>
              <a:t>Creates one model and one error estimate for each resampling.</a:t>
            </a:r>
          </a:p>
          <a:p>
            <a:pPr lvl="2"/>
            <a:r>
              <a:rPr dirty="0" smtClean="0"/>
              <a:t>Averages the error estimates, which gives a final error estimate with less variance.</a:t>
            </a:r>
          </a:p>
          <a:p>
            <a:pPr lvl="2"/>
            <a:r>
              <a:rPr dirty="0" smtClean="0"/>
              <a:t>A final model is then created using the whole training set.</a:t>
            </a:r>
          </a:p>
          <a:p>
            <a:pPr lvl="1"/>
            <a:r>
              <a:rPr b="1" dirty="0" smtClean="0"/>
              <a:t>Note:</a:t>
            </a:r>
            <a:r>
              <a:rPr dirty="0" smtClean="0"/>
              <a:t> Other forms of resampling include </a:t>
            </a:r>
            <a:r>
              <a:rPr i="1" dirty="0" smtClean="0"/>
              <a:t>bootstrapping</a:t>
            </a:r>
            <a:r>
              <a:rPr dirty="0" smtClean="0"/>
              <a:t> and </a:t>
            </a:r>
            <a:r>
              <a:rPr i="1" dirty="0" smtClean="0"/>
              <a:t>out-of-bag</a:t>
            </a:r>
            <a:r>
              <a:rPr dirty="0" smtClean="0"/>
              <a:t> error estimation, but they have similar pros/cons.</a:t>
            </a:r>
            <a:endParaRPr dirty="0"/>
          </a:p>
        </p:txBody>
      </p:sp>
    </p:spTree>
    <p:extLst>
      <p:ext uri="{BB962C8B-B14F-4D97-AF65-F5344CB8AC3E}">
        <p14:creationId xmlns:p14="http://schemas.microsoft.com/office/powerpoint/2010/main" val="286973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Tuning</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76285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05 – </a:t>
            </a:r>
            <a:r>
              <a:rPr smtClean="0"/>
              <a:t>Model tuning often gives greater predictive power.</a:t>
            </a:r>
            <a:endParaRPr dirty="0"/>
          </a:p>
        </p:txBody>
      </p:sp>
      <p:sp>
        <p:nvSpPr>
          <p:cNvPr id="3" name="Content Placeholder 2"/>
          <p:cNvSpPr>
            <a:spLocks noGrp="1"/>
          </p:cNvSpPr>
          <p:nvPr>
            <p:ph idx="1"/>
          </p:nvPr>
        </p:nvSpPr>
        <p:spPr/>
        <p:txBody>
          <a:bodyPr>
            <a:normAutofit fontScale="85000" lnSpcReduction="20000"/>
          </a:bodyPr>
          <a:lstStyle/>
          <a:p>
            <a:pPr lvl="1">
              <a:lnSpc>
                <a:spcPct val="120000"/>
              </a:lnSpc>
            </a:pPr>
            <a:r>
              <a:rPr dirty="0" smtClean="0"/>
              <a:t>It’s helpful to think of families of models: linear regression, random forests, support vector machines, etc.</a:t>
            </a:r>
          </a:p>
          <a:p>
            <a:pPr lvl="1">
              <a:lnSpc>
                <a:spcPct val="120000"/>
              </a:lnSpc>
            </a:pPr>
            <a:r>
              <a:rPr dirty="0" smtClean="0"/>
              <a:t>A final fitted model is found by</a:t>
            </a:r>
          </a:p>
          <a:p>
            <a:pPr lvl="2">
              <a:lnSpc>
                <a:spcPct val="120000"/>
              </a:lnSpc>
            </a:pPr>
            <a:r>
              <a:rPr dirty="0" smtClean="0"/>
              <a:t>choosing a </a:t>
            </a:r>
            <a:r>
              <a:rPr i="1" dirty="0" smtClean="0"/>
              <a:t>model family</a:t>
            </a:r>
            <a:r>
              <a:rPr dirty="0" smtClean="0"/>
              <a:t>,</a:t>
            </a:r>
          </a:p>
          <a:p>
            <a:pPr lvl="2">
              <a:lnSpc>
                <a:spcPct val="120000"/>
              </a:lnSpc>
            </a:pPr>
            <a:r>
              <a:rPr dirty="0" smtClean="0"/>
              <a:t>choosing a set of </a:t>
            </a:r>
            <a:r>
              <a:rPr i="1" dirty="0" smtClean="0"/>
              <a:t>hyper-parameters</a:t>
            </a:r>
            <a:r>
              <a:rPr dirty="0" smtClean="0"/>
              <a:t> to pick a specific model from the family,</a:t>
            </a:r>
          </a:p>
          <a:p>
            <a:pPr lvl="2">
              <a:lnSpc>
                <a:spcPct val="120000"/>
              </a:lnSpc>
            </a:pPr>
            <a:r>
              <a:rPr i="1" dirty="0" smtClean="0"/>
              <a:t>fitting</a:t>
            </a:r>
            <a:r>
              <a:rPr dirty="0" smtClean="0"/>
              <a:t> the model to a set of data.</a:t>
            </a:r>
          </a:p>
          <a:p>
            <a:pPr lvl="1">
              <a:lnSpc>
                <a:spcPct val="120000"/>
              </a:lnSpc>
            </a:pPr>
            <a:r>
              <a:rPr i="1" dirty="0" smtClean="0"/>
              <a:t>Tuning</a:t>
            </a:r>
            <a:r>
              <a:rPr dirty="0" smtClean="0"/>
              <a:t> the model refers to choosing the right set of hyper-parameters to give a good model with your data.</a:t>
            </a:r>
          </a:p>
          <a:p>
            <a:pPr lvl="2">
              <a:lnSpc>
                <a:spcPct val="120000"/>
              </a:lnSpc>
            </a:pPr>
            <a:r>
              <a:rPr dirty="0" smtClean="0"/>
              <a:t>Which hyper-parameters do you vary?</a:t>
            </a:r>
          </a:p>
          <a:p>
            <a:pPr lvl="2">
              <a:lnSpc>
                <a:spcPct val="120000"/>
              </a:lnSpc>
            </a:pPr>
            <a:r>
              <a:rPr dirty="0" smtClean="0"/>
              <a:t>How do you measure when the model is good?</a:t>
            </a:r>
            <a:endParaRPr dirty="0"/>
          </a:p>
        </p:txBody>
      </p:sp>
    </p:spTree>
    <p:extLst>
      <p:ext uri="{BB962C8B-B14F-4D97-AF65-F5344CB8AC3E}">
        <p14:creationId xmlns:p14="http://schemas.microsoft.com/office/powerpoint/2010/main" val="1214734056"/>
      </p:ext>
    </p:extLst>
  </p:cSld>
  <p:clrMapOvr>
    <a:masterClrMapping/>
  </p:clrMapOvr>
</p:sld>
</file>

<file path=ppt/theme/theme1.xml><?xml version="1.0" encoding="utf-8"?>
<a:theme xmlns:a="http://schemas.openxmlformats.org/drawingml/2006/main" name="Office Theme">
  <a:themeElements>
    <a:clrScheme name="Truman Palette">
      <a:dk1>
        <a:srgbClr val="291534"/>
      </a:dk1>
      <a:lt1>
        <a:sysClr val="window" lastClr="FFFFFF"/>
      </a:lt1>
      <a:dk2>
        <a:srgbClr val="4B275F"/>
      </a:dk2>
      <a:lt2>
        <a:srgbClr val="E4DDD0"/>
      </a:lt2>
      <a:accent1>
        <a:srgbClr val="00A8E1"/>
      </a:accent1>
      <a:accent2>
        <a:srgbClr val="88714E"/>
      </a:accent2>
      <a:accent3>
        <a:srgbClr val="A5A5A5"/>
      </a:accent3>
      <a:accent4>
        <a:srgbClr val="FFC000"/>
      </a:accent4>
      <a:accent5>
        <a:srgbClr val="4472C4"/>
      </a:accent5>
      <a:accent6>
        <a:srgbClr val="70AD47"/>
      </a:accent6>
      <a:hlink>
        <a:srgbClr val="0563C1"/>
      </a:hlink>
      <a:folHlink>
        <a:srgbClr val="954F72"/>
      </a:folHlink>
    </a:clrScheme>
    <a:fontScheme name="Source">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TotalTime>
  <Words>3969</Words>
  <Application>Microsoft Office PowerPoint</Application>
  <PresentationFormat>Custom</PresentationFormat>
  <Paragraphs>185</Paragraphs>
  <Slides>39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Cambria</vt:lpstr>
      <vt:lpstr>Cambria Math</vt:lpstr>
      <vt:lpstr>Courier</vt:lpstr>
      <vt:lpstr>Source Sans Pro</vt:lpstr>
      <vt:lpstr>Ubuntu Mono</vt:lpstr>
      <vt:lpstr>Wingdings</vt:lpstr>
      <vt:lpstr>Office Theme</vt:lpstr>
      <vt:lpstr>PDAT613G: Data Mining</vt:lpstr>
      <vt:lpstr>00 – We’ll look at three fundamental concepts in model-building.</vt:lpstr>
      <vt:lpstr>“Honest Testing” of Models</vt:lpstr>
      <vt:lpstr>01 – “Honest Testing” is always important.</vt:lpstr>
      <vt:lpstr>02 – “Honest Testing” is always important.</vt:lpstr>
      <vt:lpstr>03 – Cross-validation creates many “analysis” and “assessment” sets from the same data set.</vt:lpstr>
      <vt:lpstr>04 – Cross-validation generally creates a more reliable error estimate, but adds complexity.</vt:lpstr>
      <vt:lpstr>Model Tuning</vt:lpstr>
      <vt:lpstr>05 – Model tuning often gives greater predictive power.</vt:lpstr>
      <vt:lpstr>06 – Hyper-parameters are often controls on model complexity.</vt:lpstr>
      <vt:lpstr>07 – Variable selection is a way of tuning linear regression models.</vt:lpstr>
      <vt:lpstr>08 – Decision trees have hyper-parameters that determine when to split nodes and when to stop.</vt:lpstr>
      <vt:lpstr>09 – Cross-validation (and other resampling techniques) help find the best hyper-parameters.</vt:lpstr>
      <vt:lpstr>The Data-Processing Pipeline</vt:lpstr>
      <vt:lpstr>10 – Suppose your model requires all variables to be standardized. What’s wrong with this workflow?</vt:lpstr>
      <vt:lpstr>11 – Suppose your model requires all variables to be standardized. What’s wrong with this workflow?</vt:lpstr>
      <vt:lpstr>12 – The data-processing pipeline can’t be separated from the modeling workflow.</vt:lpstr>
      <vt:lpstr>Model Tuning in R with tidymodels</vt:lpstr>
      <vt:lpstr>13 – R offers the caret and tidymodels packages to automate and standardize model-making.</vt:lpstr>
      <vt:lpstr>14 – Example: Predicting Housing Costs using Location</vt:lpstr>
      <vt:lpstr>15 – Create the test and training sets.</vt:lpstr>
      <vt:lpstr>16 – A simple fit using linear regression…</vt:lpstr>
      <vt:lpstr>17 – Linear Regression Output</vt:lpstr>
      <vt:lpstr>18 – The underlying ‘lm’ object can be accessed via ‘$fit’.</vt:lpstr>
      <vt:lpstr>19 – Evaluating the model using predict and rmse.</vt:lpstr>
      <vt:lpstr>20 – How well can a decision tree fit the data?</vt:lpstr>
      <vt:lpstr>21 – To tune a model, leave tune() placeholders in the model spec.</vt:lpstr>
      <vt:lpstr>22 – We can set up cross-validation using more commands from the rsample package.</vt:lpstr>
      <vt:lpstr>23 – Next we set up the grid of tuning parameters.</vt:lpstr>
      <vt:lpstr>24 – Now evaluate the model with different parameters, using cross-validation.</vt:lpstr>
      <vt:lpstr>25 – A graph can illustrate tuning parameters more clearly.</vt:lpstr>
      <vt:lpstr>26 – Let’s zoom in. “Computer, enhance image.”</vt:lpstr>
      <vt:lpstr>27 – We can show the best model and “finalize” to fit the best model.</vt:lpstr>
      <vt:lpstr>28 – How well does the tuned model do?</vt:lpstr>
      <vt:lpstr>29 – A comparison of tuned and untuned trees.</vt:lpstr>
      <vt:lpstr>30 – Graphing the tuned model, just for fun.</vt:lpstr>
      <vt:lpstr>31 – Graphing the tuned model, just for fun.</vt:lpstr>
      <vt:lpstr>32 – A better graph would leave out non-residential regions.</vt:lpstr>
      <vt:lpstr>33 – Further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Thatcher, Scott</dc:creator>
  <cp:lastModifiedBy>Thatcher, Scott</cp:lastModifiedBy>
  <cp:revision>50</cp:revision>
  <dcterms:created xsi:type="dcterms:W3CDTF">2020-05-26T16:42:01Z</dcterms:created>
  <dcterms:modified xsi:type="dcterms:W3CDTF">2020-06-22T03:39:08Z</dcterms:modified>
</cp:coreProperties>
</file>