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3" r:id="rId17"/>
    <p:sldId id="274" r:id="rId18"/>
    <p:sldId id="275" r:id="rId19"/>
    <p:sldId id="276" r:id="rId20"/>
    <p:sldId id="277" r:id="rId21"/>
    <p:sldId id="279" r:id="rId22"/>
    <p:sldId id="280" r:id="rId23"/>
    <p:sldId id="281" r:id="rId24"/>
    <p:sldId id="283" r:id="rId25"/>
    <p:sldId id="285" r:id="rId26"/>
    <p:sldId id="286" r:id="rId27"/>
    <p:sldId id="287" r:id="rId28"/>
    <p:sldId id="288" r:id="rId29"/>
    <p:sldId id="289" r:id="rId30"/>
    <p:sldId id="291" r:id="rId31"/>
    <p:sldId id="292" r:id="rId32"/>
    <p:sldId id="293" r:id="rId33"/>
    <p:sldId id="294" r:id="rId34"/>
    <p:sldId id="295" r:id="rId35"/>
    <p:sldId id="296" r:id="rId36"/>
    <p:sldId id="298" r:id="rId37"/>
  </p:sldIdLst>
  <p:sldSz cx="6858000" cy="5143500"/>
  <p:notesSz cx="6858000" cy="9144000"/>
  <p:defaultTextStyle>
    <a:defPPr>
      <a:defRPr lang="en-US"/>
    </a:defPPr>
    <a:lvl1pPr marL="0" algn="l" defTabSz="576072" rtl="0" eaLnBrk="1" latinLnBrk="0" hangingPunct="1">
      <a:defRPr sz="1134" kern="1200">
        <a:solidFill>
          <a:schemeClr val="tx1"/>
        </a:solidFill>
        <a:latin typeface="+mn-lt"/>
        <a:ea typeface="+mn-ea"/>
        <a:cs typeface="+mn-cs"/>
      </a:defRPr>
    </a:lvl1pPr>
    <a:lvl2pPr marL="288036" algn="l" defTabSz="576072" rtl="0" eaLnBrk="1" latinLnBrk="0" hangingPunct="1">
      <a:defRPr sz="1134" kern="1200">
        <a:solidFill>
          <a:schemeClr val="tx1"/>
        </a:solidFill>
        <a:latin typeface="+mn-lt"/>
        <a:ea typeface="+mn-ea"/>
        <a:cs typeface="+mn-cs"/>
      </a:defRPr>
    </a:lvl2pPr>
    <a:lvl3pPr marL="576072" algn="l" defTabSz="576072" rtl="0" eaLnBrk="1" latinLnBrk="0" hangingPunct="1">
      <a:defRPr sz="1134" kern="1200">
        <a:solidFill>
          <a:schemeClr val="tx1"/>
        </a:solidFill>
        <a:latin typeface="+mn-lt"/>
        <a:ea typeface="+mn-ea"/>
        <a:cs typeface="+mn-cs"/>
      </a:defRPr>
    </a:lvl3pPr>
    <a:lvl4pPr marL="864108" algn="l" defTabSz="576072" rtl="0" eaLnBrk="1" latinLnBrk="0" hangingPunct="1">
      <a:defRPr sz="1134" kern="1200">
        <a:solidFill>
          <a:schemeClr val="tx1"/>
        </a:solidFill>
        <a:latin typeface="+mn-lt"/>
        <a:ea typeface="+mn-ea"/>
        <a:cs typeface="+mn-cs"/>
      </a:defRPr>
    </a:lvl4pPr>
    <a:lvl5pPr marL="1152144" algn="l" defTabSz="576072" rtl="0" eaLnBrk="1" latinLnBrk="0" hangingPunct="1">
      <a:defRPr sz="1134" kern="1200">
        <a:solidFill>
          <a:schemeClr val="tx1"/>
        </a:solidFill>
        <a:latin typeface="+mn-lt"/>
        <a:ea typeface="+mn-ea"/>
        <a:cs typeface="+mn-cs"/>
      </a:defRPr>
    </a:lvl5pPr>
    <a:lvl6pPr marL="1440180" algn="l" defTabSz="576072" rtl="0" eaLnBrk="1" latinLnBrk="0" hangingPunct="1">
      <a:defRPr sz="1134" kern="1200">
        <a:solidFill>
          <a:schemeClr val="tx1"/>
        </a:solidFill>
        <a:latin typeface="+mn-lt"/>
        <a:ea typeface="+mn-ea"/>
        <a:cs typeface="+mn-cs"/>
      </a:defRPr>
    </a:lvl6pPr>
    <a:lvl7pPr marL="1728216" algn="l" defTabSz="576072" rtl="0" eaLnBrk="1" latinLnBrk="0" hangingPunct="1">
      <a:defRPr sz="1134" kern="1200">
        <a:solidFill>
          <a:schemeClr val="tx1"/>
        </a:solidFill>
        <a:latin typeface="+mn-lt"/>
        <a:ea typeface="+mn-ea"/>
        <a:cs typeface="+mn-cs"/>
      </a:defRPr>
    </a:lvl7pPr>
    <a:lvl8pPr marL="2016252" algn="l" defTabSz="576072" rtl="0" eaLnBrk="1" latinLnBrk="0" hangingPunct="1">
      <a:defRPr sz="1134" kern="1200">
        <a:solidFill>
          <a:schemeClr val="tx1"/>
        </a:solidFill>
        <a:latin typeface="+mn-lt"/>
        <a:ea typeface="+mn-ea"/>
        <a:cs typeface="+mn-cs"/>
      </a:defRPr>
    </a:lvl8pPr>
    <a:lvl9pPr marL="2304288" algn="l" defTabSz="576072" rtl="0" eaLnBrk="1" latinLnBrk="0" hangingPunct="1">
      <a:defRPr sz="113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05" autoAdjust="0"/>
    <p:restoredTop sz="94660"/>
  </p:normalViewPr>
  <p:slideViewPr>
    <p:cSldViewPr snapToGrid="0">
      <p:cViewPr varScale="1">
        <p:scale>
          <a:sx n="95" d="100"/>
          <a:sy n="95" d="100"/>
        </p:scale>
        <p:origin x="15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730321"/>
            <a:ext cx="6858000" cy="824220"/>
          </a:xfrm>
          <a:noFill/>
        </p:spPr>
        <p:txBody>
          <a:bodyPr lIns="2286000" tIns="182880" bIns="182880" anchor="t" anchorCtr="0"/>
          <a:lstStyle>
            <a:lvl1pPr algn="l">
              <a:defRPr sz="280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3555619"/>
            <a:ext cx="6858000" cy="1053878"/>
          </a:xfrm>
        </p:spPr>
        <p:txBody>
          <a:bodyPr lIns="2286000" tIns="182880" rIns="182880" bIns="182880">
            <a:normAutofit/>
          </a:bodyPr>
          <a:lstStyle>
            <a:lvl1pPr marL="0" indent="0" algn="l">
              <a:buNone/>
              <a:defRPr sz="2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Tree>
    <p:extLst>
      <p:ext uri="{BB962C8B-B14F-4D97-AF65-F5344CB8AC3E}">
        <p14:creationId xmlns:p14="http://schemas.microsoft.com/office/powerpoint/2010/main" val="231852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98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2"/>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149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a:noFill/>
        </p:spPr>
        <p:txBody>
          <a:bodyPr tIns="182880" bIns="182880" anchor="t" anchorCtr="0"/>
          <a:lstStyle>
            <a:lvl1pPr algn="l">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0" y="2794715"/>
            <a:ext cx="6858000" cy="1777285"/>
          </a:xfrm>
        </p:spPr>
        <p:txBody>
          <a:bodyPr lIns="2286000">
            <a:normAutofit/>
          </a:bodyPr>
          <a:lstStyle>
            <a:lvl1pPr marL="0" indent="0" algn="ctr">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Edit Master text styles</a:t>
            </a:r>
          </a:p>
        </p:txBody>
      </p:sp>
    </p:spTree>
    <p:extLst>
      <p:ext uri="{BB962C8B-B14F-4D97-AF65-F5344CB8AC3E}">
        <p14:creationId xmlns:p14="http://schemas.microsoft.com/office/powerpoint/2010/main" val="154426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033272"/>
            <a:ext cx="3429000" cy="4114800"/>
          </a:xfrm>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3"/>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429000" y="1033272"/>
            <a:ext cx="3429000" cy="4114800"/>
          </a:xfrm>
        </p:spPr>
        <p:txBody>
          <a:bodyPr/>
          <a:lstStyle>
            <a:lvl1pPr marL="171450" indent="-171450">
              <a:buClr>
                <a:schemeClr val="accent2"/>
              </a:buClr>
              <a:buFont typeface="Wingdings" panose="05000000000000000000" pitchFamily="2" charset="2"/>
              <a:buChar char="§"/>
              <a:defRPr/>
            </a:lvl1pPr>
            <a:lvl2pPr marL="514350" indent="-171450">
              <a:buClr>
                <a:schemeClr val="accent2"/>
              </a:buClr>
              <a:buFont typeface="Wingdings" panose="05000000000000000000" pitchFamily="2" charset="2"/>
              <a:buChar char="§"/>
              <a:defRPr/>
            </a:lvl2pPr>
            <a:lvl3pPr marL="857250" indent="-171450">
              <a:buClr>
                <a:schemeClr val="accent2"/>
              </a:buClr>
              <a:buFont typeface="Source Sans Pro" panose="020B0503030403020204" pitchFamily="34" charset="0"/>
              <a:buChar char="–"/>
              <a:defRPr/>
            </a:lvl3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027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8872"/>
            <a:ext cx="6858000" cy="822960"/>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Edit Master text styles</a:t>
            </a:r>
          </a:p>
        </p:txBody>
      </p:sp>
      <p:sp>
        <p:nvSpPr>
          <p:cNvPr id="4" name="Content Placeholder 3"/>
          <p:cNvSpPr>
            <a:spLocks noGrp="1"/>
          </p:cNvSpPr>
          <p:nvPr>
            <p:ph sz="half" idx="2"/>
          </p:nvPr>
        </p:nvSpPr>
        <p:spPr>
          <a:xfrm>
            <a:off x="0" y="1563624"/>
            <a:ext cx="3429000" cy="357530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3429000" y="1005840"/>
            <a:ext cx="3429000" cy="54864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Edit Master text styles</a:t>
            </a:r>
          </a:p>
        </p:txBody>
      </p:sp>
      <p:sp>
        <p:nvSpPr>
          <p:cNvPr id="6" name="Content Placeholder 5"/>
          <p:cNvSpPr>
            <a:spLocks noGrp="1"/>
          </p:cNvSpPr>
          <p:nvPr>
            <p:ph sz="quarter" idx="4"/>
          </p:nvPr>
        </p:nvSpPr>
        <p:spPr>
          <a:xfrm>
            <a:off x="3428999" y="1563624"/>
            <a:ext cx="3429000" cy="357530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9055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4065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Code Vertic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0" y="1056068"/>
            <a:ext cx="6858000" cy="2048256"/>
          </a:xfrm>
          <a:solidFill>
            <a:schemeClr val="bg1"/>
          </a:solidFill>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2"/>
          <p:cNvSpPr>
            <a:spLocks noGrp="1"/>
          </p:cNvSpPr>
          <p:nvPr>
            <p:ph idx="10"/>
          </p:nvPr>
        </p:nvSpPr>
        <p:spPr>
          <a:xfrm>
            <a:off x="0" y="3108960"/>
            <a:ext cx="6858000" cy="2034540"/>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8736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ext/Code Horizont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0" y="1051560"/>
            <a:ext cx="3429000" cy="406908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429000" y="1051560"/>
            <a:ext cx="3429000" cy="4096512"/>
          </a:xfrm>
          <a:solidFill>
            <a:schemeClr val="bg2"/>
          </a:solidFill>
        </p:spPr>
        <p:txBody>
          <a:bodyPr/>
          <a:lstStyle>
            <a:lvl1pPr>
              <a:defRPr>
                <a:latin typeface="Ubuntu Mono" panose="020B0509030602030204" pitchFamily="49" charset="0"/>
              </a:defRPr>
            </a:lvl1pPr>
            <a:lvl2pPr>
              <a:defRPr>
                <a:latin typeface="Ubuntu Mono" panose="020B0509030602030204" pitchFamily="49" charset="0"/>
              </a:defRPr>
            </a:lvl2pPr>
            <a:lvl3pPr>
              <a:defRPr>
                <a:latin typeface="Ubuntu Mono" panose="020B0509030602030204" pitchFamily="49" charset="0"/>
              </a:defRPr>
            </a:lvl3pPr>
            <a:lvl4pPr>
              <a:defRPr>
                <a:latin typeface="Ubuntu Mono" panose="020B0509030602030204" pitchFamily="49" charset="0"/>
              </a:defRPr>
            </a:lvl4pPr>
            <a:lvl5pPr>
              <a:defRPr>
                <a:latin typeface="Ubuntu Mono" panose="020B0509030602030204" pitchFamily="49"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5648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6164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8872"/>
            <a:ext cx="6858000" cy="822960"/>
          </a:xfrm>
          <a:prstGeom prst="rect">
            <a:avLst/>
          </a:prstGeom>
          <a:noFill/>
        </p:spPr>
        <p:txBody>
          <a:bodyPr vert="horz" lIns="182880" tIns="137160" rIns="182880" bIns="13716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033272"/>
            <a:ext cx="6858000" cy="4114800"/>
          </a:xfrm>
          <a:prstGeom prst="rect">
            <a:avLst/>
          </a:prstGeom>
        </p:spPr>
        <p:txBody>
          <a:bodyPr vert="horz" lIns="182880" tIns="182880" rIns="182880" bIns="18288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1580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70" r:id="rId7"/>
    <p:sldLayoutId id="2147483669" r:id="rId8"/>
    <p:sldLayoutId id="2147483666" r:id="rId9"/>
    <p:sldLayoutId id="2147483667" r:id="rId10"/>
  </p:sldLayoutIdLst>
  <p:txStyles>
    <p:titleStyle>
      <a:lvl1pPr algn="l" defTabSz="685800" rtl="0" eaLnBrk="1" latinLnBrk="0" hangingPunct="1">
        <a:lnSpc>
          <a:spcPct val="90000"/>
        </a:lnSpc>
        <a:spcBef>
          <a:spcPct val="0"/>
        </a:spcBef>
        <a:buNone/>
        <a:defRPr sz="24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ideo" Target="https://www.youtube.com/embed/BVFG7fd1H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scholarpedia.org/article/Eigenfaces" TargetMode="External"/><Relationship Id="rId2" Type="http://schemas.openxmlformats.org/officeDocument/2006/relationships/hyperlink" Target="https://en.wikipedia.org/wiki/Eigenfa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PDAT613G: Data Mining</a:t>
            </a:r>
            <a:endParaRPr lang="en-US"/>
          </a:p>
        </p:txBody>
      </p:sp>
      <p:sp>
        <p:nvSpPr>
          <p:cNvPr id="3" name="Subtitle 2"/>
          <p:cNvSpPr>
            <a:spLocks noGrp="1"/>
          </p:cNvSpPr>
          <p:nvPr>
            <p:ph type="subTitle" idx="1"/>
          </p:nvPr>
        </p:nvSpPr>
        <p:spPr/>
        <p:txBody>
          <a:bodyPr>
            <a:normAutofit fontScale="85000" lnSpcReduction="20000"/>
          </a:bodyPr>
          <a:lstStyle/>
          <a:p>
            <a:r>
              <a:rPr lang="en-US" smtClean="0"/>
              <a:t>Module 2B - Unsupervised Learning</a:t>
            </a:r>
            <a:br>
              <a:rPr lang="en-US" smtClean="0"/>
            </a:br>
            <a:r>
              <a:rPr lang="en-US" smtClean="0"/>
              <a:t/>
            </a:r>
            <a:br>
              <a:rPr lang="en-US" smtClean="0"/>
            </a:br>
            <a:endParaRPr lang="en-US"/>
          </a:p>
        </p:txBody>
      </p:sp>
      <p:sp>
        <p:nvSpPr>
          <p:cNvPr id="4" name="Date Placeholder 3"/>
          <p:cNvSpPr>
            <a:spLocks noGrp="1"/>
          </p:cNvSpPr>
          <p:nvPr>
            <p:ph type="dt" sz="half" idx="4294967295"/>
          </p:nvPr>
        </p:nvSpPr>
        <p:spPr/>
        <p:txBody>
          <a:bodyPr/>
          <a:lstStyle/>
          <a:p>
            <a:r>
              <a:rPr/>
              <a:t>2020-06-04</a:t>
            </a:r>
          </a:p>
        </p:txBody>
      </p:sp>
    </p:spTree>
    <p:extLst>
      <p:ext uri="{BB962C8B-B14F-4D97-AF65-F5344CB8AC3E}">
        <p14:creationId xmlns:p14="http://schemas.microsoft.com/office/powerpoint/2010/main" val="55529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06 - </a:t>
            </a:r>
            <a:r>
              <a:rPr i="1"/>
              <a:t>K</a:t>
            </a:r>
            <a:r>
              <a:rPr/>
              <a:t>-Means Algorithm</a:t>
            </a:r>
          </a:p>
        </p:txBody>
      </p:sp>
      <p:sp>
        <p:nvSpPr>
          <p:cNvPr id="3" name="Content Placeholder 2"/>
          <p:cNvSpPr>
            <a:spLocks noGrp="1"/>
          </p:cNvSpPr>
          <p:nvPr>
            <p:ph idx="1"/>
          </p:nvPr>
        </p:nvSpPr>
        <p:spPr/>
        <p:txBody>
          <a:bodyPr>
            <a:normAutofit fontScale="85000" lnSpcReduction="20000"/>
          </a:bodyPr>
          <a:lstStyle/>
          <a:p>
            <a:pPr lvl="1">
              <a:buAutoNum type="arabicPeriod"/>
            </a:pPr>
            <a:r>
              <a:rPr/>
              <a:t>We specify the number of clusters (</a:t>
            </a:r>
            <a:r>
              <a:rPr i="1"/>
              <a:t>k</a:t>
            </a:r>
            <a:r>
              <a:rPr/>
              <a:t>) to be created.</a:t>
            </a:r>
          </a:p>
          <a:p>
            <a:pPr lvl="1">
              <a:buAutoNum type="arabicPeriod"/>
            </a:pPr>
            <a:r>
              <a:rPr/>
              <a:t>The algorithm randomly selects </a:t>
            </a:r>
            <a:r>
              <a:rPr i="1"/>
              <a:t>k</a:t>
            </a:r>
            <a:r>
              <a:rPr/>
              <a:t> observations from the data set to serve as the initial cluster centroids (knowing they probably aren’t very good).</a:t>
            </a:r>
          </a:p>
          <a:p>
            <a:pPr lvl="1">
              <a:buAutoNum type="arabicPeriod"/>
            </a:pPr>
            <a:r>
              <a:rPr/>
              <a:t>The algorithm assigns each observation to their closest group, based on finding the shortest distance between the observation and each centroid.</a:t>
            </a:r>
          </a:p>
          <a:p>
            <a:pPr lvl="1">
              <a:buAutoNum type="arabicPeriod"/>
            </a:pPr>
            <a:r>
              <a:rPr/>
              <a:t>The algorithm then calculates the mean values for each resulting cluster to identify the new centroid for each cluster. This centroid is probably not an actual observation, but falls somewhere in the middle. The centroid of a cluster is literally a vector </a:t>
            </a:r>
            <a:r>
              <a:rPr i="1"/>
              <a:t>p</a:t>
            </a:r>
            <a:r>
              <a:rPr/>
              <a:t> containing the means of all variables for the observations in that cluster.</a:t>
            </a:r>
          </a:p>
          <a:p>
            <a:pPr lvl="1">
              <a:buAutoNum type="arabicPeriod"/>
            </a:pPr>
            <a:r>
              <a:rPr/>
              <a:t>The computer then repeats steps 3 and 4 until either</a:t>
            </a:r>
          </a:p>
          <a:p>
            <a:pPr lvl="2"/>
            <a:r>
              <a:rPr/>
              <a:t>the clusters quit moving, or</a:t>
            </a:r>
          </a:p>
          <a:p>
            <a:pPr lvl="2"/>
            <a:r>
              <a:rPr/>
              <a:t>a given number of steps has been completed.</a:t>
            </a:r>
          </a:p>
          <a:p>
            <a:pPr marL="0" indent="0">
              <a:buNone/>
            </a:pPr>
            <a:r>
              <a:rPr/>
              <a:t>(R uses 10 as the default value for the maximum number of iterations.)</a:t>
            </a:r>
          </a:p>
        </p:txBody>
      </p:sp>
    </p:spTree>
    <p:extLst>
      <p:ext uri="{BB962C8B-B14F-4D97-AF65-F5344CB8AC3E}">
        <p14:creationId xmlns:p14="http://schemas.microsoft.com/office/powerpoint/2010/main" val="4161474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07 - K-Means Algorithm - Visualization from YouTube</a:t>
            </a:r>
          </a:p>
        </p:txBody>
      </p:sp>
      <p:pic>
        <p:nvPicPr>
          <p:cNvPr id="3" name="BVFG7fd1H30"/>
          <p:cNvPicPr>
            <a:picLocks noRot="1" noChangeAspect="1"/>
          </p:cNvPicPr>
          <p:nvPr>
            <a:videoFile r:link="rId1"/>
          </p:nvPr>
        </p:nvPicPr>
        <p:blipFill>
          <a:blip r:embed="rId3"/>
          <a:stretch>
            <a:fillRect/>
          </a:stretch>
        </p:blipFill>
        <p:spPr>
          <a:xfrm>
            <a:off x="1143000" y="1285875"/>
            <a:ext cx="4572000" cy="2571750"/>
          </a:xfrm>
          <a:prstGeom prst="rect">
            <a:avLst/>
          </a:prstGeom>
        </p:spPr>
      </p:pic>
    </p:spTree>
    <p:extLst>
      <p:ext uri="{BB962C8B-B14F-4D97-AF65-F5344CB8AC3E}">
        <p14:creationId xmlns:p14="http://schemas.microsoft.com/office/powerpoint/2010/main" val="56394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08 - </a:t>
            </a:r>
            <a:r>
              <a:rPr i="1"/>
              <a:t>K</a:t>
            </a:r>
            <a:r>
              <a:rPr/>
              <a:t> Means Implementation in R</a:t>
            </a:r>
          </a:p>
        </p:txBody>
      </p:sp>
      <p:sp>
        <p:nvSpPr>
          <p:cNvPr id="3" name="Content Placeholder 2"/>
          <p:cNvSpPr>
            <a:spLocks noGrp="1"/>
          </p:cNvSpPr>
          <p:nvPr>
            <p:ph idx="1"/>
          </p:nvPr>
        </p:nvSpPr>
        <p:spPr/>
        <p:txBody>
          <a:bodyPr>
            <a:normAutofit fontScale="77500" lnSpcReduction="20000"/>
          </a:bodyPr>
          <a:lstStyle/>
          <a:p>
            <a:pPr marL="0" indent="0">
              <a:buNone/>
            </a:pPr>
            <a:r>
              <a:rPr dirty="0"/>
              <a:t>We can compute </a:t>
            </a:r>
            <a:r>
              <a:rPr i="1" dirty="0"/>
              <a:t>k</a:t>
            </a:r>
            <a:r>
              <a:rPr dirty="0"/>
              <a:t>-means in R with the </a:t>
            </a:r>
            <a:r>
              <a:rPr dirty="0" err="1">
                <a:latin typeface="Ubuntu Mono"/>
              </a:rPr>
              <a:t>kmeans</a:t>
            </a:r>
            <a:r>
              <a:rPr dirty="0"/>
              <a:t> function. The output of </a:t>
            </a:r>
            <a:r>
              <a:rPr dirty="0" err="1">
                <a:latin typeface="Ubuntu Mono"/>
              </a:rPr>
              <a:t>kmeans</a:t>
            </a:r>
            <a:r>
              <a:rPr dirty="0"/>
              <a:t> is a list with several bits of information. The most important are the following:</a:t>
            </a:r>
          </a:p>
          <a:p>
            <a:pPr lvl="1"/>
            <a:r>
              <a:rPr dirty="0">
                <a:latin typeface="Ubuntu Mono"/>
              </a:rPr>
              <a:t>cluster</a:t>
            </a:r>
            <a:r>
              <a:rPr dirty="0"/>
              <a:t>: A vector of integers (from 1 to </a:t>
            </a:r>
            <a:r>
              <a:rPr i="1" dirty="0"/>
              <a:t>k</a:t>
            </a:r>
            <a:r>
              <a:rPr dirty="0"/>
              <a:t>) indicating the cluster to which each point is allocated.</a:t>
            </a:r>
          </a:p>
          <a:p>
            <a:pPr lvl="1"/>
            <a:r>
              <a:rPr dirty="0">
                <a:latin typeface="Ubuntu Mono"/>
              </a:rPr>
              <a:t>centers</a:t>
            </a:r>
            <a:r>
              <a:rPr dirty="0"/>
              <a:t>/</a:t>
            </a:r>
            <a:r>
              <a:rPr dirty="0">
                <a:latin typeface="Ubuntu Mono"/>
              </a:rPr>
              <a:t>centroids</a:t>
            </a:r>
            <a:r>
              <a:rPr dirty="0"/>
              <a:t>: A matrix of cluster centers.</a:t>
            </a:r>
          </a:p>
          <a:p>
            <a:pPr marL="0" indent="0">
              <a:buNone/>
            </a:pPr>
            <a:r>
              <a:rPr dirty="0"/>
              <a:t>The other outputs include:</a:t>
            </a:r>
          </a:p>
          <a:p>
            <a:pPr lvl="1"/>
            <a:r>
              <a:rPr dirty="0" err="1">
                <a:latin typeface="Ubuntu Mono"/>
              </a:rPr>
              <a:t>totss</a:t>
            </a:r>
            <a:r>
              <a:rPr dirty="0"/>
              <a:t>: The total sum of squares.</a:t>
            </a:r>
          </a:p>
          <a:p>
            <a:pPr lvl="1"/>
            <a:r>
              <a:rPr dirty="0" err="1">
                <a:latin typeface="Ubuntu Mono"/>
              </a:rPr>
              <a:t>withinss</a:t>
            </a:r>
            <a:r>
              <a:rPr dirty="0"/>
              <a:t>: Vector of within-cluster sum of squares, one component per cluster.</a:t>
            </a:r>
          </a:p>
          <a:p>
            <a:pPr lvl="1"/>
            <a:r>
              <a:rPr dirty="0" err="1">
                <a:latin typeface="Ubuntu Mono"/>
              </a:rPr>
              <a:t>tot.withinss</a:t>
            </a:r>
            <a:r>
              <a:rPr dirty="0"/>
              <a:t>: Total within-cluster sum of squares, i.e. </a:t>
            </a:r>
            <a:r>
              <a:rPr dirty="0">
                <a:latin typeface="Ubuntu Mono" panose="020B0509030602030204" pitchFamily="49" charset="0"/>
              </a:rPr>
              <a:t>sum(</a:t>
            </a:r>
            <a:r>
              <a:rPr dirty="0" err="1">
                <a:latin typeface="Ubuntu Mono" panose="020B0509030602030204" pitchFamily="49" charset="0"/>
              </a:rPr>
              <a:t>withinss</a:t>
            </a:r>
            <a:r>
              <a:rPr dirty="0">
                <a:latin typeface="Ubuntu Mono" panose="020B0509030602030204" pitchFamily="49" charset="0"/>
              </a:rPr>
              <a:t>)</a:t>
            </a:r>
            <a:r>
              <a:rPr dirty="0"/>
              <a:t>.</a:t>
            </a:r>
          </a:p>
          <a:p>
            <a:pPr lvl="1"/>
            <a:r>
              <a:rPr dirty="0" err="1">
                <a:latin typeface="Ubuntu Mono"/>
              </a:rPr>
              <a:t>betweenss</a:t>
            </a:r>
            <a:r>
              <a:rPr dirty="0"/>
              <a:t>: The between-cluster sum of squares, </a:t>
            </a:r>
            <a:r>
              <a:rPr dirty="0" smtClean="0"/>
              <a:t>i.e.</a:t>
            </a:r>
            <a:r>
              <a:rPr lang="en-US" dirty="0" smtClean="0"/>
              <a:t> </a:t>
            </a:r>
            <a:r>
              <a:rPr lang="en-US" dirty="0" err="1" smtClean="0">
                <a:latin typeface="Ubuntu Mono" panose="020B0509030602030204" pitchFamily="49" charset="0"/>
              </a:rPr>
              <a:t>totss</a:t>
            </a:r>
            <a:r>
              <a:rPr lang="en-US" dirty="0" smtClean="0">
                <a:latin typeface="Ubuntu Mono" panose="020B0509030602030204" pitchFamily="49" charset="0"/>
              </a:rPr>
              <a:t> – </a:t>
            </a:r>
            <a:r>
              <a:rPr lang="en-US" dirty="0" err="1" smtClean="0">
                <a:latin typeface="Ubuntu Mono" panose="020B0509030602030204" pitchFamily="49" charset="0"/>
              </a:rPr>
              <a:t>tot.withinss</a:t>
            </a:r>
            <a:r>
              <a:rPr lang="en-US" dirty="0" smtClean="0"/>
              <a:t>.</a:t>
            </a:r>
            <a:endParaRPr lang="en-US" dirty="0"/>
          </a:p>
          <a:p>
            <a:pPr lvl="1"/>
            <a:r>
              <a:rPr dirty="0" smtClean="0">
                <a:latin typeface="Ubuntu Mono"/>
              </a:rPr>
              <a:t>size</a:t>
            </a:r>
            <a:r>
              <a:rPr dirty="0"/>
              <a:t>: The number of points in each cluster.</a:t>
            </a:r>
          </a:p>
          <a:p>
            <a:pPr marL="0" indent="0">
              <a:buNone/>
            </a:pPr>
            <a:r>
              <a:rPr dirty="0"/>
              <a:t>There is also a </a:t>
            </a:r>
            <a:r>
              <a:rPr b="1" dirty="0"/>
              <a:t>cluster</a:t>
            </a:r>
            <a:r>
              <a:rPr dirty="0"/>
              <a:t> package in R that does a variety of fancier kinds of clustering and includes additional tools for clusters. If you are going to use clustering a lot in the future, this package is worth exploring, even though this class is just using the base-R command.</a:t>
            </a:r>
          </a:p>
        </p:txBody>
      </p:sp>
    </p:spTree>
    <p:extLst>
      <p:ext uri="{BB962C8B-B14F-4D97-AF65-F5344CB8AC3E}">
        <p14:creationId xmlns:p14="http://schemas.microsoft.com/office/powerpoint/2010/main" val="1520997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09 - K-Means Implementation in R - IRIS Data set</a:t>
            </a:r>
          </a:p>
        </p:txBody>
      </p:sp>
      <p:sp>
        <p:nvSpPr>
          <p:cNvPr id="3" name="Content Placeholder 2"/>
          <p:cNvSpPr>
            <a:spLocks noGrp="1"/>
          </p:cNvSpPr>
          <p:nvPr>
            <p:ph idx="1"/>
          </p:nvPr>
        </p:nvSpPr>
        <p:spPr/>
        <p:txBody>
          <a:bodyPr/>
          <a:lstStyle/>
          <a:p>
            <a:pPr marL="0" indent="0">
              <a:buNone/>
            </a:pPr>
            <a:r>
              <a:rPr sz="1350" i="1">
                <a:solidFill>
                  <a:srgbClr val="60A0B0"/>
                </a:solidFill>
                <a:latin typeface="Ubuntu Mono"/>
              </a:rPr>
              <a:t># load the iris data set</a:t>
            </a:r>
            <a:r>
              <a:t/>
            </a:r>
            <a:br/>
            <a:r>
              <a:rPr sz="1350" b="1">
                <a:solidFill>
                  <a:srgbClr val="007020"/>
                </a:solidFill>
                <a:latin typeface="Ubuntu Mono"/>
              </a:rPr>
              <a:t>data</a:t>
            </a:r>
            <a:r>
              <a:rPr sz="1350">
                <a:latin typeface="Ubuntu Mono"/>
              </a:rPr>
              <a:t>(iris)</a:t>
            </a:r>
            <a:r>
              <a:t/>
            </a:r>
            <a:br/>
            <a:r>
              <a:rPr sz="1350" i="1">
                <a:solidFill>
                  <a:srgbClr val="60A0B0"/>
                </a:solidFill>
                <a:latin typeface="Ubuntu Mono"/>
              </a:rPr>
              <a:t># view the first few rows of the data set</a:t>
            </a:r>
            <a:r>
              <a:t/>
            </a:r>
            <a:br/>
            <a:r>
              <a:rPr sz="1350" b="1">
                <a:solidFill>
                  <a:srgbClr val="007020"/>
                </a:solidFill>
                <a:latin typeface="Ubuntu Mono"/>
              </a:rPr>
              <a:t>head</a:t>
            </a:r>
            <a:r>
              <a:rPr sz="1350">
                <a:latin typeface="Ubuntu Mono"/>
              </a:rPr>
              <a:t>(iris)</a:t>
            </a:r>
          </a:p>
          <a:p>
            <a:pPr marL="0" indent="0">
              <a:buNone/>
            </a:pPr>
            <a:r>
              <a:rPr sz="1350">
                <a:latin typeface="Ubuntu Mono"/>
              </a:rPr>
              <a:t>  Sepal.Length Sepal.Width Petal.Length Petal.Width Species
1          5.1         3.5          1.4         0.2  setosa
2          4.9         3.0          1.4         0.2  setosa
3          4.7         3.2          1.3         0.2  setosa
4          4.6         3.1          1.5         0.2  setosa
5          5.0         3.6          1.4         0.2  setosa
6          5.4         3.9          1.7         0.4  setosa</a:t>
            </a:r>
          </a:p>
        </p:txBody>
      </p:sp>
    </p:spTree>
    <p:extLst>
      <p:ext uri="{BB962C8B-B14F-4D97-AF65-F5344CB8AC3E}">
        <p14:creationId xmlns:p14="http://schemas.microsoft.com/office/powerpoint/2010/main" val="2179265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10 - K-Means Implementation in R - IRIS Data set</a:t>
            </a:r>
          </a:p>
        </p:txBody>
      </p:sp>
      <p:sp>
        <p:nvSpPr>
          <p:cNvPr id="3" name="Content Placeholder 2"/>
          <p:cNvSpPr>
            <a:spLocks noGrp="1"/>
          </p:cNvSpPr>
          <p:nvPr>
            <p:ph idx="1"/>
          </p:nvPr>
        </p:nvSpPr>
        <p:spPr/>
        <p:txBody>
          <a:bodyPr/>
          <a:lstStyle/>
          <a:p>
            <a:pPr marL="0" indent="0">
              <a:buNone/>
            </a:pPr>
            <a:r>
              <a:rPr sz="1350" dirty="0">
                <a:latin typeface="Ubuntu Mono"/>
              </a:rPr>
              <a:t>x &lt;-</a:t>
            </a:r>
            <a:r>
              <a:rPr sz="1350" dirty="0">
                <a:solidFill>
                  <a:srgbClr val="4070A0"/>
                </a:solidFill>
                <a:latin typeface="Ubuntu Mono"/>
              </a:rPr>
              <a:t> </a:t>
            </a:r>
            <a:r>
              <a:rPr sz="1350" dirty="0">
                <a:latin typeface="Ubuntu Mono"/>
              </a:rPr>
              <a:t>iris[</a:t>
            </a:r>
            <a:r>
              <a:rPr sz="1350" dirty="0">
                <a:solidFill>
                  <a:srgbClr val="40A070"/>
                </a:solidFill>
                <a:latin typeface="Ubuntu Mono"/>
              </a:rPr>
              <a:t>1</a:t>
            </a:r>
            <a:r>
              <a:rPr sz="1350" dirty="0">
                <a:solidFill>
                  <a:srgbClr val="666666"/>
                </a:solidFill>
                <a:latin typeface="Ubuntu Mono"/>
              </a:rPr>
              <a:t>:</a:t>
            </a:r>
            <a:r>
              <a:rPr sz="1350" dirty="0">
                <a:solidFill>
                  <a:srgbClr val="40A070"/>
                </a:solidFill>
                <a:latin typeface="Ubuntu Mono"/>
              </a:rPr>
              <a:t>4</a:t>
            </a:r>
            <a:r>
              <a:rPr sz="1350" dirty="0">
                <a:latin typeface="Ubuntu Mono"/>
              </a:rPr>
              <a:t>] </a:t>
            </a:r>
            <a:r>
              <a:rPr sz="1350" i="1" dirty="0">
                <a:solidFill>
                  <a:srgbClr val="60A0B0"/>
                </a:solidFill>
                <a:latin typeface="Ubuntu Mono"/>
              </a:rPr>
              <a:t># segregate the independent variables</a:t>
            </a:r>
            <a:r>
              <a:rPr dirty="0"/>
              <a:t/>
            </a:r>
            <a:br>
              <a:rPr dirty="0"/>
            </a:br>
            <a:r>
              <a:rPr sz="1350" dirty="0">
                <a:latin typeface="Ubuntu Mono"/>
              </a:rPr>
              <a:t>y &lt;-</a:t>
            </a:r>
            <a:r>
              <a:rPr sz="1350" dirty="0">
                <a:solidFill>
                  <a:srgbClr val="4070A0"/>
                </a:solidFill>
                <a:latin typeface="Ubuntu Mono"/>
              </a:rPr>
              <a:t> </a:t>
            </a:r>
            <a:r>
              <a:rPr sz="1350" dirty="0" err="1">
                <a:latin typeface="Ubuntu Mono"/>
              </a:rPr>
              <a:t>iris</a:t>
            </a:r>
            <a:r>
              <a:rPr sz="1350" dirty="0" err="1">
                <a:solidFill>
                  <a:srgbClr val="666666"/>
                </a:solidFill>
                <a:latin typeface="Ubuntu Mono"/>
              </a:rPr>
              <a:t>$</a:t>
            </a:r>
            <a:r>
              <a:rPr sz="1350" dirty="0" err="1">
                <a:latin typeface="Ubuntu Mono"/>
              </a:rPr>
              <a:t>Species</a:t>
            </a:r>
            <a:r>
              <a:rPr sz="1350" dirty="0">
                <a:latin typeface="Ubuntu Mono"/>
              </a:rPr>
              <a:t> </a:t>
            </a:r>
            <a:r>
              <a:rPr sz="1350" i="1" dirty="0">
                <a:solidFill>
                  <a:srgbClr val="60A0B0"/>
                </a:solidFill>
                <a:latin typeface="Ubuntu Mono"/>
              </a:rPr>
              <a:t># segregate the dependent variable</a:t>
            </a:r>
            <a:r>
              <a:rPr dirty="0"/>
              <a:t/>
            </a:r>
            <a:br>
              <a:rPr dirty="0"/>
            </a:br>
            <a:r>
              <a:rPr dirty="0"/>
              <a:t/>
            </a:r>
            <a:br>
              <a:rPr dirty="0"/>
            </a:br>
            <a:r>
              <a:rPr sz="1350" i="1" dirty="0">
                <a:solidFill>
                  <a:srgbClr val="60A0B0"/>
                </a:solidFill>
                <a:latin typeface="Ubuntu Mono"/>
              </a:rPr>
              <a:t># run the K-means algorithm and divide the data set into 3 clusters</a:t>
            </a:r>
            <a:r>
              <a:rPr dirty="0"/>
              <a:t/>
            </a:r>
            <a:br>
              <a:rPr dirty="0"/>
            </a:br>
            <a:r>
              <a:rPr sz="1350" dirty="0" err="1">
                <a:latin typeface="Ubuntu Mono"/>
              </a:rPr>
              <a:t>k_means_fit</a:t>
            </a:r>
            <a:r>
              <a:rPr sz="1350" dirty="0">
                <a:latin typeface="Ubuntu Mono"/>
              </a:rPr>
              <a:t> &lt;-</a:t>
            </a:r>
            <a:r>
              <a:rPr sz="1350" dirty="0">
                <a:solidFill>
                  <a:srgbClr val="4070A0"/>
                </a:solidFill>
                <a:latin typeface="Ubuntu Mono"/>
              </a:rPr>
              <a:t> </a:t>
            </a:r>
            <a:r>
              <a:rPr sz="1350" b="1" dirty="0" err="1">
                <a:solidFill>
                  <a:srgbClr val="007020"/>
                </a:solidFill>
                <a:latin typeface="Ubuntu Mono"/>
              </a:rPr>
              <a:t>kmeans</a:t>
            </a:r>
            <a:r>
              <a:rPr sz="1350" dirty="0">
                <a:latin typeface="Ubuntu Mono"/>
              </a:rPr>
              <a:t>(x,</a:t>
            </a:r>
            <a:r>
              <a:rPr sz="1350" dirty="0">
                <a:solidFill>
                  <a:srgbClr val="40A070"/>
                </a:solidFill>
                <a:latin typeface="Ubuntu Mono"/>
              </a:rPr>
              <a:t>3</a:t>
            </a:r>
            <a:r>
              <a:rPr sz="1350" dirty="0">
                <a:latin typeface="Ubuntu Mono"/>
              </a:rPr>
              <a:t>)</a:t>
            </a:r>
            <a:r>
              <a:rPr dirty="0"/>
              <a:t/>
            </a:r>
            <a:br>
              <a:rPr dirty="0"/>
            </a:br>
            <a:r>
              <a:rPr dirty="0"/>
              <a:t/>
            </a:r>
            <a:br>
              <a:rPr dirty="0"/>
            </a:br>
            <a:r>
              <a:rPr sz="1350" i="1" dirty="0">
                <a:solidFill>
                  <a:srgbClr val="60A0B0"/>
                </a:solidFill>
                <a:latin typeface="Ubuntu Mono"/>
              </a:rPr>
              <a:t># compare the results with the true labels</a:t>
            </a:r>
            <a:r>
              <a:rPr dirty="0"/>
              <a:t/>
            </a:r>
            <a:br>
              <a:rPr dirty="0"/>
            </a:br>
            <a:r>
              <a:rPr sz="1350" b="1" dirty="0">
                <a:solidFill>
                  <a:srgbClr val="007020"/>
                </a:solidFill>
                <a:latin typeface="Ubuntu Mono"/>
              </a:rPr>
              <a:t>table</a:t>
            </a:r>
            <a:r>
              <a:rPr sz="1350" dirty="0">
                <a:latin typeface="Ubuntu Mono"/>
              </a:rPr>
              <a:t>(</a:t>
            </a:r>
            <a:r>
              <a:rPr sz="1350" dirty="0" err="1">
                <a:latin typeface="Ubuntu Mono"/>
              </a:rPr>
              <a:t>y,k_means_fit</a:t>
            </a:r>
            <a:r>
              <a:rPr sz="1350" dirty="0" err="1">
                <a:solidFill>
                  <a:srgbClr val="666666"/>
                </a:solidFill>
                <a:latin typeface="Ubuntu Mono"/>
              </a:rPr>
              <a:t>$</a:t>
            </a:r>
            <a:r>
              <a:rPr sz="1350" dirty="0" err="1">
                <a:latin typeface="Ubuntu Mono"/>
              </a:rPr>
              <a:t>cluster</a:t>
            </a:r>
            <a:r>
              <a:rPr sz="1350" dirty="0">
                <a:latin typeface="Ubuntu Mono"/>
              </a:rPr>
              <a:t>)</a:t>
            </a:r>
          </a:p>
          <a:p>
            <a:pPr marL="0" indent="0">
              <a:buNone/>
            </a:pPr>
            <a:r>
              <a:rPr sz="1350" dirty="0">
                <a:latin typeface="Ubuntu Mono"/>
              </a:rPr>
              <a:t>            
y             1  2  3
  </a:t>
            </a:r>
            <a:r>
              <a:rPr sz="1350" dirty="0" err="1">
                <a:latin typeface="Ubuntu Mono"/>
              </a:rPr>
              <a:t>setosa</a:t>
            </a:r>
            <a:r>
              <a:rPr sz="1350" dirty="0">
                <a:latin typeface="Ubuntu Mono"/>
              </a:rPr>
              <a:t>     50  0  0
  versicolor  0 48  2
  </a:t>
            </a:r>
            <a:r>
              <a:rPr sz="1350" dirty="0" err="1">
                <a:latin typeface="Ubuntu Mono"/>
              </a:rPr>
              <a:t>virginica</a:t>
            </a:r>
            <a:r>
              <a:rPr sz="1350" dirty="0">
                <a:latin typeface="Ubuntu Mono"/>
              </a:rPr>
              <a:t>   0 14 36</a:t>
            </a:r>
          </a:p>
        </p:txBody>
      </p:sp>
    </p:spTree>
    <p:extLst>
      <p:ext uri="{BB962C8B-B14F-4D97-AF65-F5344CB8AC3E}">
        <p14:creationId xmlns:p14="http://schemas.microsoft.com/office/powerpoint/2010/main" val="290722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11 - </a:t>
            </a:r>
            <a:r>
              <a:rPr i="1"/>
              <a:t>K</a:t>
            </a:r>
            <a:r>
              <a:rPr/>
              <a:t>-Means Implementation in R - IRIS Data set Output</a:t>
            </a:r>
          </a:p>
        </p:txBody>
      </p:sp>
      <p:sp>
        <p:nvSpPr>
          <p:cNvPr id="3" name="Content Placeholder 2"/>
          <p:cNvSpPr>
            <a:spLocks noGrp="1"/>
          </p:cNvSpPr>
          <p:nvPr>
            <p:ph idx="1"/>
          </p:nvPr>
        </p:nvSpPr>
        <p:spPr/>
        <p:txBody>
          <a:bodyPr/>
          <a:lstStyle/>
          <a:p>
            <a:pPr marL="0" indent="0">
              <a:buNone/>
            </a:pPr>
            <a:r>
              <a:rPr sz="1350" i="1">
                <a:solidFill>
                  <a:srgbClr val="60A0B0"/>
                </a:solidFill>
                <a:latin typeface="Ubuntu Mono"/>
              </a:rPr>
              <a:t># plot the clusters with their centroids</a:t>
            </a:r>
            <a:r>
              <a:t/>
            </a:r>
            <a:br/>
            <a:r>
              <a:rPr sz="1350" b="1">
                <a:solidFill>
                  <a:srgbClr val="007020"/>
                </a:solidFill>
                <a:latin typeface="Ubuntu Mono"/>
              </a:rPr>
              <a:t>plot</a:t>
            </a:r>
            <a:r>
              <a:rPr sz="1350">
                <a:latin typeface="Ubuntu Mono"/>
              </a:rPr>
              <a:t>(x[</a:t>
            </a:r>
            <a:r>
              <a:rPr sz="1350" b="1">
                <a:solidFill>
                  <a:srgbClr val="007020"/>
                </a:solidFill>
                <a:latin typeface="Ubuntu Mono"/>
              </a:rPr>
              <a:t>c</a:t>
            </a:r>
            <a:r>
              <a:rPr sz="1350">
                <a:latin typeface="Ubuntu Mono"/>
              </a:rPr>
              <a:t>(</a:t>
            </a:r>
            <a:r>
              <a:rPr sz="1350">
                <a:solidFill>
                  <a:srgbClr val="4070A0"/>
                </a:solidFill>
                <a:latin typeface="Ubuntu Mono"/>
              </a:rPr>
              <a:t>"Sepal.Length"</a:t>
            </a:r>
            <a:r>
              <a:rPr sz="1350">
                <a:latin typeface="Ubuntu Mono"/>
              </a:rPr>
              <a:t>, </a:t>
            </a:r>
            <a:r>
              <a:rPr sz="1350">
                <a:solidFill>
                  <a:srgbClr val="4070A0"/>
                </a:solidFill>
                <a:latin typeface="Ubuntu Mono"/>
              </a:rPr>
              <a:t>"Sepal.Width"</a:t>
            </a:r>
            <a:r>
              <a:rPr sz="1350">
                <a:latin typeface="Ubuntu Mono"/>
              </a:rPr>
              <a:t>)],</a:t>
            </a:r>
            <a:r>
              <a:t/>
            </a:r>
            <a:br/>
            <a:r>
              <a:rPr sz="1350">
                <a:latin typeface="Ubuntu Mono"/>
              </a:rPr>
              <a:t>  </a:t>
            </a:r>
            <a:r>
              <a:rPr sz="1350">
                <a:solidFill>
                  <a:srgbClr val="902000"/>
                </a:solidFill>
                <a:latin typeface="Ubuntu Mono"/>
              </a:rPr>
              <a:t>col=</a:t>
            </a:r>
            <a:r>
              <a:rPr sz="1350">
                <a:latin typeface="Ubuntu Mono"/>
              </a:rPr>
              <a:t>k_means_fit</a:t>
            </a:r>
            <a:r>
              <a:rPr sz="1350">
                <a:solidFill>
                  <a:srgbClr val="666666"/>
                </a:solidFill>
                <a:latin typeface="Ubuntu Mono"/>
              </a:rPr>
              <a:t>$</a:t>
            </a:r>
            <a:r>
              <a:rPr sz="1350">
                <a:latin typeface="Ubuntu Mono"/>
              </a:rPr>
              <a:t>cluster,</a:t>
            </a:r>
            <a:r>
              <a:t/>
            </a:r>
            <a:br/>
            <a:r>
              <a:rPr sz="1350">
                <a:latin typeface="Ubuntu Mono"/>
              </a:rPr>
              <a:t>  </a:t>
            </a:r>
            <a:r>
              <a:rPr sz="1350">
                <a:solidFill>
                  <a:srgbClr val="902000"/>
                </a:solidFill>
                <a:latin typeface="Ubuntu Mono"/>
              </a:rPr>
              <a:t>main =</a:t>
            </a:r>
            <a:r>
              <a:rPr sz="1350">
                <a:latin typeface="Ubuntu Mono"/>
              </a:rPr>
              <a:t> </a:t>
            </a:r>
            <a:r>
              <a:rPr sz="1350">
                <a:solidFill>
                  <a:srgbClr val="4070A0"/>
                </a:solidFill>
                <a:latin typeface="Ubuntu Mono"/>
              </a:rPr>
              <a:t>"K-Means Algorithm - Members and Centers of Three Clusters"</a:t>
            </a:r>
            <a:r>
              <a:rPr sz="1350">
                <a:latin typeface="Ubuntu Mono"/>
              </a:rPr>
              <a:t>)</a:t>
            </a:r>
            <a:r>
              <a:t/>
            </a:r>
            <a:br/>
            <a:r>
              <a:rPr sz="1350" b="1">
                <a:solidFill>
                  <a:srgbClr val="007020"/>
                </a:solidFill>
                <a:latin typeface="Ubuntu Mono"/>
              </a:rPr>
              <a:t>points</a:t>
            </a:r>
            <a:r>
              <a:rPr sz="1350">
                <a:latin typeface="Ubuntu Mono"/>
              </a:rPr>
              <a:t>(k_means_fit</a:t>
            </a:r>
            <a:r>
              <a:rPr sz="1350">
                <a:solidFill>
                  <a:srgbClr val="666666"/>
                </a:solidFill>
                <a:latin typeface="Ubuntu Mono"/>
              </a:rPr>
              <a:t>$</a:t>
            </a:r>
            <a:r>
              <a:rPr sz="1350">
                <a:latin typeface="Ubuntu Mono"/>
              </a:rPr>
              <a:t>centers[,</a:t>
            </a:r>
            <a:r>
              <a:rPr sz="1350" b="1">
                <a:solidFill>
                  <a:srgbClr val="007020"/>
                </a:solidFill>
                <a:latin typeface="Ubuntu Mono"/>
              </a:rPr>
              <a:t>c</a:t>
            </a:r>
            <a:r>
              <a:rPr sz="1350">
                <a:latin typeface="Ubuntu Mono"/>
              </a:rPr>
              <a:t>(</a:t>
            </a:r>
            <a:r>
              <a:rPr sz="1350">
                <a:solidFill>
                  <a:srgbClr val="4070A0"/>
                </a:solidFill>
                <a:latin typeface="Ubuntu Mono"/>
              </a:rPr>
              <a:t>"Sepal.Length"</a:t>
            </a:r>
            <a:r>
              <a:rPr sz="1350">
                <a:latin typeface="Ubuntu Mono"/>
              </a:rPr>
              <a:t>, </a:t>
            </a:r>
            <a:r>
              <a:rPr sz="1350">
                <a:solidFill>
                  <a:srgbClr val="4070A0"/>
                </a:solidFill>
                <a:latin typeface="Ubuntu Mono"/>
              </a:rPr>
              <a:t>"Sepal.Width"</a:t>
            </a:r>
            <a:r>
              <a:rPr sz="1350">
                <a:latin typeface="Ubuntu Mono"/>
              </a:rPr>
              <a:t>)],</a:t>
            </a:r>
            <a:r>
              <a:t/>
            </a:r>
            <a:br/>
            <a:r>
              <a:rPr sz="1350">
                <a:latin typeface="Ubuntu Mono"/>
              </a:rPr>
              <a:t>  </a:t>
            </a:r>
            <a:r>
              <a:rPr sz="1350">
                <a:solidFill>
                  <a:srgbClr val="902000"/>
                </a:solidFill>
                <a:latin typeface="Ubuntu Mono"/>
              </a:rPr>
              <a:t>col=</a:t>
            </a:r>
            <a:r>
              <a:rPr sz="1350">
                <a:solidFill>
                  <a:srgbClr val="40A070"/>
                </a:solidFill>
                <a:latin typeface="Ubuntu Mono"/>
              </a:rPr>
              <a:t>1</a:t>
            </a:r>
            <a:r>
              <a:rPr sz="1350">
                <a:solidFill>
                  <a:srgbClr val="666666"/>
                </a:solidFill>
                <a:latin typeface="Ubuntu Mono"/>
              </a:rPr>
              <a:t>:</a:t>
            </a:r>
            <a:r>
              <a:rPr sz="1350">
                <a:solidFill>
                  <a:srgbClr val="40A070"/>
                </a:solidFill>
                <a:latin typeface="Ubuntu Mono"/>
              </a:rPr>
              <a:t>3</a:t>
            </a:r>
            <a:r>
              <a:rPr sz="1350">
                <a:latin typeface="Ubuntu Mono"/>
              </a:rPr>
              <a:t>, </a:t>
            </a:r>
            <a:r>
              <a:rPr sz="1350">
                <a:solidFill>
                  <a:srgbClr val="902000"/>
                </a:solidFill>
                <a:latin typeface="Ubuntu Mono"/>
              </a:rPr>
              <a:t>pch=</a:t>
            </a:r>
            <a:r>
              <a:rPr sz="1350">
                <a:solidFill>
                  <a:srgbClr val="40A070"/>
                </a:solidFill>
                <a:latin typeface="Ubuntu Mono"/>
              </a:rPr>
              <a:t>23</a:t>
            </a:r>
            <a:r>
              <a:rPr sz="1350">
                <a:latin typeface="Ubuntu Mono"/>
              </a:rPr>
              <a:t>, </a:t>
            </a:r>
            <a:r>
              <a:rPr sz="1350">
                <a:solidFill>
                  <a:srgbClr val="902000"/>
                </a:solidFill>
                <a:latin typeface="Ubuntu Mono"/>
              </a:rPr>
              <a:t>cex=</a:t>
            </a:r>
            <a:r>
              <a:rPr sz="1350">
                <a:solidFill>
                  <a:srgbClr val="40A070"/>
                </a:solidFill>
                <a:latin typeface="Ubuntu Mono"/>
              </a:rPr>
              <a:t>3</a:t>
            </a:r>
            <a:r>
              <a:rPr sz="1350">
                <a:latin typeface="Ubuntu Mono"/>
              </a:rPr>
              <a:t>)</a:t>
            </a:r>
          </a:p>
        </p:txBody>
      </p:sp>
      <p:pic>
        <p:nvPicPr>
          <p:cNvPr id="4" name="Picture 3" descr="The three clusters discovered in the iris data set, along with the centers of each cluster, plotted as a scatter plot of Sepal.Length vs Sepal.Width.&#10;"/>
          <p:cNvPicPr>
            <a:picLocks noGrp="1" noChangeAspect="1"/>
          </p:cNvPicPr>
          <p:nvPr/>
        </p:nvPicPr>
        <p:blipFill>
          <a:blip r:embed="rId2"/>
          <a:stretch>
            <a:fillRect/>
          </a:stretch>
        </p:blipFill>
        <p:spPr bwMode="auto">
          <a:xfrm>
            <a:off x="1203933" y="2368938"/>
            <a:ext cx="4450133" cy="2779134"/>
          </a:xfrm>
          <a:prstGeom prst="rect">
            <a:avLst/>
          </a:prstGeom>
          <a:noFill/>
          <a:ln w="9525">
            <a:noFill/>
            <a:headEnd/>
            <a:tailEnd/>
          </a:ln>
        </p:spPr>
      </p:pic>
    </p:spTree>
    <p:extLst>
      <p:ext uri="{BB962C8B-B14F-4D97-AF65-F5344CB8AC3E}">
        <p14:creationId xmlns:p14="http://schemas.microsoft.com/office/powerpoint/2010/main" val="1676198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12 - How to Determine How Many Clusters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a:t>We use the </a:t>
                </a:r>
                <a:r>
                  <a:rPr i="1"/>
                  <a:t>elbow criterion</a:t>
                </a:r>
                <a:r>
                  <a:rPr/>
                  <a:t>:</a:t>
                </a:r>
              </a:p>
              <a:p>
                <a:pPr lvl="1"/>
                <a:r>
                  <a:rPr/>
                  <a:t>Choose a number of clusters so that adding another cluster doesn’t produce much better modeling of the data.</a:t>
                </a:r>
              </a:p>
              <a:p>
                <a:pPr lvl="1"/>
                <a:r>
                  <a:rPr/>
                  <a:t>More precisely, if you plot the percentage of variance explained by the clusters (as before, that’s the </a:t>
                </a:r>
                <a14:m>
                  <m:oMath xmlns:m="http://schemas.openxmlformats.org/officeDocument/2006/math">
                    <m:sSup>
                      <m:sSupPr>
                        <m:ctrlPr>
                          <a:rPr i="1">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rPr/>
                  <a:t>), the first clusters will add much information (explain a lot of variance), but at some point, the marginal gain will drop, giving an angle in the graph. The number of clusters is chosen right before the graph flattens out, hence the </a:t>
                </a:r>
                <a:r>
                  <a:rPr i="1"/>
                  <a:t>elbow criterion</a:t>
                </a:r>
                <a:r>
                  <a:rPr/>
                  <a:t>.</a:t>
                </a:r>
              </a:p>
              <a:p>
                <a:pPr lvl="1"/>
                <a:r>
                  <a:rPr/>
                  <a:t>While not perfect, the “elbow rule” is quick and easy to find, and works pretty well in a variety of circumstances.</a:t>
                </a:r>
              </a:p>
              <a:p>
                <a:pPr lvl="1"/>
                <a:r>
                  <a:rPr/>
                  <a:t>The graph we make is called a “scree plot,” but sometimes an “elbow plot.”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1884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13 - </a:t>
            </a:r>
            <a:r>
              <a:rPr i="1"/>
              <a:t>K</a:t>
            </a:r>
            <a:r>
              <a:rPr/>
              <a:t>-Means in R - Elbow Plot Code</a:t>
            </a:r>
          </a:p>
        </p:txBody>
      </p:sp>
      <p:sp>
        <p:nvSpPr>
          <p:cNvPr id="3" name="Content Placeholder 2"/>
          <p:cNvSpPr>
            <a:spLocks noGrp="1"/>
          </p:cNvSpPr>
          <p:nvPr>
            <p:ph idx="1"/>
          </p:nvPr>
        </p:nvSpPr>
        <p:spPr>
          <a:xfrm>
            <a:off x="0" y="1033272"/>
            <a:ext cx="6858000" cy="4110228"/>
          </a:xfrm>
        </p:spPr>
        <p:txBody>
          <a:bodyPr>
            <a:normAutofit/>
          </a:bodyPr>
          <a:lstStyle/>
          <a:p>
            <a:pPr marL="0" indent="0">
              <a:buNone/>
            </a:pPr>
            <a:r>
              <a:rPr sz="1400" dirty="0" err="1">
                <a:latin typeface="Ubuntu Mono"/>
              </a:rPr>
              <a:t>wssplot</a:t>
            </a:r>
            <a:r>
              <a:rPr sz="1400" dirty="0">
                <a:latin typeface="Ubuntu Mono"/>
              </a:rPr>
              <a:t> &lt;-</a:t>
            </a:r>
            <a:r>
              <a:rPr sz="1400" dirty="0">
                <a:solidFill>
                  <a:srgbClr val="4070A0"/>
                </a:solidFill>
                <a:latin typeface="Ubuntu Mono"/>
              </a:rPr>
              <a:t> </a:t>
            </a:r>
            <a:r>
              <a:rPr sz="1400" b="1" dirty="0">
                <a:solidFill>
                  <a:srgbClr val="007020"/>
                </a:solidFill>
                <a:latin typeface="Ubuntu Mono"/>
              </a:rPr>
              <a:t>function</a:t>
            </a:r>
            <a:r>
              <a:rPr sz="1400" dirty="0">
                <a:latin typeface="Ubuntu Mono"/>
              </a:rPr>
              <a:t>(data, </a:t>
            </a:r>
            <a:r>
              <a:rPr sz="1400" dirty="0" err="1">
                <a:solidFill>
                  <a:srgbClr val="902000"/>
                </a:solidFill>
                <a:latin typeface="Ubuntu Mono"/>
              </a:rPr>
              <a:t>nc</a:t>
            </a:r>
            <a:r>
              <a:rPr sz="1400" dirty="0">
                <a:solidFill>
                  <a:srgbClr val="902000"/>
                </a:solidFill>
                <a:latin typeface="Ubuntu Mono"/>
              </a:rPr>
              <a:t>=</a:t>
            </a:r>
            <a:r>
              <a:rPr sz="1400" dirty="0">
                <a:solidFill>
                  <a:srgbClr val="40A070"/>
                </a:solidFill>
                <a:latin typeface="Ubuntu Mono"/>
              </a:rPr>
              <a:t>15</a:t>
            </a:r>
            <a:r>
              <a:rPr sz="1400" dirty="0">
                <a:latin typeface="Ubuntu Mono"/>
              </a:rPr>
              <a:t>, </a:t>
            </a:r>
            <a:r>
              <a:rPr sz="1400" dirty="0">
                <a:solidFill>
                  <a:srgbClr val="902000"/>
                </a:solidFill>
                <a:latin typeface="Ubuntu Mono"/>
              </a:rPr>
              <a:t>seed=</a:t>
            </a:r>
            <a:r>
              <a:rPr sz="1400" dirty="0">
                <a:solidFill>
                  <a:srgbClr val="40A070"/>
                </a:solidFill>
                <a:latin typeface="Ubuntu Mono"/>
              </a:rPr>
              <a:t>1234</a:t>
            </a:r>
            <a:r>
              <a:rPr sz="1400" dirty="0">
                <a:latin typeface="Ubuntu Mono"/>
              </a:rPr>
              <a:t>){</a:t>
            </a:r>
            <a:r>
              <a:rPr sz="1400" dirty="0"/>
              <a:t/>
            </a:r>
            <a:br>
              <a:rPr sz="1400" dirty="0"/>
            </a:br>
            <a:r>
              <a:rPr sz="1400" dirty="0">
                <a:latin typeface="Ubuntu Mono"/>
              </a:rPr>
              <a:t>     </a:t>
            </a:r>
            <a:r>
              <a:rPr sz="1400" dirty="0" err="1">
                <a:latin typeface="Ubuntu Mono"/>
              </a:rPr>
              <a:t>wss</a:t>
            </a:r>
            <a:r>
              <a:rPr sz="1400" dirty="0">
                <a:latin typeface="Ubuntu Mono"/>
              </a:rPr>
              <a:t> &lt;-</a:t>
            </a:r>
            <a:r>
              <a:rPr sz="1400" dirty="0">
                <a:solidFill>
                  <a:srgbClr val="4070A0"/>
                </a:solidFill>
                <a:latin typeface="Ubuntu Mono"/>
              </a:rPr>
              <a:t> </a:t>
            </a:r>
            <a:r>
              <a:rPr sz="1400" dirty="0">
                <a:latin typeface="Ubuntu Mono"/>
              </a:rPr>
              <a:t>(</a:t>
            </a:r>
            <a:r>
              <a:rPr sz="1400" b="1" dirty="0" err="1">
                <a:solidFill>
                  <a:srgbClr val="007020"/>
                </a:solidFill>
                <a:latin typeface="Ubuntu Mono"/>
              </a:rPr>
              <a:t>nrow</a:t>
            </a:r>
            <a:r>
              <a:rPr sz="1400" dirty="0">
                <a:latin typeface="Ubuntu Mono"/>
              </a:rPr>
              <a:t>(data)</a:t>
            </a:r>
            <a:r>
              <a:rPr sz="1400" dirty="0">
                <a:solidFill>
                  <a:srgbClr val="666666"/>
                </a:solidFill>
                <a:latin typeface="Ubuntu Mono"/>
              </a:rPr>
              <a:t>-</a:t>
            </a:r>
            <a:r>
              <a:rPr sz="1400" dirty="0">
                <a:solidFill>
                  <a:srgbClr val="40A070"/>
                </a:solidFill>
                <a:latin typeface="Ubuntu Mono"/>
              </a:rPr>
              <a:t>1</a:t>
            </a:r>
            <a:r>
              <a:rPr sz="1400" dirty="0">
                <a:latin typeface="Ubuntu Mono"/>
              </a:rPr>
              <a:t>) </a:t>
            </a:r>
            <a:r>
              <a:rPr sz="1400" dirty="0">
                <a:solidFill>
                  <a:srgbClr val="666666"/>
                </a:solidFill>
                <a:latin typeface="Ubuntu Mono"/>
              </a:rPr>
              <a:t>*</a:t>
            </a:r>
            <a:r>
              <a:rPr sz="1400" dirty="0">
                <a:solidFill>
                  <a:srgbClr val="4070A0"/>
                </a:solidFill>
                <a:latin typeface="Ubuntu Mono"/>
              </a:rPr>
              <a:t> </a:t>
            </a:r>
            <a:r>
              <a:rPr sz="1400" b="1" dirty="0">
                <a:solidFill>
                  <a:srgbClr val="007020"/>
                </a:solidFill>
                <a:latin typeface="Ubuntu Mono"/>
              </a:rPr>
              <a:t>sum</a:t>
            </a:r>
            <a:r>
              <a:rPr sz="1400" dirty="0">
                <a:latin typeface="Ubuntu Mono"/>
              </a:rPr>
              <a:t>(</a:t>
            </a:r>
            <a:r>
              <a:rPr sz="1400" b="1" dirty="0">
                <a:solidFill>
                  <a:srgbClr val="007020"/>
                </a:solidFill>
                <a:latin typeface="Ubuntu Mono"/>
              </a:rPr>
              <a:t>apply</a:t>
            </a:r>
            <a:r>
              <a:rPr sz="1400" dirty="0">
                <a:latin typeface="Ubuntu Mono"/>
              </a:rPr>
              <a:t>(data,</a:t>
            </a:r>
            <a:r>
              <a:rPr sz="1400" dirty="0">
                <a:solidFill>
                  <a:srgbClr val="40A070"/>
                </a:solidFill>
                <a:latin typeface="Ubuntu Mono"/>
              </a:rPr>
              <a:t>2</a:t>
            </a:r>
            <a:r>
              <a:rPr sz="1400" dirty="0">
                <a:latin typeface="Ubuntu Mono"/>
              </a:rPr>
              <a:t>,var))</a:t>
            </a:r>
            <a:r>
              <a:rPr sz="1400" dirty="0"/>
              <a:t/>
            </a:r>
            <a:br>
              <a:rPr sz="1400" dirty="0"/>
            </a:br>
            <a:r>
              <a:rPr sz="1400" dirty="0">
                <a:latin typeface="Ubuntu Mono"/>
              </a:rPr>
              <a:t>     </a:t>
            </a:r>
            <a:r>
              <a:rPr sz="1400" b="1" dirty="0">
                <a:solidFill>
                  <a:srgbClr val="007020"/>
                </a:solidFill>
                <a:latin typeface="Ubuntu Mono"/>
              </a:rPr>
              <a:t>for</a:t>
            </a:r>
            <a:r>
              <a:rPr sz="1400" dirty="0">
                <a:latin typeface="Ubuntu Mono"/>
              </a:rPr>
              <a:t> (</a:t>
            </a:r>
            <a:r>
              <a:rPr sz="1400" dirty="0" err="1">
                <a:latin typeface="Ubuntu Mono"/>
              </a:rPr>
              <a:t>i</a:t>
            </a:r>
            <a:r>
              <a:rPr sz="1400" dirty="0">
                <a:latin typeface="Ubuntu Mono"/>
              </a:rPr>
              <a:t> </a:t>
            </a:r>
            <a:r>
              <a:rPr sz="1400" b="1" dirty="0">
                <a:solidFill>
                  <a:srgbClr val="007020"/>
                </a:solidFill>
                <a:latin typeface="Ubuntu Mono"/>
              </a:rPr>
              <a:t>in</a:t>
            </a:r>
            <a:r>
              <a:rPr sz="1400" dirty="0">
                <a:latin typeface="Ubuntu Mono"/>
              </a:rPr>
              <a:t> </a:t>
            </a:r>
            <a:r>
              <a:rPr sz="1400" dirty="0">
                <a:solidFill>
                  <a:srgbClr val="40A070"/>
                </a:solidFill>
                <a:latin typeface="Ubuntu Mono"/>
              </a:rPr>
              <a:t>2</a:t>
            </a:r>
            <a:r>
              <a:rPr sz="1400" dirty="0">
                <a:solidFill>
                  <a:srgbClr val="666666"/>
                </a:solidFill>
                <a:latin typeface="Ubuntu Mono"/>
              </a:rPr>
              <a:t>:</a:t>
            </a:r>
            <a:r>
              <a:rPr sz="1400" dirty="0">
                <a:latin typeface="Ubuntu Mono"/>
              </a:rPr>
              <a:t>nc){</a:t>
            </a:r>
            <a:r>
              <a:rPr sz="1400" dirty="0"/>
              <a:t/>
            </a:r>
            <a:br>
              <a:rPr sz="1400" dirty="0"/>
            </a:br>
            <a:r>
              <a:rPr sz="1400" dirty="0">
                <a:latin typeface="Ubuntu Mono"/>
              </a:rPr>
              <a:t>         </a:t>
            </a:r>
            <a:r>
              <a:rPr sz="1400" b="1" dirty="0" err="1">
                <a:solidFill>
                  <a:srgbClr val="007020"/>
                </a:solidFill>
                <a:latin typeface="Ubuntu Mono"/>
              </a:rPr>
              <a:t>set.seed</a:t>
            </a:r>
            <a:r>
              <a:rPr sz="1400" dirty="0">
                <a:latin typeface="Ubuntu Mono"/>
              </a:rPr>
              <a:t>(seed)</a:t>
            </a:r>
            <a:r>
              <a:rPr sz="1400" dirty="0"/>
              <a:t/>
            </a:r>
            <a:br>
              <a:rPr sz="1400" dirty="0"/>
            </a:br>
            <a:r>
              <a:rPr sz="1400" dirty="0">
                <a:latin typeface="Ubuntu Mono"/>
              </a:rPr>
              <a:t>         </a:t>
            </a:r>
            <a:r>
              <a:rPr sz="1400" dirty="0" err="1">
                <a:latin typeface="Ubuntu Mono"/>
              </a:rPr>
              <a:t>wss</a:t>
            </a:r>
            <a:r>
              <a:rPr sz="1400" dirty="0">
                <a:latin typeface="Ubuntu Mono"/>
              </a:rPr>
              <a:t>[</a:t>
            </a:r>
            <a:r>
              <a:rPr sz="1400" dirty="0" err="1">
                <a:latin typeface="Ubuntu Mono"/>
              </a:rPr>
              <a:t>i</a:t>
            </a:r>
            <a:r>
              <a:rPr sz="1400" dirty="0">
                <a:latin typeface="Ubuntu Mono"/>
              </a:rPr>
              <a:t>] &lt;-</a:t>
            </a:r>
            <a:r>
              <a:rPr sz="1400" dirty="0">
                <a:solidFill>
                  <a:srgbClr val="4070A0"/>
                </a:solidFill>
                <a:latin typeface="Ubuntu Mono"/>
              </a:rPr>
              <a:t> </a:t>
            </a:r>
            <a:r>
              <a:rPr sz="1400" b="1" dirty="0">
                <a:solidFill>
                  <a:srgbClr val="007020"/>
                </a:solidFill>
                <a:latin typeface="Ubuntu Mono"/>
              </a:rPr>
              <a:t>sum</a:t>
            </a:r>
            <a:r>
              <a:rPr sz="1400" dirty="0">
                <a:latin typeface="Ubuntu Mono"/>
              </a:rPr>
              <a:t>(</a:t>
            </a:r>
            <a:r>
              <a:rPr sz="1400" b="1" dirty="0" err="1">
                <a:solidFill>
                  <a:srgbClr val="007020"/>
                </a:solidFill>
                <a:latin typeface="Ubuntu Mono"/>
              </a:rPr>
              <a:t>kmeans</a:t>
            </a:r>
            <a:r>
              <a:rPr sz="1400" dirty="0">
                <a:latin typeface="Ubuntu Mono"/>
              </a:rPr>
              <a:t>(data, </a:t>
            </a:r>
            <a:r>
              <a:rPr sz="1400" dirty="0">
                <a:solidFill>
                  <a:srgbClr val="902000"/>
                </a:solidFill>
                <a:latin typeface="Ubuntu Mono"/>
              </a:rPr>
              <a:t>centers=</a:t>
            </a:r>
            <a:r>
              <a:rPr sz="1400" dirty="0" err="1">
                <a:latin typeface="Ubuntu Mono"/>
              </a:rPr>
              <a:t>i</a:t>
            </a:r>
            <a:r>
              <a:rPr sz="1400" dirty="0">
                <a:latin typeface="Ubuntu Mono"/>
              </a:rPr>
              <a:t>)</a:t>
            </a:r>
            <a:r>
              <a:rPr sz="1400" dirty="0">
                <a:solidFill>
                  <a:srgbClr val="666666"/>
                </a:solidFill>
                <a:latin typeface="Ubuntu Mono"/>
              </a:rPr>
              <a:t>$</a:t>
            </a:r>
            <a:r>
              <a:rPr sz="1400" dirty="0" err="1">
                <a:latin typeface="Ubuntu Mono"/>
              </a:rPr>
              <a:t>withinss</a:t>
            </a:r>
            <a:r>
              <a:rPr sz="1400" dirty="0">
                <a:latin typeface="Ubuntu Mono"/>
              </a:rPr>
              <a:t>)}</a:t>
            </a:r>
            <a:r>
              <a:rPr sz="1400" dirty="0"/>
              <a:t/>
            </a:r>
            <a:br>
              <a:rPr sz="1400" dirty="0"/>
            </a:br>
            <a:r>
              <a:rPr sz="1400" dirty="0">
                <a:latin typeface="Ubuntu Mono"/>
              </a:rPr>
              <a:t>     </a:t>
            </a:r>
            <a:r>
              <a:rPr sz="1400" b="1" dirty="0">
                <a:solidFill>
                  <a:srgbClr val="007020"/>
                </a:solidFill>
                <a:latin typeface="Ubuntu Mono"/>
              </a:rPr>
              <a:t>plot</a:t>
            </a:r>
            <a:r>
              <a:rPr sz="1400" dirty="0">
                <a:latin typeface="Ubuntu Mono"/>
              </a:rPr>
              <a:t>(</a:t>
            </a:r>
            <a:r>
              <a:rPr sz="1400" dirty="0">
                <a:solidFill>
                  <a:srgbClr val="40A070"/>
                </a:solidFill>
                <a:latin typeface="Ubuntu Mono"/>
              </a:rPr>
              <a:t>1</a:t>
            </a:r>
            <a:r>
              <a:rPr sz="1400" dirty="0">
                <a:solidFill>
                  <a:srgbClr val="666666"/>
                </a:solidFill>
                <a:latin typeface="Ubuntu Mono"/>
              </a:rPr>
              <a:t>:</a:t>
            </a:r>
            <a:r>
              <a:rPr sz="1400" dirty="0">
                <a:latin typeface="Ubuntu Mono"/>
              </a:rPr>
              <a:t>nc, </a:t>
            </a:r>
            <a:r>
              <a:rPr sz="1400" dirty="0" err="1">
                <a:latin typeface="Ubuntu Mono"/>
              </a:rPr>
              <a:t>wss</a:t>
            </a:r>
            <a:r>
              <a:rPr sz="1400" dirty="0">
                <a:latin typeface="Ubuntu Mono"/>
              </a:rPr>
              <a:t>, </a:t>
            </a:r>
            <a:r>
              <a:rPr sz="1400" dirty="0">
                <a:solidFill>
                  <a:srgbClr val="902000"/>
                </a:solidFill>
                <a:latin typeface="Ubuntu Mono"/>
              </a:rPr>
              <a:t>type=</a:t>
            </a:r>
            <a:r>
              <a:rPr sz="1400" dirty="0">
                <a:solidFill>
                  <a:srgbClr val="4070A0"/>
                </a:solidFill>
                <a:latin typeface="Ubuntu Mono"/>
              </a:rPr>
              <a:t>"b"</a:t>
            </a:r>
            <a:r>
              <a:rPr sz="1400" dirty="0">
                <a:latin typeface="Ubuntu Mono"/>
              </a:rPr>
              <a:t>, </a:t>
            </a:r>
            <a:r>
              <a:rPr sz="1400" dirty="0" err="1">
                <a:solidFill>
                  <a:srgbClr val="902000"/>
                </a:solidFill>
                <a:latin typeface="Ubuntu Mono"/>
              </a:rPr>
              <a:t>xlab</a:t>
            </a:r>
            <a:r>
              <a:rPr sz="1400" dirty="0">
                <a:solidFill>
                  <a:srgbClr val="902000"/>
                </a:solidFill>
                <a:latin typeface="Ubuntu Mono"/>
              </a:rPr>
              <a:t>=</a:t>
            </a:r>
            <a:r>
              <a:rPr sz="1400" dirty="0">
                <a:solidFill>
                  <a:srgbClr val="4070A0"/>
                </a:solidFill>
                <a:latin typeface="Ubuntu Mono"/>
              </a:rPr>
              <a:t>"Number of Clusters"</a:t>
            </a:r>
            <a:r>
              <a:rPr sz="1400" dirty="0">
                <a:latin typeface="Ubuntu Mono"/>
              </a:rPr>
              <a:t>,</a:t>
            </a:r>
            <a:r>
              <a:rPr sz="1400" dirty="0"/>
              <a:t/>
            </a:r>
            <a:br>
              <a:rPr sz="1400" dirty="0"/>
            </a:br>
            <a:r>
              <a:rPr sz="1400" dirty="0">
                <a:latin typeface="Ubuntu Mono"/>
              </a:rPr>
              <a:t>     </a:t>
            </a:r>
            <a:r>
              <a:rPr sz="1400" dirty="0" err="1">
                <a:solidFill>
                  <a:srgbClr val="902000"/>
                </a:solidFill>
                <a:latin typeface="Ubuntu Mono"/>
              </a:rPr>
              <a:t>ylab</a:t>
            </a:r>
            <a:r>
              <a:rPr sz="1400" dirty="0">
                <a:solidFill>
                  <a:srgbClr val="902000"/>
                </a:solidFill>
                <a:latin typeface="Ubuntu Mono"/>
              </a:rPr>
              <a:t>=</a:t>
            </a:r>
            <a:r>
              <a:rPr sz="1400" dirty="0">
                <a:solidFill>
                  <a:srgbClr val="4070A0"/>
                </a:solidFill>
                <a:latin typeface="Ubuntu Mono"/>
              </a:rPr>
              <a:t>"Within groups sum of squares"</a:t>
            </a:r>
            <a:r>
              <a:rPr sz="1400" dirty="0">
                <a:latin typeface="Ubuntu Mono"/>
              </a:rPr>
              <a:t>)}</a:t>
            </a:r>
            <a:r>
              <a:rPr sz="1400" dirty="0"/>
              <a:t/>
            </a:r>
            <a:br>
              <a:rPr sz="1400" dirty="0"/>
            </a:br>
            <a:r>
              <a:rPr sz="1400" dirty="0"/>
              <a:t/>
            </a:r>
            <a:br>
              <a:rPr sz="1400" dirty="0"/>
            </a:br>
            <a:r>
              <a:rPr sz="1400" i="1" dirty="0">
                <a:solidFill>
                  <a:srgbClr val="60A0B0"/>
                </a:solidFill>
                <a:latin typeface="Ubuntu Mono"/>
              </a:rPr>
              <a:t># </a:t>
            </a:r>
            <a:r>
              <a:rPr lang="en-US" sz="1400" i="1" dirty="0" smtClean="0">
                <a:solidFill>
                  <a:srgbClr val="60A0B0"/>
                </a:solidFill>
                <a:latin typeface="Ubuntu Mono"/>
              </a:rPr>
              <a:t>Let </a:t>
            </a:r>
            <a:r>
              <a:rPr sz="1400" i="1" dirty="0" smtClean="0">
                <a:solidFill>
                  <a:srgbClr val="60A0B0"/>
                </a:solidFill>
                <a:latin typeface="Ubuntu Mono"/>
              </a:rPr>
              <a:t>us </a:t>
            </a:r>
            <a:r>
              <a:rPr sz="1400" i="1" dirty="0">
                <a:solidFill>
                  <a:srgbClr val="60A0B0"/>
                </a:solidFill>
                <a:latin typeface="Ubuntu Mono"/>
              </a:rPr>
              <a:t>try to plot the "elbow plot" for n = 10 clusters.</a:t>
            </a:r>
            <a:r>
              <a:rPr sz="1400" dirty="0"/>
              <a:t/>
            </a:r>
            <a:br>
              <a:rPr sz="1400" dirty="0"/>
            </a:br>
            <a:r>
              <a:rPr sz="1400" b="1" dirty="0" err="1">
                <a:solidFill>
                  <a:srgbClr val="007020"/>
                </a:solidFill>
                <a:latin typeface="Ubuntu Mono"/>
              </a:rPr>
              <a:t>wssplot</a:t>
            </a:r>
            <a:r>
              <a:rPr sz="1400" dirty="0">
                <a:latin typeface="Ubuntu Mono"/>
              </a:rPr>
              <a:t>(x, </a:t>
            </a:r>
            <a:r>
              <a:rPr sz="1400" dirty="0" err="1">
                <a:solidFill>
                  <a:srgbClr val="902000"/>
                </a:solidFill>
                <a:latin typeface="Ubuntu Mono"/>
              </a:rPr>
              <a:t>nc</a:t>
            </a:r>
            <a:r>
              <a:rPr sz="1400" dirty="0">
                <a:solidFill>
                  <a:srgbClr val="902000"/>
                </a:solidFill>
                <a:latin typeface="Ubuntu Mono"/>
              </a:rPr>
              <a:t>=</a:t>
            </a:r>
            <a:r>
              <a:rPr sz="1400" dirty="0">
                <a:solidFill>
                  <a:srgbClr val="40A070"/>
                </a:solidFill>
                <a:latin typeface="Ubuntu Mono"/>
              </a:rPr>
              <a:t>10</a:t>
            </a:r>
            <a:r>
              <a:rPr sz="1400" dirty="0">
                <a:latin typeface="Ubuntu Mono"/>
              </a:rPr>
              <a:t>)</a:t>
            </a:r>
          </a:p>
        </p:txBody>
      </p:sp>
    </p:spTree>
    <p:extLst>
      <p:ext uri="{BB962C8B-B14F-4D97-AF65-F5344CB8AC3E}">
        <p14:creationId xmlns:p14="http://schemas.microsoft.com/office/powerpoint/2010/main" val="1974635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14 - </a:t>
            </a:r>
            <a:r>
              <a:rPr i="1"/>
              <a:t>K</a:t>
            </a:r>
            <a:r>
              <a:rPr/>
              <a:t>-Means in R - Elbow Plot</a:t>
            </a:r>
          </a:p>
        </p:txBody>
      </p:sp>
      <p:pic>
        <p:nvPicPr>
          <p:cNvPr id="3" name="Picture 1" descr="Elbow plot for the iris data. The elbow seems to occur at n=3"/>
          <p:cNvPicPr>
            <a:picLocks noGrp="1" noChangeAspect="1"/>
          </p:cNvPicPr>
          <p:nvPr/>
        </p:nvPicPr>
        <p:blipFill>
          <a:blip r:embed="rId2"/>
          <a:stretch>
            <a:fillRect/>
          </a:stretch>
        </p:blipFill>
        <p:spPr bwMode="auto">
          <a:xfrm>
            <a:off x="352425" y="1200150"/>
            <a:ext cx="3009900" cy="3009900"/>
          </a:xfrm>
          <a:prstGeom prst="rect">
            <a:avLst/>
          </a:prstGeom>
          <a:noFill/>
          <a:ln w="9525">
            <a:noFill/>
            <a:headEnd/>
            <a:tailEnd/>
          </a:ln>
        </p:spPr>
      </p:pic>
      <p:sp>
        <p:nvSpPr>
          <p:cNvPr id="4" name="Content Placeholder 3"/>
          <p:cNvSpPr>
            <a:spLocks noGrp="1"/>
          </p:cNvSpPr>
          <p:nvPr>
            <p:ph sz="half" idx="2"/>
          </p:nvPr>
        </p:nvSpPr>
        <p:spPr>
          <a:xfrm>
            <a:off x="3429000" y="1580199"/>
            <a:ext cx="3429000" cy="2479049"/>
          </a:xfrm>
        </p:spPr>
        <p:txBody>
          <a:bodyPr>
            <a:normAutofit lnSpcReduction="10000"/>
          </a:bodyPr>
          <a:lstStyle/>
          <a:p>
            <a:pPr marL="0" indent="0">
              <a:buNone/>
            </a:pPr>
            <a:r>
              <a:rPr dirty="0"/>
              <a:t>Based on the plot, you can see that the amount of variance explained by the model does not increase significantly after </a:t>
            </a:r>
            <a:r>
              <a:rPr i="1" dirty="0"/>
              <a:t>n</a:t>
            </a:r>
            <a:r>
              <a:rPr dirty="0"/>
              <a:t> = 3 clusters, hence we need to select the number of clusters as 3.</a:t>
            </a:r>
          </a:p>
        </p:txBody>
      </p:sp>
    </p:spTree>
    <p:extLst>
      <p:ext uri="{BB962C8B-B14F-4D97-AF65-F5344CB8AC3E}">
        <p14:creationId xmlns:p14="http://schemas.microsoft.com/office/powerpoint/2010/main" val="2641184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Hierarchical Clustering</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88002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00 - Unsupervised Learning</a:t>
            </a:r>
          </a:p>
        </p:txBody>
      </p:sp>
      <p:sp>
        <p:nvSpPr>
          <p:cNvPr id="3" name="Content Placeholder 2"/>
          <p:cNvSpPr>
            <a:spLocks noGrp="1"/>
          </p:cNvSpPr>
          <p:nvPr>
            <p:ph idx="1"/>
          </p:nvPr>
        </p:nvSpPr>
        <p:spPr/>
        <p:txBody>
          <a:bodyPr>
            <a:normAutofit fontScale="92500" lnSpcReduction="20000"/>
          </a:bodyPr>
          <a:lstStyle/>
          <a:p>
            <a:pPr marL="0" indent="0">
              <a:buNone/>
            </a:pPr>
            <a:r>
              <a:rPr dirty="0"/>
              <a:t>Supervised Learning—Regression, Trees/Forests, Support Vector Machines</a:t>
            </a:r>
          </a:p>
          <a:p>
            <a:pPr lvl="1"/>
            <a:r>
              <a:rPr dirty="0"/>
              <a:t>Works great when it works.</a:t>
            </a:r>
          </a:p>
          <a:p>
            <a:pPr lvl="1"/>
            <a:r>
              <a:rPr dirty="0"/>
              <a:t>What happens when no “right answer” is provided</a:t>
            </a:r>
            <a:r>
              <a:rPr dirty="0" smtClean="0"/>
              <a:t>?</a:t>
            </a:r>
            <a:r>
              <a:rPr lang="en-US" dirty="0" smtClean="0"/>
              <a:t/>
            </a:r>
            <a:br>
              <a:rPr lang="en-US" dirty="0" smtClean="0"/>
            </a:br>
            <a:endParaRPr dirty="0"/>
          </a:p>
          <a:p>
            <a:pPr marL="0" indent="0">
              <a:buNone/>
            </a:pPr>
            <a:r>
              <a:rPr dirty="0"/>
              <a:t>Instead, can we just explore to see which observations are most like others? Can we find ways to simplify our dataset to eliminate redundant items or to combine items into a smaller number of important factors</a:t>
            </a:r>
            <a:r>
              <a:rPr dirty="0" smtClean="0"/>
              <a:t>?</a:t>
            </a:r>
            <a:r>
              <a:rPr lang="en-US" dirty="0" smtClean="0"/>
              <a:t/>
            </a:r>
            <a:br>
              <a:rPr lang="en-US" dirty="0" smtClean="0"/>
            </a:br>
            <a:endParaRPr dirty="0"/>
          </a:p>
          <a:p>
            <a:pPr marL="0" indent="0">
              <a:buNone/>
            </a:pPr>
            <a:r>
              <a:rPr dirty="0"/>
              <a:t>Unsupervised Learning:</a:t>
            </a:r>
          </a:p>
          <a:p>
            <a:pPr lvl="1"/>
            <a:r>
              <a:rPr dirty="0"/>
              <a:t>Clusters (</a:t>
            </a:r>
            <a:r>
              <a:rPr dirty="0" err="1"/>
              <a:t>KMeans</a:t>
            </a:r>
            <a:r>
              <a:rPr dirty="0"/>
              <a:t>, Hierarchical) - Identify homogeneous groups.</a:t>
            </a:r>
          </a:p>
          <a:p>
            <a:pPr lvl="1"/>
            <a:r>
              <a:rPr dirty="0"/>
              <a:t>Dimension Reduction - Combine variables into important factors.</a:t>
            </a:r>
          </a:p>
        </p:txBody>
      </p:sp>
    </p:spTree>
    <p:extLst>
      <p:ext uri="{BB962C8B-B14F-4D97-AF65-F5344CB8AC3E}">
        <p14:creationId xmlns:p14="http://schemas.microsoft.com/office/powerpoint/2010/main" val="3166148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15 - Hierarchical Clustering</a:t>
            </a:r>
          </a:p>
        </p:txBody>
      </p:sp>
      <p:sp>
        <p:nvSpPr>
          <p:cNvPr id="3" name="Content Placeholder 2"/>
          <p:cNvSpPr>
            <a:spLocks noGrp="1"/>
          </p:cNvSpPr>
          <p:nvPr>
            <p:ph idx="1"/>
          </p:nvPr>
        </p:nvSpPr>
        <p:spPr>
          <a:xfrm>
            <a:off x="0" y="1033273"/>
            <a:ext cx="6858000" cy="1530466"/>
          </a:xfrm>
        </p:spPr>
        <p:txBody>
          <a:bodyPr>
            <a:normAutofit fontScale="85000" lnSpcReduction="10000"/>
          </a:bodyPr>
          <a:lstStyle/>
          <a:p>
            <a:pPr lvl="1"/>
            <a:r>
              <a:rPr dirty="0"/>
              <a:t>Hierarchical clustering takes a different approach to clustering.</a:t>
            </a:r>
          </a:p>
          <a:p>
            <a:pPr lvl="1"/>
            <a:r>
              <a:rPr dirty="0"/>
              <a:t>Instead of specifying the number of clusters at the start, we instead cluster observations that are most similar near each other, while those that are different are placed further away. This similarity can be thought of as a “distance” measure.</a:t>
            </a:r>
          </a:p>
        </p:txBody>
      </p:sp>
      <p:sp>
        <p:nvSpPr>
          <p:cNvPr id="4" name="Content Placeholder 2"/>
          <p:cNvSpPr txBox="1">
            <a:spLocks/>
          </p:cNvSpPr>
          <p:nvPr/>
        </p:nvSpPr>
        <p:spPr>
          <a:xfrm>
            <a:off x="0" y="2384276"/>
            <a:ext cx="3429000" cy="2763795"/>
          </a:xfrm>
          <a:prstGeom prst="rect">
            <a:avLst/>
          </a:prstGeom>
        </p:spPr>
        <p:txBody>
          <a:bodyPr vert="horz" lIns="182880" tIns="182880" rIns="182880" bIns="182880" rtlCol="0">
            <a:normAutofit fontScale="85000" lnSpcReduction="20000"/>
          </a:bodyPr>
          <a:lstStyle>
            <a:lvl1pPr marL="171450" indent="-171450" algn="l" defTabSz="685800" rtl="0" eaLnBrk="1" latinLnBrk="0" hangingPunct="1">
              <a:lnSpc>
                <a:spcPct val="90000"/>
              </a:lnSpc>
              <a:spcBef>
                <a:spcPts val="750"/>
              </a:spcBef>
              <a:buClr>
                <a:schemeClr val="accent2"/>
              </a:buClr>
              <a:buFont typeface="Wingdings" panose="05000000000000000000" pitchFamily="2" charset="2"/>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chemeClr val="accent2"/>
              </a:buClr>
              <a:buFont typeface="Source Sans Pro" panose="020B0503030403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dirty="0" smtClean="0"/>
              <a:t>Hierarchical clustering naturally produces </a:t>
            </a:r>
            <a:r>
              <a:rPr lang="en-US" dirty="0" err="1" smtClean="0"/>
              <a:t>dendrograms</a:t>
            </a:r>
            <a:r>
              <a:rPr lang="en-US" dirty="0" smtClean="0"/>
              <a:t>, which are tree-based representations.</a:t>
            </a:r>
          </a:p>
          <a:p>
            <a:pPr lvl="1"/>
            <a:r>
              <a:rPr lang="en-US" dirty="0" smtClean="0"/>
              <a:t>To recognize a particular number of clusters, one can return to the </a:t>
            </a:r>
            <a:r>
              <a:rPr lang="en-US" dirty="0" err="1" smtClean="0"/>
              <a:t>dendrogram</a:t>
            </a:r>
            <a:r>
              <a:rPr lang="en-US" dirty="0" smtClean="0"/>
              <a:t> and “slice” the tree to generate the desired number of clusters.</a:t>
            </a:r>
            <a:endParaRPr lang="en-US" dirty="0"/>
          </a:p>
        </p:txBody>
      </p:sp>
      <p:pic>
        <p:nvPicPr>
          <p:cNvPr id="5" name="Picture 4" descr="Image showing the same small data set with two clusters and illustrating how the dendrogram divides into two main branches.&#10;"/>
          <p:cNvPicPr>
            <a:picLocks noGrp="1" noChangeAspect="1"/>
          </p:cNvPicPr>
          <p:nvPr/>
        </p:nvPicPr>
        <p:blipFill>
          <a:blip r:embed="rId2"/>
          <a:stretch>
            <a:fillRect/>
          </a:stretch>
        </p:blipFill>
        <p:spPr bwMode="auto">
          <a:xfrm>
            <a:off x="3429000" y="2563739"/>
            <a:ext cx="3409934" cy="1683521"/>
          </a:xfrm>
          <a:prstGeom prst="rect">
            <a:avLst/>
          </a:prstGeom>
          <a:noFill/>
          <a:ln w="9525">
            <a:noFill/>
            <a:headEnd/>
            <a:tailEnd/>
          </a:ln>
        </p:spPr>
      </p:pic>
    </p:spTree>
    <p:extLst>
      <p:ext uri="{BB962C8B-B14F-4D97-AF65-F5344CB8AC3E}">
        <p14:creationId xmlns:p14="http://schemas.microsoft.com/office/powerpoint/2010/main" val="2976971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16 - Hierarchical Clustering Algorithms</a:t>
            </a:r>
          </a:p>
        </p:txBody>
      </p:sp>
      <p:sp>
        <p:nvSpPr>
          <p:cNvPr id="3" name="Content Placeholder 2"/>
          <p:cNvSpPr>
            <a:spLocks noGrp="1"/>
          </p:cNvSpPr>
          <p:nvPr>
            <p:ph idx="1"/>
          </p:nvPr>
        </p:nvSpPr>
        <p:spPr/>
        <p:txBody>
          <a:bodyPr>
            <a:normAutofit fontScale="85000" lnSpcReduction="10000"/>
          </a:bodyPr>
          <a:lstStyle/>
          <a:p>
            <a:pPr marL="0" indent="0">
              <a:buNone/>
            </a:pPr>
            <a:r>
              <a:rPr b="1" dirty="0"/>
              <a:t>Agglomerative clustering:</a:t>
            </a:r>
            <a:r>
              <a:rPr dirty="0"/>
              <a:t> Also known as AGNES (Agglomerative Nesting). It works in a bottom-up manner. That is, each object is initially considered as a single-element cluster (leaf). At each step of the algorithm, the two clusters that are the most similar are combined into a new bigger cluster (nodes). This procedure is repeated until all points are members of just one single big cluster (root). The result is a tree which can be plotted as a </a:t>
            </a:r>
            <a:r>
              <a:rPr dirty="0" err="1"/>
              <a:t>dendrogram</a:t>
            </a:r>
            <a:r>
              <a:rPr dirty="0"/>
              <a:t> (tree</a:t>
            </a:r>
            <a:r>
              <a:rPr dirty="0" smtClean="0"/>
              <a:t>).</a:t>
            </a:r>
            <a:r>
              <a:rPr lang="en-US" dirty="0" smtClean="0"/>
              <a:t/>
            </a:r>
            <a:br>
              <a:rPr lang="en-US" dirty="0" smtClean="0"/>
            </a:br>
            <a:endParaRPr dirty="0"/>
          </a:p>
          <a:p>
            <a:pPr marL="0" indent="0">
              <a:buNone/>
            </a:pPr>
            <a:r>
              <a:rPr b="1" dirty="0"/>
              <a:t>Divisive hierarchical clustering:</a:t>
            </a:r>
            <a:r>
              <a:rPr dirty="0"/>
              <a:t> It’s also known as DIANA (</a:t>
            </a:r>
            <a:r>
              <a:rPr dirty="0" err="1"/>
              <a:t>Divise</a:t>
            </a:r>
            <a:r>
              <a:rPr dirty="0"/>
              <a:t> Analysis) and it works in a top-down manner. The algorithm is an inverse order of AGNES. It begins with the root, in which all objects are included in a single cluster. At each step of the iteration, the most heterogeneous cluster is divided into two. The process is repeated until all objects are in their own cluster.</a:t>
            </a:r>
          </a:p>
          <a:p>
            <a:pPr marL="0" indent="0">
              <a:buNone/>
            </a:pPr>
            <a:r>
              <a:rPr dirty="0"/>
              <a:t>Both kinds are in base-R, in the </a:t>
            </a:r>
            <a:r>
              <a:rPr b="1" dirty="0"/>
              <a:t>cluster</a:t>
            </a:r>
            <a:r>
              <a:rPr dirty="0"/>
              <a:t> package, and others as well.</a:t>
            </a:r>
          </a:p>
        </p:txBody>
      </p:sp>
    </p:spTree>
    <p:extLst>
      <p:ext uri="{BB962C8B-B14F-4D97-AF65-F5344CB8AC3E}">
        <p14:creationId xmlns:p14="http://schemas.microsoft.com/office/powerpoint/2010/main" val="2886906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17 - Hierarchical Clustering R Code</a:t>
            </a:r>
          </a:p>
        </p:txBody>
      </p:sp>
      <p:sp>
        <p:nvSpPr>
          <p:cNvPr id="3" name="Content Placeholder 2"/>
          <p:cNvSpPr>
            <a:spLocks noGrp="1"/>
          </p:cNvSpPr>
          <p:nvPr>
            <p:ph idx="1"/>
          </p:nvPr>
        </p:nvSpPr>
        <p:spPr/>
        <p:txBody>
          <a:bodyPr/>
          <a:lstStyle/>
          <a:p>
            <a:pPr marL="0" indent="0">
              <a:buNone/>
            </a:pPr>
            <a:r>
              <a:rPr sz="1350" b="1" dirty="0">
                <a:solidFill>
                  <a:srgbClr val="007020"/>
                </a:solidFill>
                <a:latin typeface="Ubuntu Mono"/>
              </a:rPr>
              <a:t>data</a:t>
            </a:r>
            <a:r>
              <a:rPr sz="1350" dirty="0">
                <a:latin typeface="Ubuntu Mono"/>
              </a:rPr>
              <a:t>(iris)          </a:t>
            </a:r>
            <a:r>
              <a:rPr sz="1350" i="1" dirty="0">
                <a:solidFill>
                  <a:srgbClr val="60A0B0"/>
                </a:solidFill>
                <a:latin typeface="Ubuntu Mono"/>
              </a:rPr>
              <a:t># load the iris data set</a:t>
            </a:r>
            <a:r>
              <a:rPr dirty="0"/>
              <a:t/>
            </a:r>
            <a:br>
              <a:rPr dirty="0"/>
            </a:br>
            <a:r>
              <a:rPr sz="1350" dirty="0">
                <a:latin typeface="Ubuntu Mono"/>
              </a:rPr>
              <a:t>x &lt;-</a:t>
            </a:r>
            <a:r>
              <a:rPr sz="1350" dirty="0">
                <a:solidFill>
                  <a:srgbClr val="4070A0"/>
                </a:solidFill>
                <a:latin typeface="Ubuntu Mono"/>
              </a:rPr>
              <a:t> </a:t>
            </a:r>
            <a:r>
              <a:rPr sz="1350" dirty="0">
                <a:latin typeface="Ubuntu Mono"/>
              </a:rPr>
              <a:t>iris[</a:t>
            </a:r>
            <a:r>
              <a:rPr sz="1350" dirty="0">
                <a:solidFill>
                  <a:srgbClr val="40A070"/>
                </a:solidFill>
                <a:latin typeface="Ubuntu Mono"/>
              </a:rPr>
              <a:t>1</a:t>
            </a:r>
            <a:r>
              <a:rPr sz="1350" dirty="0">
                <a:solidFill>
                  <a:srgbClr val="666666"/>
                </a:solidFill>
                <a:latin typeface="Ubuntu Mono"/>
              </a:rPr>
              <a:t>:</a:t>
            </a:r>
            <a:r>
              <a:rPr sz="1350" dirty="0">
                <a:solidFill>
                  <a:srgbClr val="40A070"/>
                </a:solidFill>
                <a:latin typeface="Ubuntu Mono"/>
              </a:rPr>
              <a:t>4</a:t>
            </a:r>
            <a:r>
              <a:rPr sz="1350" dirty="0">
                <a:latin typeface="Ubuntu Mono"/>
              </a:rPr>
              <a:t>]      </a:t>
            </a:r>
            <a:r>
              <a:rPr sz="1350" i="1" dirty="0">
                <a:solidFill>
                  <a:srgbClr val="60A0B0"/>
                </a:solidFill>
                <a:latin typeface="Ubuntu Mono"/>
              </a:rPr>
              <a:t># segregate the independent variables</a:t>
            </a:r>
            <a:r>
              <a:rPr dirty="0"/>
              <a:t/>
            </a:r>
            <a:br>
              <a:rPr dirty="0"/>
            </a:br>
            <a:r>
              <a:rPr sz="1350" dirty="0">
                <a:latin typeface="Ubuntu Mono"/>
              </a:rPr>
              <a:t>y &lt;-</a:t>
            </a:r>
            <a:r>
              <a:rPr sz="1350" dirty="0">
                <a:solidFill>
                  <a:srgbClr val="4070A0"/>
                </a:solidFill>
                <a:latin typeface="Ubuntu Mono"/>
              </a:rPr>
              <a:t> </a:t>
            </a:r>
            <a:r>
              <a:rPr sz="1350" dirty="0" err="1">
                <a:latin typeface="Ubuntu Mono"/>
              </a:rPr>
              <a:t>iris</a:t>
            </a:r>
            <a:r>
              <a:rPr sz="1350" dirty="0" err="1">
                <a:solidFill>
                  <a:srgbClr val="666666"/>
                </a:solidFill>
                <a:latin typeface="Ubuntu Mono"/>
              </a:rPr>
              <a:t>$</a:t>
            </a:r>
            <a:r>
              <a:rPr sz="1350" dirty="0" err="1">
                <a:latin typeface="Ubuntu Mono"/>
              </a:rPr>
              <a:t>Species</a:t>
            </a:r>
            <a:r>
              <a:rPr sz="1350" dirty="0">
                <a:latin typeface="Ubuntu Mono"/>
              </a:rPr>
              <a:t>   </a:t>
            </a:r>
            <a:r>
              <a:rPr sz="1350" i="1" dirty="0">
                <a:solidFill>
                  <a:srgbClr val="60A0B0"/>
                </a:solidFill>
                <a:latin typeface="Ubuntu Mono"/>
              </a:rPr>
              <a:t># segregate the dependent variable</a:t>
            </a:r>
            <a:r>
              <a:rPr dirty="0"/>
              <a:t/>
            </a:r>
            <a:br>
              <a:rPr dirty="0"/>
            </a:br>
            <a:r>
              <a:rPr sz="1350" dirty="0">
                <a:latin typeface="Ubuntu Mono"/>
              </a:rPr>
              <a:t>d &lt;-</a:t>
            </a:r>
            <a:r>
              <a:rPr sz="1350" dirty="0">
                <a:solidFill>
                  <a:srgbClr val="4070A0"/>
                </a:solidFill>
                <a:latin typeface="Ubuntu Mono"/>
              </a:rPr>
              <a:t> </a:t>
            </a:r>
            <a:r>
              <a:rPr sz="1350" b="1" dirty="0" err="1">
                <a:solidFill>
                  <a:srgbClr val="007020"/>
                </a:solidFill>
                <a:latin typeface="Ubuntu Mono"/>
              </a:rPr>
              <a:t>dist</a:t>
            </a:r>
            <a:r>
              <a:rPr sz="1350" dirty="0">
                <a:latin typeface="Ubuntu Mono"/>
              </a:rPr>
              <a:t>(x, </a:t>
            </a:r>
            <a:r>
              <a:rPr sz="1350" dirty="0">
                <a:solidFill>
                  <a:srgbClr val="902000"/>
                </a:solidFill>
                <a:latin typeface="Ubuntu Mono"/>
              </a:rPr>
              <a:t>method =</a:t>
            </a:r>
            <a:r>
              <a:rPr sz="1350" dirty="0">
                <a:latin typeface="Ubuntu Mono"/>
              </a:rPr>
              <a:t> </a:t>
            </a:r>
            <a:r>
              <a:rPr sz="1350" dirty="0">
                <a:solidFill>
                  <a:srgbClr val="4070A0"/>
                </a:solidFill>
                <a:latin typeface="Ubuntu Mono"/>
              </a:rPr>
              <a:t>"</a:t>
            </a:r>
            <a:r>
              <a:rPr sz="1350" dirty="0" err="1">
                <a:solidFill>
                  <a:srgbClr val="4070A0"/>
                </a:solidFill>
                <a:latin typeface="Ubuntu Mono"/>
              </a:rPr>
              <a:t>euclidean</a:t>
            </a:r>
            <a:r>
              <a:rPr sz="1350" dirty="0">
                <a:solidFill>
                  <a:srgbClr val="4070A0"/>
                </a:solidFill>
                <a:latin typeface="Ubuntu Mono"/>
              </a:rPr>
              <a:t>"</a:t>
            </a:r>
            <a:r>
              <a:rPr sz="1350" dirty="0">
                <a:latin typeface="Ubuntu Mono"/>
              </a:rPr>
              <a:t>)      </a:t>
            </a:r>
            <a:r>
              <a:rPr sz="1350" i="1" dirty="0">
                <a:solidFill>
                  <a:srgbClr val="60A0B0"/>
                </a:solidFill>
                <a:latin typeface="Ubuntu Mono"/>
              </a:rPr>
              <a:t># Dissimilarity matrix</a:t>
            </a:r>
            <a:r>
              <a:rPr dirty="0"/>
              <a:t/>
            </a:r>
            <a:br>
              <a:rPr dirty="0"/>
            </a:br>
            <a:r>
              <a:rPr sz="1350" dirty="0">
                <a:latin typeface="Ubuntu Mono"/>
              </a:rPr>
              <a:t>hc1 &lt;-</a:t>
            </a:r>
            <a:r>
              <a:rPr sz="1350" dirty="0">
                <a:solidFill>
                  <a:srgbClr val="4070A0"/>
                </a:solidFill>
                <a:latin typeface="Ubuntu Mono"/>
              </a:rPr>
              <a:t> </a:t>
            </a:r>
            <a:r>
              <a:rPr sz="1350" b="1" dirty="0" err="1">
                <a:solidFill>
                  <a:srgbClr val="007020"/>
                </a:solidFill>
                <a:latin typeface="Ubuntu Mono"/>
              </a:rPr>
              <a:t>hclust</a:t>
            </a:r>
            <a:r>
              <a:rPr sz="1350" dirty="0">
                <a:latin typeface="Ubuntu Mono"/>
              </a:rPr>
              <a:t>(d, </a:t>
            </a:r>
            <a:r>
              <a:rPr sz="1350" dirty="0">
                <a:solidFill>
                  <a:srgbClr val="902000"/>
                </a:solidFill>
                <a:latin typeface="Ubuntu Mono"/>
              </a:rPr>
              <a:t>method =</a:t>
            </a:r>
            <a:r>
              <a:rPr sz="1350" dirty="0">
                <a:latin typeface="Ubuntu Mono"/>
              </a:rPr>
              <a:t> </a:t>
            </a:r>
            <a:r>
              <a:rPr sz="1350" dirty="0">
                <a:solidFill>
                  <a:srgbClr val="4070A0"/>
                </a:solidFill>
                <a:latin typeface="Ubuntu Mono"/>
              </a:rPr>
              <a:t>"complete"</a:t>
            </a:r>
            <a:r>
              <a:rPr sz="1350" dirty="0">
                <a:latin typeface="Ubuntu Mono"/>
              </a:rPr>
              <a:t> )  </a:t>
            </a:r>
            <a:r>
              <a:rPr sz="1350" i="1" dirty="0">
                <a:solidFill>
                  <a:srgbClr val="60A0B0"/>
                </a:solidFill>
                <a:latin typeface="Ubuntu Mono"/>
              </a:rPr>
              <a:t># Hierarchical clustering using</a:t>
            </a:r>
            <a:r>
              <a:rPr dirty="0"/>
              <a:t/>
            </a:r>
            <a:br>
              <a:rPr dirty="0"/>
            </a:br>
            <a:r>
              <a:rPr sz="1350" dirty="0">
                <a:latin typeface="Ubuntu Mono"/>
              </a:rPr>
              <a:t>                                        </a:t>
            </a:r>
            <a:r>
              <a:rPr sz="1350" i="1" dirty="0">
                <a:solidFill>
                  <a:srgbClr val="60A0B0"/>
                </a:solidFill>
                <a:latin typeface="Ubuntu Mono"/>
              </a:rPr>
              <a:t># complete linkage</a:t>
            </a:r>
            <a:r>
              <a:rPr dirty="0"/>
              <a:t/>
            </a:r>
            <a:br>
              <a:rPr dirty="0"/>
            </a:br>
            <a:r>
              <a:rPr dirty="0"/>
              <a:t/>
            </a:r>
            <a:br>
              <a:rPr dirty="0"/>
            </a:br>
            <a:r>
              <a:rPr sz="1350" dirty="0" err="1">
                <a:latin typeface="Ubuntu Mono"/>
              </a:rPr>
              <a:t>sub_grp</a:t>
            </a:r>
            <a:r>
              <a:rPr sz="1350" dirty="0">
                <a:latin typeface="Ubuntu Mono"/>
              </a:rPr>
              <a:t> &lt;-</a:t>
            </a:r>
            <a:r>
              <a:rPr sz="1350" dirty="0">
                <a:solidFill>
                  <a:srgbClr val="4070A0"/>
                </a:solidFill>
                <a:latin typeface="Ubuntu Mono"/>
              </a:rPr>
              <a:t> </a:t>
            </a:r>
            <a:r>
              <a:rPr sz="1350" b="1" dirty="0" err="1">
                <a:solidFill>
                  <a:srgbClr val="007020"/>
                </a:solidFill>
                <a:latin typeface="Ubuntu Mono"/>
              </a:rPr>
              <a:t>cutree</a:t>
            </a:r>
            <a:r>
              <a:rPr sz="1350" dirty="0">
                <a:latin typeface="Ubuntu Mono"/>
              </a:rPr>
              <a:t>(hc1, </a:t>
            </a:r>
            <a:r>
              <a:rPr sz="1350" dirty="0">
                <a:solidFill>
                  <a:srgbClr val="902000"/>
                </a:solidFill>
                <a:latin typeface="Ubuntu Mono"/>
              </a:rPr>
              <a:t>k =</a:t>
            </a:r>
            <a:r>
              <a:rPr sz="1350" dirty="0">
                <a:latin typeface="Ubuntu Mono"/>
              </a:rPr>
              <a:t> </a:t>
            </a:r>
            <a:r>
              <a:rPr sz="1350" dirty="0">
                <a:solidFill>
                  <a:srgbClr val="40A070"/>
                </a:solidFill>
                <a:latin typeface="Ubuntu Mono"/>
              </a:rPr>
              <a:t>3</a:t>
            </a:r>
            <a:r>
              <a:rPr sz="1350" dirty="0">
                <a:latin typeface="Ubuntu Mono"/>
              </a:rPr>
              <a:t>)      </a:t>
            </a:r>
            <a:r>
              <a:rPr sz="1350" i="1" dirty="0">
                <a:solidFill>
                  <a:srgbClr val="60A0B0"/>
                </a:solidFill>
                <a:latin typeface="Ubuntu Mono"/>
              </a:rPr>
              <a:t># Cut tree into 3 groups or at level 3</a:t>
            </a:r>
            <a:r>
              <a:rPr dirty="0"/>
              <a:t/>
            </a:r>
            <a:br>
              <a:rPr dirty="0"/>
            </a:br>
            <a:r>
              <a:rPr sz="1350" b="1" dirty="0">
                <a:solidFill>
                  <a:srgbClr val="007020"/>
                </a:solidFill>
                <a:latin typeface="Ubuntu Mono"/>
              </a:rPr>
              <a:t>table</a:t>
            </a:r>
            <a:r>
              <a:rPr sz="1350" dirty="0">
                <a:latin typeface="Ubuntu Mono"/>
              </a:rPr>
              <a:t>(y, </a:t>
            </a:r>
            <a:r>
              <a:rPr sz="1350" dirty="0" err="1">
                <a:latin typeface="Ubuntu Mono"/>
              </a:rPr>
              <a:t>sub_grp</a:t>
            </a:r>
            <a:r>
              <a:rPr sz="1350" dirty="0">
                <a:latin typeface="Ubuntu Mono"/>
              </a:rPr>
              <a:t>)                  </a:t>
            </a:r>
            <a:r>
              <a:rPr sz="1350" i="1" dirty="0">
                <a:solidFill>
                  <a:srgbClr val="60A0B0"/>
                </a:solidFill>
                <a:latin typeface="Ubuntu Mono"/>
              </a:rPr>
              <a:t># Number of members in each cluster</a:t>
            </a:r>
          </a:p>
          <a:p>
            <a:pPr marL="0" indent="0">
              <a:buNone/>
            </a:pPr>
            <a:r>
              <a:rPr sz="1350" dirty="0">
                <a:latin typeface="Ubuntu Mono"/>
              </a:rPr>
              <a:t>            </a:t>
            </a:r>
            <a:r>
              <a:rPr sz="1350" dirty="0" err="1">
                <a:latin typeface="Ubuntu Mono"/>
              </a:rPr>
              <a:t>sub_grp</a:t>
            </a:r>
            <a:r>
              <a:rPr sz="1350" dirty="0">
                <a:latin typeface="Ubuntu Mono"/>
              </a:rPr>
              <a:t>
y             1  2  3
  </a:t>
            </a:r>
            <a:r>
              <a:rPr sz="1350" dirty="0" err="1">
                <a:latin typeface="Ubuntu Mono"/>
              </a:rPr>
              <a:t>setosa</a:t>
            </a:r>
            <a:r>
              <a:rPr sz="1350" dirty="0">
                <a:latin typeface="Ubuntu Mono"/>
              </a:rPr>
              <a:t>     50  0  0
  versicolor  0 23 27
  </a:t>
            </a:r>
            <a:r>
              <a:rPr sz="1350" dirty="0" err="1">
                <a:latin typeface="Ubuntu Mono"/>
              </a:rPr>
              <a:t>virginica</a:t>
            </a:r>
            <a:r>
              <a:rPr sz="1350" dirty="0">
                <a:latin typeface="Ubuntu Mono"/>
              </a:rPr>
              <a:t>   0 49  1</a:t>
            </a:r>
          </a:p>
        </p:txBody>
      </p:sp>
    </p:spTree>
    <p:extLst>
      <p:ext uri="{BB962C8B-B14F-4D97-AF65-F5344CB8AC3E}">
        <p14:creationId xmlns:p14="http://schemas.microsoft.com/office/powerpoint/2010/main" val="456373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18 - Hierarchical Clustering R Code</a:t>
            </a:r>
          </a:p>
        </p:txBody>
      </p:sp>
      <p:sp>
        <p:nvSpPr>
          <p:cNvPr id="3" name="Content Placeholder 2"/>
          <p:cNvSpPr>
            <a:spLocks noGrp="1"/>
          </p:cNvSpPr>
          <p:nvPr>
            <p:ph idx="1"/>
          </p:nvPr>
        </p:nvSpPr>
        <p:spPr>
          <a:xfrm>
            <a:off x="0" y="1033272"/>
            <a:ext cx="6858000" cy="1043356"/>
          </a:xfrm>
        </p:spPr>
        <p:txBody>
          <a:bodyPr/>
          <a:lstStyle/>
          <a:p>
            <a:pPr marL="0" indent="0">
              <a:buNone/>
            </a:pPr>
            <a:r>
              <a:rPr sz="1350" i="1" dirty="0">
                <a:solidFill>
                  <a:srgbClr val="60A0B0"/>
                </a:solidFill>
                <a:latin typeface="Ubuntu Mono"/>
              </a:rPr>
              <a:t># Plot the obtained </a:t>
            </a:r>
            <a:r>
              <a:rPr sz="1350" i="1" dirty="0" err="1">
                <a:solidFill>
                  <a:srgbClr val="60A0B0"/>
                </a:solidFill>
                <a:latin typeface="Ubuntu Mono"/>
              </a:rPr>
              <a:t>dendrogram</a:t>
            </a:r>
            <a:r>
              <a:rPr dirty="0"/>
              <a:t/>
            </a:r>
            <a:br>
              <a:rPr dirty="0"/>
            </a:br>
            <a:r>
              <a:rPr sz="1350" b="1" dirty="0">
                <a:solidFill>
                  <a:srgbClr val="007020"/>
                </a:solidFill>
                <a:latin typeface="Ubuntu Mono"/>
              </a:rPr>
              <a:t>plot</a:t>
            </a:r>
            <a:r>
              <a:rPr sz="1350" dirty="0">
                <a:latin typeface="Ubuntu Mono"/>
              </a:rPr>
              <a:t>(hc1)</a:t>
            </a:r>
            <a:r>
              <a:rPr dirty="0"/>
              <a:t/>
            </a:r>
            <a:br>
              <a:rPr dirty="0"/>
            </a:br>
            <a:r>
              <a:rPr sz="1350" b="1" dirty="0" err="1">
                <a:solidFill>
                  <a:srgbClr val="007020"/>
                </a:solidFill>
                <a:latin typeface="Ubuntu Mono"/>
              </a:rPr>
              <a:t>rect.hclust</a:t>
            </a:r>
            <a:r>
              <a:rPr sz="1350" dirty="0">
                <a:latin typeface="Ubuntu Mono"/>
              </a:rPr>
              <a:t>(hc1, </a:t>
            </a:r>
            <a:r>
              <a:rPr sz="1350" dirty="0">
                <a:solidFill>
                  <a:srgbClr val="902000"/>
                </a:solidFill>
                <a:latin typeface="Ubuntu Mono"/>
              </a:rPr>
              <a:t>k =</a:t>
            </a:r>
            <a:r>
              <a:rPr sz="1350" dirty="0">
                <a:latin typeface="Ubuntu Mono"/>
              </a:rPr>
              <a:t> </a:t>
            </a:r>
            <a:r>
              <a:rPr sz="1350" dirty="0">
                <a:solidFill>
                  <a:srgbClr val="40A070"/>
                </a:solidFill>
                <a:latin typeface="Ubuntu Mono"/>
              </a:rPr>
              <a:t>3</a:t>
            </a:r>
            <a:r>
              <a:rPr sz="1350" dirty="0">
                <a:latin typeface="Ubuntu Mono"/>
              </a:rPr>
              <a:t>, </a:t>
            </a:r>
            <a:r>
              <a:rPr sz="1350" dirty="0">
                <a:solidFill>
                  <a:srgbClr val="902000"/>
                </a:solidFill>
                <a:latin typeface="Ubuntu Mono"/>
              </a:rPr>
              <a:t>border =</a:t>
            </a:r>
            <a:r>
              <a:rPr sz="1350" dirty="0">
                <a:latin typeface="Ubuntu Mono"/>
              </a:rPr>
              <a:t> </a:t>
            </a:r>
            <a:r>
              <a:rPr sz="1350" dirty="0">
                <a:solidFill>
                  <a:srgbClr val="40A070"/>
                </a:solidFill>
                <a:latin typeface="Ubuntu Mono"/>
              </a:rPr>
              <a:t>2</a:t>
            </a:r>
            <a:r>
              <a:rPr sz="1350" dirty="0">
                <a:solidFill>
                  <a:srgbClr val="666666"/>
                </a:solidFill>
                <a:latin typeface="Ubuntu Mono"/>
              </a:rPr>
              <a:t>:</a:t>
            </a:r>
            <a:r>
              <a:rPr sz="1350" dirty="0">
                <a:solidFill>
                  <a:srgbClr val="40A070"/>
                </a:solidFill>
                <a:latin typeface="Ubuntu Mono"/>
              </a:rPr>
              <a:t>4</a:t>
            </a:r>
            <a:r>
              <a:rPr sz="1350" dirty="0">
                <a:latin typeface="Ubuntu Mono"/>
              </a:rPr>
              <a:t>)</a:t>
            </a:r>
          </a:p>
        </p:txBody>
      </p:sp>
      <p:pic>
        <p:nvPicPr>
          <p:cNvPr id="4" name="Picture 3" descr="The cluster dendrogram for the iris data set, with colored rectangles highlighting the three clusters that were created by the cutree command.&#10;"/>
          <p:cNvPicPr>
            <a:picLocks noGrp="1" noChangeAspect="1"/>
          </p:cNvPicPr>
          <p:nvPr/>
        </p:nvPicPr>
        <p:blipFill>
          <a:blip r:embed="rId2"/>
          <a:stretch>
            <a:fillRect/>
          </a:stretch>
        </p:blipFill>
        <p:spPr bwMode="auto">
          <a:xfrm>
            <a:off x="1019175" y="1922804"/>
            <a:ext cx="4819650" cy="3009900"/>
          </a:xfrm>
          <a:prstGeom prst="rect">
            <a:avLst/>
          </a:prstGeom>
          <a:noFill/>
          <a:ln w="9525">
            <a:noFill/>
            <a:headEnd/>
            <a:tailEnd/>
          </a:ln>
        </p:spPr>
      </p:pic>
    </p:spTree>
    <p:extLst>
      <p:ext uri="{BB962C8B-B14F-4D97-AF65-F5344CB8AC3E}">
        <p14:creationId xmlns:p14="http://schemas.microsoft.com/office/powerpoint/2010/main" val="3570206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19 - Hierarchical Clustering Output</a:t>
            </a:r>
          </a:p>
        </p:txBody>
      </p:sp>
      <p:sp>
        <p:nvSpPr>
          <p:cNvPr id="3" name="Content Placeholder 2"/>
          <p:cNvSpPr>
            <a:spLocks noGrp="1"/>
          </p:cNvSpPr>
          <p:nvPr>
            <p:ph idx="1"/>
          </p:nvPr>
        </p:nvSpPr>
        <p:spPr>
          <a:xfrm>
            <a:off x="0" y="1033272"/>
            <a:ext cx="6858000" cy="932261"/>
          </a:xfrm>
        </p:spPr>
        <p:txBody>
          <a:bodyPr/>
          <a:lstStyle/>
          <a:p>
            <a:pPr marL="0" indent="0">
              <a:buNone/>
            </a:pPr>
            <a:r>
              <a:rPr sz="1350" i="1">
                <a:solidFill>
                  <a:srgbClr val="60A0B0"/>
                </a:solidFill>
                <a:latin typeface="Ubuntu Mono"/>
              </a:rPr>
              <a:t>#Showcase the visualization</a:t>
            </a:r>
            <a:r>
              <a:t/>
            </a:r>
            <a:br/>
            <a:r>
              <a:rPr sz="1350" b="1">
                <a:solidFill>
                  <a:srgbClr val="007020"/>
                </a:solidFill>
                <a:latin typeface="Ubuntu Mono"/>
              </a:rPr>
              <a:t>library</a:t>
            </a:r>
            <a:r>
              <a:rPr sz="1350">
                <a:latin typeface="Ubuntu Mono"/>
              </a:rPr>
              <a:t>(</a:t>
            </a:r>
            <a:r>
              <a:rPr sz="1350" dirty="0" err="1">
                <a:latin typeface="Ubuntu Mono"/>
              </a:rPr>
              <a:t>factoextra</a:t>
            </a:r>
            <a:r>
              <a:rPr sz="1350" dirty="0">
                <a:latin typeface="Ubuntu Mono"/>
              </a:rPr>
              <a:t>)</a:t>
            </a:r>
            <a:r>
              <a:rPr dirty="0"/>
              <a:t/>
            </a:r>
            <a:br>
              <a:rPr dirty="0"/>
            </a:br>
            <a:r>
              <a:rPr sz="1350" b="1" dirty="0" err="1">
                <a:solidFill>
                  <a:srgbClr val="007020"/>
                </a:solidFill>
                <a:latin typeface="Ubuntu Mono"/>
              </a:rPr>
              <a:t>fviz_cluster</a:t>
            </a:r>
            <a:r>
              <a:rPr sz="1350" dirty="0">
                <a:latin typeface="Ubuntu Mono"/>
              </a:rPr>
              <a:t>(</a:t>
            </a:r>
            <a:r>
              <a:rPr sz="1350" b="1" dirty="0">
                <a:solidFill>
                  <a:srgbClr val="007020"/>
                </a:solidFill>
                <a:latin typeface="Ubuntu Mono"/>
              </a:rPr>
              <a:t>list</a:t>
            </a:r>
            <a:r>
              <a:rPr sz="1350" dirty="0">
                <a:latin typeface="Ubuntu Mono"/>
              </a:rPr>
              <a:t>(</a:t>
            </a:r>
            <a:r>
              <a:rPr sz="1350" dirty="0">
                <a:solidFill>
                  <a:srgbClr val="902000"/>
                </a:solidFill>
                <a:latin typeface="Ubuntu Mono"/>
              </a:rPr>
              <a:t>data =</a:t>
            </a:r>
            <a:r>
              <a:rPr sz="1350" dirty="0">
                <a:latin typeface="Ubuntu Mono"/>
              </a:rPr>
              <a:t> x, </a:t>
            </a:r>
            <a:r>
              <a:rPr sz="1350" dirty="0">
                <a:solidFill>
                  <a:srgbClr val="902000"/>
                </a:solidFill>
                <a:latin typeface="Ubuntu Mono"/>
              </a:rPr>
              <a:t>cluster =</a:t>
            </a:r>
            <a:r>
              <a:rPr sz="1350" dirty="0">
                <a:latin typeface="Ubuntu Mono"/>
              </a:rPr>
              <a:t> </a:t>
            </a:r>
            <a:r>
              <a:rPr sz="1350" dirty="0" err="1">
                <a:latin typeface="Ubuntu Mono"/>
              </a:rPr>
              <a:t>sub_grp</a:t>
            </a:r>
            <a:r>
              <a:rPr sz="1350" dirty="0">
                <a:latin typeface="Ubuntu Mono"/>
              </a:rPr>
              <a:t>))</a:t>
            </a:r>
          </a:p>
        </p:txBody>
      </p:sp>
      <p:pic>
        <p:nvPicPr>
          <p:cNvPr id="4" name="Picture 3" descr="A scatter plot showing the three clusters, highlighted with colored polygons.&#10;"/>
          <p:cNvPicPr>
            <a:picLocks noGrp="1" noChangeAspect="1"/>
          </p:cNvPicPr>
          <p:nvPr/>
        </p:nvPicPr>
        <p:blipFill>
          <a:blip r:embed="rId2"/>
          <a:stretch>
            <a:fillRect/>
          </a:stretch>
        </p:blipFill>
        <p:spPr bwMode="auto">
          <a:xfrm>
            <a:off x="1019175" y="1939896"/>
            <a:ext cx="4819650" cy="3009900"/>
          </a:xfrm>
          <a:prstGeom prst="rect">
            <a:avLst/>
          </a:prstGeom>
          <a:noFill/>
          <a:ln w="9525">
            <a:noFill/>
            <a:headEnd/>
            <a:tailEnd/>
          </a:ln>
        </p:spPr>
      </p:pic>
    </p:spTree>
    <p:extLst>
      <p:ext uri="{BB962C8B-B14F-4D97-AF65-F5344CB8AC3E}">
        <p14:creationId xmlns:p14="http://schemas.microsoft.com/office/powerpoint/2010/main" val="345455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20 - Question</a:t>
            </a:r>
          </a:p>
        </p:txBody>
      </p:sp>
      <p:sp>
        <p:nvSpPr>
          <p:cNvPr id="3" name="Content Placeholder 2"/>
          <p:cNvSpPr>
            <a:spLocks noGrp="1"/>
          </p:cNvSpPr>
          <p:nvPr>
            <p:ph idx="1"/>
          </p:nvPr>
        </p:nvSpPr>
        <p:spPr/>
        <p:txBody>
          <a:bodyPr>
            <a:normAutofit lnSpcReduction="10000"/>
          </a:bodyPr>
          <a:lstStyle/>
          <a:p>
            <a:pPr marL="0" indent="0">
              <a:buNone/>
            </a:pPr>
            <a:r>
              <a:rPr/>
              <a:t>Which of the following statements is true?</a:t>
            </a:r>
          </a:p>
          <a:p>
            <a:pPr lvl="1"/>
            <a:r>
              <a:rPr/>
              <a:t>For </a:t>
            </a:r>
            <a:r>
              <a:rPr i="1"/>
              <a:t>k</a:t>
            </a:r>
            <a:r>
              <a:rPr/>
              <a:t>-means clustering you need to decide the number of clusters before running the algorithm, while for hierarchical, you do not.</a:t>
            </a:r>
          </a:p>
          <a:p>
            <a:pPr lvl="1"/>
            <a:r>
              <a:rPr/>
              <a:t>For hierarchical clustering you need to decide the number of clusters before running the algorithm, while for </a:t>
            </a:r>
            <a:r>
              <a:rPr i="1"/>
              <a:t>k</a:t>
            </a:r>
            <a:r>
              <a:rPr/>
              <a:t>-means, you do not.</a:t>
            </a:r>
          </a:p>
          <a:p>
            <a:pPr lvl="1"/>
            <a:r>
              <a:rPr/>
              <a:t>For </a:t>
            </a:r>
            <a:r>
              <a:rPr i="1"/>
              <a:t>k</a:t>
            </a:r>
            <a:r>
              <a:rPr/>
              <a:t>-means and hierarchical clustering methods you need to decide the number of clusters before running the algorithm.</a:t>
            </a:r>
          </a:p>
          <a:p>
            <a:pPr lvl="1"/>
            <a:r>
              <a:rPr/>
              <a:t>For </a:t>
            </a:r>
            <a:r>
              <a:rPr i="1"/>
              <a:t>k</a:t>
            </a:r>
            <a:r>
              <a:rPr/>
              <a:t>-means and hierarchical clustering methods you do not need to decide the number of clusters before running the algorithm.</a:t>
            </a:r>
          </a:p>
        </p:txBody>
      </p:sp>
    </p:spTree>
    <p:extLst>
      <p:ext uri="{BB962C8B-B14F-4D97-AF65-F5344CB8AC3E}">
        <p14:creationId xmlns:p14="http://schemas.microsoft.com/office/powerpoint/2010/main" val="1698594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Dimension Reduction</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221256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21 - Dimension Reduction</a:t>
            </a:r>
          </a:p>
        </p:txBody>
      </p:sp>
      <p:sp>
        <p:nvSpPr>
          <p:cNvPr id="3" name="Content Placeholder 2"/>
          <p:cNvSpPr>
            <a:spLocks noGrp="1"/>
          </p:cNvSpPr>
          <p:nvPr>
            <p:ph idx="1"/>
          </p:nvPr>
        </p:nvSpPr>
        <p:spPr/>
        <p:txBody>
          <a:bodyPr>
            <a:normAutofit fontScale="92500" lnSpcReduction="10000"/>
          </a:bodyPr>
          <a:lstStyle/>
          <a:p>
            <a:pPr marL="0" indent="0">
              <a:buNone/>
            </a:pPr>
            <a:r>
              <a:rPr/>
              <a:t>Data can be collected so cheaply now, that we have seen a tremendous increase in the amount of data we collect. Sensors continuously record data and store it for analysis at a later point. Such data will have a lot of redundancy, so dimensionality reduction tries to find a way to summarize the data in useful ways, so that we can work with fewer variables.</a:t>
            </a:r>
          </a:p>
          <a:p>
            <a:pPr marL="0" indent="0">
              <a:buNone/>
            </a:pPr>
            <a:r>
              <a:rPr/>
              <a:t>Dimension reduction techniques such as </a:t>
            </a:r>
            <a:r>
              <a:rPr i="1"/>
              <a:t>Principal Components Analysis</a:t>
            </a:r>
            <a:r>
              <a:rPr/>
              <a:t> are used to combine columns of data into a smaller number of components, or factors, that can be used in actual analysis.</a:t>
            </a:r>
          </a:p>
          <a:p>
            <a:pPr marL="0" indent="0">
              <a:buNone/>
            </a:pPr>
            <a:r>
              <a:rPr/>
              <a:t>You could also use supervised learning techniques such as regression or random forests to determine which variables are more useful to an analysis, and then use those “features” as a way to reduce your data set.</a:t>
            </a:r>
          </a:p>
        </p:txBody>
      </p:sp>
    </p:spTree>
    <p:extLst>
      <p:ext uri="{BB962C8B-B14F-4D97-AF65-F5344CB8AC3E}">
        <p14:creationId xmlns:p14="http://schemas.microsoft.com/office/powerpoint/2010/main" val="145643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22 - Dimension Reduction</a:t>
            </a:r>
          </a:p>
        </p:txBody>
      </p:sp>
      <p:sp>
        <p:nvSpPr>
          <p:cNvPr id="3" name="Content Placeholder 2"/>
          <p:cNvSpPr>
            <a:spLocks noGrp="1"/>
          </p:cNvSpPr>
          <p:nvPr>
            <p:ph idx="1"/>
          </p:nvPr>
        </p:nvSpPr>
        <p:spPr/>
        <p:txBody>
          <a:bodyPr>
            <a:normAutofit lnSpcReduction="10000"/>
          </a:bodyPr>
          <a:lstStyle/>
          <a:p>
            <a:pPr marL="0" indent="0">
              <a:buNone/>
            </a:pPr>
            <a:r>
              <a:rPr/>
              <a:t>Dimension reduction shrinks a data set from a large number of columns (or dimensions) to something smaller. By creating a smaller number of features, we can then create regressions, trees, or other analyses to understand what is happening in our data.</a:t>
            </a:r>
          </a:p>
          <a:p>
            <a:pPr lvl="1"/>
            <a:r>
              <a:rPr/>
              <a:t>Dimension reduction helps compress data and reduces storage space needs.</a:t>
            </a:r>
          </a:p>
          <a:p>
            <a:pPr lvl="1"/>
            <a:r>
              <a:rPr/>
              <a:t>Dimension reduction speeds up the time required for performing computations.</a:t>
            </a:r>
          </a:p>
          <a:p>
            <a:pPr lvl="1"/>
            <a:r>
              <a:rPr/>
              <a:t>Dimension reduction reduces multi-collinearity, which can make some calculations harder to perform.</a:t>
            </a:r>
          </a:p>
          <a:p>
            <a:pPr marL="0" indent="0">
              <a:buNone/>
            </a:pPr>
            <a:r>
              <a:rPr/>
              <a:t>For these and other reasons, we often start with dimension reduction before starting on other supervised or unsupervised techniques.</a:t>
            </a:r>
          </a:p>
        </p:txBody>
      </p:sp>
    </p:spTree>
    <p:extLst>
      <p:ext uri="{BB962C8B-B14F-4D97-AF65-F5344CB8AC3E}">
        <p14:creationId xmlns:p14="http://schemas.microsoft.com/office/powerpoint/2010/main" val="2870372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23 - Types of Dimension Reduction</a:t>
            </a:r>
          </a:p>
        </p:txBody>
      </p:sp>
      <p:sp>
        <p:nvSpPr>
          <p:cNvPr id="3" name="Content Placeholder 2"/>
          <p:cNvSpPr>
            <a:spLocks noGrp="1"/>
          </p:cNvSpPr>
          <p:nvPr>
            <p:ph idx="1"/>
          </p:nvPr>
        </p:nvSpPr>
        <p:spPr>
          <a:xfrm>
            <a:off x="0" y="1033272"/>
            <a:ext cx="6858000" cy="1838115"/>
          </a:xfrm>
        </p:spPr>
        <p:txBody>
          <a:bodyPr>
            <a:normAutofit fontScale="77500" lnSpcReduction="20000"/>
          </a:bodyPr>
          <a:lstStyle/>
          <a:p>
            <a:pPr lvl="1"/>
            <a:r>
              <a:rPr dirty="0"/>
              <a:t>The method we are going to cover in this class for dimensionality reduction is </a:t>
            </a:r>
            <a:r>
              <a:rPr i="1" dirty="0"/>
              <a:t>principal component analysis</a:t>
            </a:r>
            <a:r>
              <a:rPr dirty="0"/>
              <a:t>.</a:t>
            </a:r>
          </a:p>
          <a:p>
            <a:pPr lvl="1"/>
            <a:r>
              <a:rPr dirty="0"/>
              <a:t>PCA is one kind of </a:t>
            </a:r>
            <a:r>
              <a:rPr i="1" dirty="0"/>
              <a:t>Factor Analysis</a:t>
            </a:r>
            <a:r>
              <a:rPr dirty="0"/>
              <a:t>, which also includes other methods for identifying factors.</a:t>
            </a:r>
          </a:p>
          <a:p>
            <a:pPr lvl="1"/>
            <a:r>
              <a:rPr i="1" dirty="0"/>
              <a:t>Linear </a:t>
            </a:r>
            <a:r>
              <a:rPr i="1" dirty="0" smtClean="0"/>
              <a:t>Discrimina</a:t>
            </a:r>
            <a:r>
              <a:rPr lang="en-US" i="1" dirty="0" smtClean="0"/>
              <a:t>nt</a:t>
            </a:r>
            <a:r>
              <a:rPr i="1" dirty="0" smtClean="0"/>
              <a:t> </a:t>
            </a:r>
            <a:r>
              <a:rPr i="1" dirty="0"/>
              <a:t>Analysis</a:t>
            </a:r>
            <a:r>
              <a:rPr dirty="0"/>
              <a:t> is an analogue of Linear Regression that tries to find lines that split the data in useful ways, sort of “perpendicular” to the normal way that we find lines that explain our data.</a:t>
            </a:r>
          </a:p>
        </p:txBody>
      </p:sp>
      <p:sp>
        <p:nvSpPr>
          <p:cNvPr id="4" name="Content Placeholder 2"/>
          <p:cNvSpPr txBox="1">
            <a:spLocks/>
          </p:cNvSpPr>
          <p:nvPr/>
        </p:nvSpPr>
        <p:spPr>
          <a:xfrm>
            <a:off x="546930" y="2871387"/>
            <a:ext cx="2882069" cy="2276684"/>
          </a:xfrm>
          <a:prstGeom prst="rect">
            <a:avLst/>
          </a:prstGeom>
        </p:spPr>
        <p:txBody>
          <a:bodyPr vert="horz" lIns="182880" tIns="182880" rIns="182880" bIns="182880" rtlCol="0">
            <a:normAutofit fontScale="77500" lnSpcReduction="20000"/>
          </a:bodyPr>
          <a:lstStyle>
            <a:lvl1pPr marL="171450" indent="-171450" algn="l" defTabSz="685800" rtl="0" eaLnBrk="1" latinLnBrk="0" hangingPunct="1">
              <a:lnSpc>
                <a:spcPct val="90000"/>
              </a:lnSpc>
              <a:spcBef>
                <a:spcPts val="750"/>
              </a:spcBef>
              <a:buClr>
                <a:schemeClr val="accent2"/>
              </a:buClr>
              <a:buFont typeface="Wingdings" panose="05000000000000000000" pitchFamily="2" charset="2"/>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chemeClr val="accent2"/>
              </a:buClr>
              <a:buFont typeface="Source Sans Pro" panose="020B0503030403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Wingdings" panose="05000000000000000000" pitchFamily="2" charset="2"/>
              <a:buNone/>
            </a:pPr>
            <a:r>
              <a:rPr lang="en-US" dirty="0" smtClean="0"/>
              <a:t>A PCA technique using “</a:t>
            </a:r>
            <a:r>
              <a:rPr lang="en-US" dirty="0" err="1" smtClean="0"/>
              <a:t>eigenfaces</a:t>
            </a:r>
            <a:r>
              <a:rPr lang="en-US" dirty="0" smtClean="0"/>
              <a:t>” can simplify image data to recognize faces. While each of these components is not very </a:t>
            </a:r>
            <a:r>
              <a:rPr lang="en-US" dirty="0" err="1" smtClean="0"/>
              <a:t>facelike</a:t>
            </a:r>
            <a:r>
              <a:rPr lang="en-US" dirty="0" smtClean="0"/>
              <a:t>, they can be used to create very compressed summaries of facial information, to make it easier to identify individuals in a photograph.</a:t>
            </a:r>
            <a:endParaRPr lang="en-US" dirty="0"/>
          </a:p>
        </p:txBody>
      </p:sp>
      <p:pic>
        <p:nvPicPr>
          <p:cNvPr id="5" name="Picture 4" descr="Illustration of how “build” a face from a superposition of more and more detailed eigenfaces.&#10;"/>
          <p:cNvPicPr>
            <a:picLocks noGrp="1" noChangeAspect="1"/>
          </p:cNvPicPr>
          <p:nvPr/>
        </p:nvPicPr>
        <p:blipFill>
          <a:blip r:embed="rId2"/>
          <a:stretch>
            <a:fillRect/>
          </a:stretch>
        </p:blipFill>
        <p:spPr bwMode="auto">
          <a:xfrm>
            <a:off x="3428999" y="2871387"/>
            <a:ext cx="3028950" cy="1990725"/>
          </a:xfrm>
          <a:prstGeom prst="rect">
            <a:avLst/>
          </a:prstGeom>
          <a:noFill/>
          <a:ln w="9525">
            <a:noFill/>
            <a:headEnd/>
            <a:tailEnd/>
          </a:ln>
        </p:spPr>
      </p:pic>
    </p:spTree>
    <p:extLst>
      <p:ext uri="{BB962C8B-B14F-4D97-AF65-F5344CB8AC3E}">
        <p14:creationId xmlns:p14="http://schemas.microsoft.com/office/powerpoint/2010/main" val="249622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Clustering</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282493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Principal Components Analysis</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207603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24 - Principal Component Analysis</a:t>
            </a:r>
          </a:p>
        </p:txBody>
      </p:sp>
      <p:sp>
        <p:nvSpPr>
          <p:cNvPr id="3" name="Content Placeholder 2"/>
          <p:cNvSpPr>
            <a:spLocks noGrp="1"/>
          </p:cNvSpPr>
          <p:nvPr>
            <p:ph idx="1"/>
          </p:nvPr>
        </p:nvSpPr>
        <p:spPr/>
        <p:txBody>
          <a:bodyPr>
            <a:normAutofit fontScale="92500" lnSpcReduction="20000"/>
          </a:bodyPr>
          <a:lstStyle/>
          <a:p>
            <a:pPr lvl="1"/>
            <a:r>
              <a:rPr/>
              <a:t>Principal Component Analysis (PCA) is a dimension-reduction tool that can be used to reduce a large set of variables to a small set that still contains most of the information in the large set.</a:t>
            </a:r>
          </a:p>
          <a:p>
            <a:pPr lvl="1"/>
            <a:r>
              <a:rPr/>
              <a:t>PCA procedure transforms a number of (more-or-less) correlated variables into a (smaller) number of uncorrelated variables called principal components.</a:t>
            </a:r>
          </a:p>
          <a:p>
            <a:pPr lvl="1"/>
            <a:r>
              <a:rPr/>
              <a:t>The first principal component will account for as much variablity as it can, and the second will capture information in a perpendicular or orthogonal direction, so that it has information unique from the first component.</a:t>
            </a:r>
          </a:p>
          <a:p>
            <a:pPr lvl="1"/>
            <a:r>
              <a:rPr/>
              <a:t>This technique actually uses the matrix algebra idea of eigenvectors. Each component is actually an eigenvector, and its eigenvalue explains how much variation is captured by each component.</a:t>
            </a:r>
          </a:p>
        </p:txBody>
      </p:sp>
    </p:spTree>
    <p:extLst>
      <p:ext uri="{BB962C8B-B14F-4D97-AF65-F5344CB8AC3E}">
        <p14:creationId xmlns:p14="http://schemas.microsoft.com/office/powerpoint/2010/main" val="2429936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25 - Principal Component Analysis Example</a:t>
            </a:r>
          </a:p>
        </p:txBody>
      </p:sp>
      <p:sp>
        <p:nvSpPr>
          <p:cNvPr id="3" name="Content Placeholder 2"/>
          <p:cNvSpPr>
            <a:spLocks noGrp="1"/>
          </p:cNvSpPr>
          <p:nvPr>
            <p:ph idx="1"/>
          </p:nvPr>
        </p:nvSpPr>
        <p:spPr/>
        <p:txBody>
          <a:bodyPr/>
          <a:lstStyle/>
          <a:p>
            <a:pPr marL="0" indent="0">
              <a:buNone/>
            </a:pPr>
            <a:r>
              <a:rPr/>
              <a:t>We are using R’s USArrests data set, a data set from 1973 which showcases the following:</a:t>
            </a:r>
          </a:p>
          <a:p>
            <a:pPr lvl="1"/>
            <a:r>
              <a:rPr/>
              <a:t>rate per 100,000 residents of murder</a:t>
            </a:r>
          </a:p>
          <a:p>
            <a:pPr lvl="1"/>
            <a:r>
              <a:rPr/>
              <a:t>rate per 100,000 residents of rape</a:t>
            </a:r>
          </a:p>
          <a:p>
            <a:pPr lvl="1"/>
            <a:r>
              <a:rPr/>
              <a:t>rate per 100,000 residents of assault</a:t>
            </a:r>
          </a:p>
          <a:p>
            <a:pPr lvl="1"/>
            <a:r>
              <a:rPr/>
              <a:t>% of the population that is urban</a:t>
            </a:r>
          </a:p>
          <a:p>
            <a:pPr marL="0" indent="0">
              <a:buNone/>
            </a:pPr>
            <a:r>
              <a:rPr/>
              <a:t>The goal is to reduce the dimensionality (currently 4), while losing little or no information from the data.</a:t>
            </a:r>
          </a:p>
        </p:txBody>
      </p:sp>
    </p:spTree>
    <p:extLst>
      <p:ext uri="{BB962C8B-B14F-4D97-AF65-F5344CB8AC3E}">
        <p14:creationId xmlns:p14="http://schemas.microsoft.com/office/powerpoint/2010/main" val="3801172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26 - Principal Component Analysis Example</a:t>
            </a:r>
          </a:p>
        </p:txBody>
      </p:sp>
      <p:sp>
        <p:nvSpPr>
          <p:cNvPr id="3" name="Content Placeholder 2"/>
          <p:cNvSpPr>
            <a:spLocks noGrp="1"/>
          </p:cNvSpPr>
          <p:nvPr>
            <p:ph idx="1"/>
          </p:nvPr>
        </p:nvSpPr>
        <p:spPr/>
        <p:txBody>
          <a:bodyPr/>
          <a:lstStyle/>
          <a:p>
            <a:pPr marL="0" indent="0">
              <a:buNone/>
            </a:pPr>
            <a:r>
              <a:rPr sz="1350" b="1" dirty="0">
                <a:solidFill>
                  <a:srgbClr val="007020"/>
                </a:solidFill>
                <a:latin typeface="Ubuntu Mono"/>
              </a:rPr>
              <a:t>data</a:t>
            </a:r>
            <a:r>
              <a:rPr sz="1350" dirty="0">
                <a:latin typeface="Ubuntu Mono"/>
              </a:rPr>
              <a:t>(</a:t>
            </a:r>
            <a:r>
              <a:rPr sz="1350" dirty="0">
                <a:solidFill>
                  <a:srgbClr val="4070A0"/>
                </a:solidFill>
                <a:latin typeface="Ubuntu Mono"/>
              </a:rPr>
              <a:t>"</a:t>
            </a:r>
            <a:r>
              <a:rPr sz="1350" dirty="0" err="1">
                <a:solidFill>
                  <a:srgbClr val="4070A0"/>
                </a:solidFill>
                <a:latin typeface="Ubuntu Mono"/>
              </a:rPr>
              <a:t>USArrests</a:t>
            </a:r>
            <a:r>
              <a:rPr sz="1350" dirty="0">
                <a:solidFill>
                  <a:srgbClr val="4070A0"/>
                </a:solidFill>
                <a:latin typeface="Ubuntu Mono"/>
              </a:rPr>
              <a:t>"</a:t>
            </a:r>
            <a:r>
              <a:rPr sz="1350" dirty="0">
                <a:latin typeface="Ubuntu Mono"/>
              </a:rPr>
              <a:t>)</a:t>
            </a:r>
            <a:r>
              <a:rPr dirty="0"/>
              <a:t/>
            </a:r>
            <a:br>
              <a:rPr dirty="0"/>
            </a:br>
            <a:r>
              <a:rPr sz="1350" b="1" dirty="0">
                <a:solidFill>
                  <a:srgbClr val="007020"/>
                </a:solidFill>
                <a:latin typeface="Ubuntu Mono"/>
              </a:rPr>
              <a:t>head</a:t>
            </a:r>
            <a:r>
              <a:rPr sz="1350" dirty="0">
                <a:latin typeface="Ubuntu Mono"/>
              </a:rPr>
              <a:t>(</a:t>
            </a:r>
            <a:r>
              <a:rPr sz="1350" dirty="0" err="1">
                <a:latin typeface="Ubuntu Mono"/>
              </a:rPr>
              <a:t>USArrests</a:t>
            </a:r>
            <a:r>
              <a:rPr sz="1350" dirty="0">
                <a:latin typeface="Ubuntu Mono"/>
              </a:rPr>
              <a:t>)</a:t>
            </a:r>
          </a:p>
          <a:p>
            <a:pPr marL="0" indent="0">
              <a:buNone/>
            </a:pPr>
            <a:r>
              <a:rPr sz="1350" dirty="0">
                <a:latin typeface="Ubuntu Mono"/>
              </a:rPr>
              <a:t>           Murder Assault </a:t>
            </a:r>
            <a:r>
              <a:rPr sz="1350" dirty="0" err="1">
                <a:latin typeface="Ubuntu Mono"/>
              </a:rPr>
              <a:t>UrbanPop</a:t>
            </a:r>
            <a:r>
              <a:rPr sz="1350" dirty="0">
                <a:latin typeface="Ubuntu Mono"/>
              </a:rPr>
              <a:t> Rape
Alabama      13.2     236       58 21.2
Alaska       10.0     263       48 44.5
Arizona       8.1     294       80 31.0
Arkansas      8.8     190       50 19.5
California    9.0     276       91 40.6
Colorado      7.9     204       78 38.7</a:t>
            </a:r>
          </a:p>
        </p:txBody>
      </p:sp>
    </p:spTree>
    <p:extLst>
      <p:ext uri="{BB962C8B-B14F-4D97-AF65-F5344CB8AC3E}">
        <p14:creationId xmlns:p14="http://schemas.microsoft.com/office/powerpoint/2010/main" val="4111680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27 - Principal Component Analysis Example</a:t>
            </a:r>
          </a:p>
        </p:txBody>
      </p:sp>
      <p:sp>
        <p:nvSpPr>
          <p:cNvPr id="3" name="Content Placeholder 2"/>
          <p:cNvSpPr>
            <a:spLocks noGrp="1"/>
          </p:cNvSpPr>
          <p:nvPr>
            <p:ph idx="1"/>
          </p:nvPr>
        </p:nvSpPr>
        <p:spPr/>
        <p:txBody>
          <a:bodyPr>
            <a:normAutofit fontScale="92500" lnSpcReduction="20000"/>
          </a:bodyPr>
          <a:lstStyle/>
          <a:p>
            <a:pPr marL="0" indent="0">
              <a:buNone/>
            </a:pPr>
            <a:r>
              <a:rPr dirty="0"/>
              <a:t>What we notice is principal components 1 and 2 can explain 86.75% of the variation in the data sets. Here the </a:t>
            </a:r>
            <a:r>
              <a:rPr dirty="0" err="1">
                <a:latin typeface="Ubuntu Mono"/>
              </a:rPr>
              <a:t>cor</a:t>
            </a:r>
            <a:r>
              <a:rPr dirty="0">
                <a:latin typeface="Ubuntu Mono"/>
              </a:rPr>
              <a:t>=TRUE</a:t>
            </a:r>
            <a:r>
              <a:rPr dirty="0"/>
              <a:t> option is used to standardize the scale of each variable before computation—often necessary when different variable are measured in different units or on different scales.</a:t>
            </a:r>
          </a:p>
          <a:p>
            <a:pPr marL="0" indent="0">
              <a:buNone/>
            </a:pPr>
            <a:r>
              <a:rPr dirty="0" err="1" smtClean="0">
                <a:latin typeface="Ubuntu Mono"/>
              </a:rPr>
              <a:t>pca_USArrests</a:t>
            </a:r>
            <a:r>
              <a:rPr lang="en-US">
                <a:latin typeface="Ubuntu Mono"/>
              </a:rPr>
              <a:t> </a:t>
            </a:r>
            <a:r>
              <a:rPr lang="en-US" smtClean="0">
                <a:latin typeface="Ubuntu Mono"/>
              </a:rPr>
              <a:t>&lt;- </a:t>
            </a:r>
            <a:r>
              <a:rPr b="1" smtClean="0">
                <a:solidFill>
                  <a:srgbClr val="007020"/>
                </a:solidFill>
                <a:latin typeface="Ubuntu Mono"/>
              </a:rPr>
              <a:t>princomp</a:t>
            </a:r>
            <a:r>
              <a:rPr dirty="0" smtClean="0">
                <a:latin typeface="Ubuntu Mono"/>
              </a:rPr>
              <a:t>(</a:t>
            </a:r>
            <a:r>
              <a:rPr dirty="0" err="1" smtClean="0">
                <a:latin typeface="Ubuntu Mono"/>
              </a:rPr>
              <a:t>USArrests</a:t>
            </a:r>
            <a:r>
              <a:rPr dirty="0">
                <a:latin typeface="Ubuntu Mono"/>
              </a:rPr>
              <a:t>, </a:t>
            </a:r>
            <a:r>
              <a:rPr dirty="0" err="1">
                <a:solidFill>
                  <a:srgbClr val="902000"/>
                </a:solidFill>
                <a:latin typeface="Ubuntu Mono"/>
              </a:rPr>
              <a:t>cor</a:t>
            </a:r>
            <a:r>
              <a:rPr dirty="0">
                <a:solidFill>
                  <a:srgbClr val="902000"/>
                </a:solidFill>
                <a:latin typeface="Ubuntu Mono"/>
              </a:rPr>
              <a:t>=</a:t>
            </a:r>
            <a:r>
              <a:rPr dirty="0">
                <a:solidFill>
                  <a:srgbClr val="007020"/>
                </a:solidFill>
                <a:latin typeface="Ubuntu Mono"/>
              </a:rPr>
              <a:t>TRUE</a:t>
            </a:r>
            <a:r>
              <a:rPr dirty="0">
                <a:latin typeface="Ubuntu Mono"/>
              </a:rPr>
              <a:t>)</a:t>
            </a:r>
            <a:r>
              <a:rPr dirty="0"/>
              <a:t/>
            </a:r>
            <a:br>
              <a:rPr dirty="0"/>
            </a:br>
            <a:r>
              <a:rPr b="1" dirty="0">
                <a:solidFill>
                  <a:srgbClr val="007020"/>
                </a:solidFill>
                <a:latin typeface="Ubuntu Mono"/>
              </a:rPr>
              <a:t>summary</a:t>
            </a:r>
            <a:r>
              <a:rPr dirty="0">
                <a:latin typeface="Ubuntu Mono"/>
              </a:rPr>
              <a:t>(</a:t>
            </a:r>
            <a:r>
              <a:rPr dirty="0" err="1">
                <a:latin typeface="Ubuntu Mono"/>
              </a:rPr>
              <a:t>pca_USArrests</a:t>
            </a:r>
            <a:r>
              <a:rPr dirty="0">
                <a:latin typeface="Ubuntu Mono"/>
              </a:rPr>
              <a:t>)</a:t>
            </a:r>
          </a:p>
          <a:p>
            <a:pPr marL="0" indent="0">
              <a:buNone/>
            </a:pPr>
            <a:r>
              <a:rPr dirty="0">
                <a:latin typeface="Ubuntu Mono"/>
              </a:rPr>
              <a:t>Importance of components:
                        Comp.1  Comp.2   Comp.3   Comp.4
Standard deviation     1.57488 0.99487 0.597129 0.416449
Proportion of Variance 0.62006 0.24744 0.089141 0.043358
Cumulative Proportion  0.62006 0.86750 0.956642 1.000000</a:t>
            </a:r>
          </a:p>
        </p:txBody>
      </p:sp>
    </p:spTree>
    <p:extLst>
      <p:ext uri="{BB962C8B-B14F-4D97-AF65-F5344CB8AC3E}">
        <p14:creationId xmlns:p14="http://schemas.microsoft.com/office/powerpoint/2010/main" val="2738889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28 - Principal Component Analysis Example</a:t>
            </a:r>
          </a:p>
        </p:txBody>
      </p:sp>
      <p:sp>
        <p:nvSpPr>
          <p:cNvPr id="3" name="Content Placeholder 2"/>
          <p:cNvSpPr>
            <a:spLocks noGrp="1"/>
          </p:cNvSpPr>
          <p:nvPr>
            <p:ph idx="1"/>
          </p:nvPr>
        </p:nvSpPr>
        <p:spPr/>
        <p:txBody>
          <a:bodyPr/>
          <a:lstStyle/>
          <a:p>
            <a:pPr marL="0" indent="0">
              <a:buNone/>
            </a:pPr>
            <a:r>
              <a:rPr/>
              <a:t>The closeness of the murder, assault, and rape arrows indicates that these three types of crime are, intuitively, correlated.</a:t>
            </a:r>
          </a:p>
        </p:txBody>
      </p:sp>
      <p:sp>
        <p:nvSpPr>
          <p:cNvPr id="4" name="Content Placeholder 2"/>
          <p:cNvSpPr txBox="1">
            <a:spLocks/>
          </p:cNvSpPr>
          <p:nvPr/>
        </p:nvSpPr>
        <p:spPr>
          <a:xfrm>
            <a:off x="0" y="2384276"/>
            <a:ext cx="3429000" cy="2763795"/>
          </a:xfrm>
          <a:prstGeom prst="rect">
            <a:avLst/>
          </a:prstGeom>
        </p:spPr>
        <p:txBody>
          <a:bodyPr vert="horz" lIns="182880" tIns="182880" rIns="182880" bIns="182880" rtlCol="0">
            <a:normAutofit fontScale="77500" lnSpcReduction="20000"/>
          </a:bodyPr>
          <a:lstStyle>
            <a:lvl1pPr marL="171450" indent="-171450" algn="l" defTabSz="685800" rtl="0" eaLnBrk="1" latinLnBrk="0" hangingPunct="1">
              <a:lnSpc>
                <a:spcPct val="90000"/>
              </a:lnSpc>
              <a:spcBef>
                <a:spcPts val="750"/>
              </a:spcBef>
              <a:buClr>
                <a:schemeClr val="accent2"/>
              </a:buClr>
              <a:buFont typeface="Wingdings" panose="05000000000000000000" pitchFamily="2" charset="2"/>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chemeClr val="accent2"/>
              </a:buClr>
              <a:buFont typeface="Source Sans Pro" panose="020B0503030403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Wingdings" panose="05000000000000000000" pitchFamily="2" charset="2"/>
              <a:buNone/>
            </a:pPr>
            <a:r>
              <a:rPr lang="en-US" sz="1350" b="1" dirty="0" smtClean="0">
                <a:solidFill>
                  <a:srgbClr val="007020"/>
                </a:solidFill>
                <a:latin typeface="Ubuntu Mono"/>
              </a:rPr>
              <a:t>head</a:t>
            </a:r>
            <a:r>
              <a:rPr lang="en-US" sz="1350" dirty="0" smtClean="0">
                <a:latin typeface="Ubuntu Mono"/>
              </a:rPr>
              <a:t>(</a:t>
            </a:r>
            <a:r>
              <a:rPr lang="en-US" sz="1350" dirty="0" err="1" smtClean="0">
                <a:latin typeface="Ubuntu Mono"/>
              </a:rPr>
              <a:t>pca_USArrests</a:t>
            </a:r>
            <a:r>
              <a:rPr lang="en-US" sz="1350" dirty="0" err="1" smtClean="0">
                <a:solidFill>
                  <a:srgbClr val="666666"/>
                </a:solidFill>
                <a:latin typeface="Ubuntu Mono"/>
              </a:rPr>
              <a:t>$</a:t>
            </a:r>
            <a:r>
              <a:rPr lang="en-US" sz="1350" dirty="0" err="1" smtClean="0">
                <a:latin typeface="Ubuntu Mono"/>
              </a:rPr>
              <a:t>scores</a:t>
            </a:r>
            <a:r>
              <a:rPr lang="en-US" sz="1350" dirty="0" smtClean="0">
                <a:latin typeface="Ubuntu Mono"/>
              </a:rPr>
              <a:t>)</a:t>
            </a:r>
          </a:p>
          <a:p>
            <a:pPr marL="0" indent="0">
              <a:buFont typeface="Wingdings" panose="05000000000000000000" pitchFamily="2" charset="2"/>
              <a:buNone/>
            </a:pPr>
            <a:r>
              <a:rPr lang="en-US" sz="1350" dirty="0" smtClean="0">
                <a:latin typeface="Ubuntu Mono"/>
              </a:rPr>
              <a:t>             Comp.1   Comp.2    Comp.3     Comp.4
Alabama     0.98557  1.13339  0.444269  0.1562671
Alaska      1.95014  1.07321 -2.040003 -0.4385834
Arizona     1.76316 -0.74596 -0.054781 -0.8346529
Arkansas   -0.14142  1.11980 -0.114574 -0.1828109
California  2.52398 -1.54293 -0.598557 -0.3419965
Colorado    1.51456 -0.98756 -1.095007  0.0014649</a:t>
            </a:r>
          </a:p>
          <a:p>
            <a:pPr marL="0" indent="0">
              <a:buFont typeface="Wingdings" panose="05000000000000000000" pitchFamily="2" charset="2"/>
              <a:buNone/>
            </a:pPr>
            <a:r>
              <a:rPr lang="en-US" sz="1350" b="1" dirty="0" err="1" smtClean="0">
                <a:solidFill>
                  <a:srgbClr val="007020"/>
                </a:solidFill>
                <a:latin typeface="Ubuntu Mono"/>
              </a:rPr>
              <a:t>biplot</a:t>
            </a:r>
            <a:r>
              <a:rPr lang="en-US" sz="1350" dirty="0" smtClean="0">
                <a:latin typeface="Ubuntu Mono"/>
              </a:rPr>
              <a:t>(</a:t>
            </a:r>
            <a:r>
              <a:rPr lang="en-US" sz="1350" dirty="0" err="1" smtClean="0">
                <a:latin typeface="Ubuntu Mono"/>
              </a:rPr>
              <a:t>pca_USArrests</a:t>
            </a:r>
            <a:r>
              <a:rPr lang="en-US" sz="1350" dirty="0" smtClean="0">
                <a:latin typeface="Ubuntu Mono"/>
              </a:rPr>
              <a:t>)</a:t>
            </a:r>
            <a:endParaRPr lang="en-US" sz="1350" dirty="0">
              <a:latin typeface="Ubuntu Mono"/>
            </a:endParaRPr>
          </a:p>
        </p:txBody>
      </p:sp>
      <p:pic>
        <p:nvPicPr>
          <p:cNvPr id="5" name="Picture 4" descr="Scatter plot which graphs each state by its coordinates in the first and second principal components. The graph also uses arrow to show how each of the four original variables are related to the first and second principal components.&#10;"/>
          <p:cNvPicPr>
            <a:picLocks noGrp="1" noChangeAspect="1"/>
          </p:cNvPicPr>
          <p:nvPr/>
        </p:nvPicPr>
        <p:blipFill>
          <a:blip r:embed="rId2"/>
          <a:stretch>
            <a:fillRect/>
          </a:stretch>
        </p:blipFill>
        <p:spPr bwMode="auto">
          <a:xfrm>
            <a:off x="3429000" y="1841084"/>
            <a:ext cx="2835067" cy="3406392"/>
          </a:xfrm>
          <a:prstGeom prst="rect">
            <a:avLst/>
          </a:prstGeom>
          <a:noFill/>
          <a:ln w="9525">
            <a:noFill/>
            <a:headEnd/>
            <a:tailEnd/>
          </a:ln>
        </p:spPr>
      </p:pic>
    </p:spTree>
    <p:extLst>
      <p:ext uri="{BB962C8B-B14F-4D97-AF65-F5344CB8AC3E}">
        <p14:creationId xmlns:p14="http://schemas.microsoft.com/office/powerpoint/2010/main" val="1309796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29 - Question</a:t>
            </a:r>
          </a:p>
        </p:txBody>
      </p:sp>
      <p:sp>
        <p:nvSpPr>
          <p:cNvPr id="3" name="Content Placeholder 2"/>
          <p:cNvSpPr>
            <a:spLocks noGrp="1"/>
          </p:cNvSpPr>
          <p:nvPr>
            <p:ph idx="1"/>
          </p:nvPr>
        </p:nvSpPr>
        <p:spPr/>
        <p:txBody>
          <a:bodyPr>
            <a:normAutofit fontScale="85000" lnSpcReduction="20000"/>
          </a:bodyPr>
          <a:lstStyle/>
          <a:p>
            <a:pPr marL="0" indent="0">
              <a:buNone/>
            </a:pPr>
            <a:r>
              <a:rPr dirty="0"/>
              <a:t>Facial biometric matching was one of the first applications to have used dimension reduction. Read the Wikipedia articles about </a:t>
            </a:r>
            <a:r>
              <a:rPr dirty="0" err="1"/>
              <a:t>Eigenfaces</a:t>
            </a:r>
            <a:r>
              <a:rPr dirty="0"/>
              <a:t> and answer the question. </a:t>
            </a:r>
            <a:r>
              <a:rPr dirty="0" err="1"/>
              <a:t>Scholarpedia</a:t>
            </a:r>
            <a:r>
              <a:rPr dirty="0"/>
              <a:t> has more math content, but may be of interest to some.</a:t>
            </a:r>
          </a:p>
          <a:p>
            <a:pPr marL="0" indent="0">
              <a:buNone/>
            </a:pPr>
            <a:r>
              <a:rPr dirty="0" err="1">
                <a:hlinkClick r:id="rId2"/>
              </a:rPr>
              <a:t>Eigenface</a:t>
            </a:r>
            <a:r>
              <a:rPr dirty="0">
                <a:hlinkClick r:id="rId2"/>
              </a:rPr>
              <a:t> (wikipedia.org)</a:t>
            </a:r>
          </a:p>
          <a:p>
            <a:pPr marL="0" indent="0">
              <a:buNone/>
            </a:pPr>
            <a:r>
              <a:rPr dirty="0" err="1">
                <a:hlinkClick r:id="rId3"/>
              </a:rPr>
              <a:t>Eigenfaces</a:t>
            </a:r>
            <a:r>
              <a:rPr dirty="0">
                <a:hlinkClick r:id="rId3"/>
              </a:rPr>
              <a:t> (scholarpedia.org)</a:t>
            </a:r>
          </a:p>
          <a:p>
            <a:pPr marL="0" indent="0">
              <a:buNone/>
            </a:pPr>
            <a:r>
              <a:rPr dirty="0"/>
              <a:t>What is true of </a:t>
            </a:r>
            <a:r>
              <a:rPr dirty="0" err="1"/>
              <a:t>Eigenfaces</a:t>
            </a:r>
            <a:r>
              <a:rPr dirty="0"/>
              <a:t> (check all that apply)?</a:t>
            </a:r>
          </a:p>
          <a:p>
            <a:pPr lvl="1"/>
            <a:r>
              <a:rPr dirty="0"/>
              <a:t>The same technique used for </a:t>
            </a:r>
            <a:r>
              <a:rPr dirty="0" err="1"/>
              <a:t>eigenfaces</a:t>
            </a:r>
            <a:r>
              <a:rPr dirty="0"/>
              <a:t> can be used for either kinds of </a:t>
            </a:r>
            <a:r>
              <a:rPr dirty="0" smtClean="0"/>
              <a:t>recognition—handwriting </a:t>
            </a:r>
            <a:r>
              <a:rPr dirty="0"/>
              <a:t>analysis, medical imaging, and voice recognition, to name a few.</a:t>
            </a:r>
          </a:p>
          <a:p>
            <a:pPr lvl="1"/>
            <a:r>
              <a:rPr dirty="0"/>
              <a:t>A mean face is when a photographed subject is asked to look angry.</a:t>
            </a:r>
          </a:p>
          <a:p>
            <a:pPr lvl="1"/>
            <a:r>
              <a:rPr dirty="0"/>
              <a:t>A newly introduced image of a face can be calculated as the sum of a set of calculated </a:t>
            </a:r>
            <a:r>
              <a:rPr dirty="0" err="1"/>
              <a:t>eigenfaces</a:t>
            </a:r>
            <a:r>
              <a:rPr dirty="0"/>
              <a:t>, each of which is a visual representation of a principal component.</a:t>
            </a:r>
          </a:p>
          <a:p>
            <a:pPr lvl="1"/>
            <a:r>
              <a:rPr dirty="0"/>
              <a:t>Unlike in normal PCA, the first few </a:t>
            </a:r>
            <a:r>
              <a:rPr dirty="0" err="1"/>
              <a:t>eigenfaces</a:t>
            </a:r>
            <a:r>
              <a:rPr dirty="0"/>
              <a:t> are not very useful.</a:t>
            </a:r>
          </a:p>
        </p:txBody>
      </p:sp>
    </p:spTree>
    <p:extLst>
      <p:ext uri="{BB962C8B-B14F-4D97-AF65-F5344CB8AC3E}">
        <p14:creationId xmlns:p14="http://schemas.microsoft.com/office/powerpoint/2010/main" val="298740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01 - Cluster Analysis</a:t>
            </a:r>
          </a:p>
        </p:txBody>
      </p:sp>
      <p:sp>
        <p:nvSpPr>
          <p:cNvPr id="3" name="Content Placeholder 2"/>
          <p:cNvSpPr>
            <a:spLocks noGrp="1"/>
          </p:cNvSpPr>
          <p:nvPr>
            <p:ph idx="1"/>
          </p:nvPr>
        </p:nvSpPr>
        <p:spPr/>
        <p:txBody>
          <a:bodyPr>
            <a:normAutofit lnSpcReduction="10000"/>
          </a:bodyPr>
          <a:lstStyle/>
          <a:p>
            <a:pPr lvl="1"/>
            <a:r>
              <a:rPr b="1"/>
              <a:t>Cluster:</a:t>
            </a:r>
            <a:r>
              <a:rPr/>
              <a:t> a collection that is made up of similar observations.</a:t>
            </a:r>
          </a:p>
          <a:p>
            <a:pPr lvl="1"/>
            <a:r>
              <a:rPr b="1"/>
              <a:t>Cluster analysis:</a:t>
            </a:r>
            <a:r>
              <a:rPr/>
              <a:t> an unsupervised learning method that starts with a large number of observations.</a:t>
            </a:r>
          </a:p>
          <a:p>
            <a:pPr lvl="1"/>
            <a:r>
              <a:rPr b="1"/>
              <a:t>Clustering algorithms:</a:t>
            </a:r>
            <a:r>
              <a:rPr/>
              <a:t> classify objects in multiple groups, such that objects within the same cluster are as similar as possible, while objects from different clusters are as dissimilar as possible.</a:t>
            </a:r>
          </a:p>
          <a:p>
            <a:pPr lvl="1"/>
            <a:r>
              <a:rPr/>
              <a:t>Two types of clustering are most common:</a:t>
            </a:r>
          </a:p>
          <a:p>
            <a:pPr lvl="2"/>
            <a:r>
              <a:rPr i="1"/>
              <a:t>K-Means Clustering</a:t>
            </a:r>
            <a:r>
              <a:rPr/>
              <a:t> creates the number of groups that you ask for.</a:t>
            </a:r>
          </a:p>
          <a:p>
            <a:pPr lvl="2"/>
            <a:r>
              <a:rPr i="1"/>
              <a:t>Hierarchical Clustering</a:t>
            </a:r>
            <a:r>
              <a:rPr/>
              <a:t> makes a tree or dendrogram that makes as many or as few clusters as you want.</a:t>
            </a:r>
          </a:p>
        </p:txBody>
      </p:sp>
    </p:spTree>
    <p:extLst>
      <p:ext uri="{BB962C8B-B14F-4D97-AF65-F5344CB8AC3E}">
        <p14:creationId xmlns:p14="http://schemas.microsoft.com/office/powerpoint/2010/main" val="43667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02 - Practical Application of Clustering: Google News</a:t>
            </a:r>
          </a:p>
        </p:txBody>
      </p:sp>
      <p:pic>
        <p:nvPicPr>
          <p:cNvPr id="3" name="Picture 1" descr="An image of news stories on Google News clustered by topic.&#10;"/>
          <p:cNvPicPr>
            <a:picLocks noGrp="1" noChangeAspect="1"/>
          </p:cNvPicPr>
          <p:nvPr/>
        </p:nvPicPr>
        <p:blipFill>
          <a:blip r:embed="rId2"/>
          <a:stretch>
            <a:fillRect/>
          </a:stretch>
        </p:blipFill>
        <p:spPr bwMode="auto">
          <a:xfrm>
            <a:off x="1385308" y="1208696"/>
            <a:ext cx="4087384" cy="3722228"/>
          </a:xfrm>
          <a:prstGeom prst="rect">
            <a:avLst/>
          </a:prstGeom>
          <a:noFill/>
          <a:ln w="9525">
            <a:noFill/>
            <a:headEnd/>
            <a:tailEnd/>
          </a:ln>
        </p:spPr>
      </p:pic>
    </p:spTree>
    <p:extLst>
      <p:ext uri="{BB962C8B-B14F-4D97-AF65-F5344CB8AC3E}">
        <p14:creationId xmlns:p14="http://schemas.microsoft.com/office/powerpoint/2010/main" val="1785316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03 - Cluster Analysis - Genetic Similarity</a:t>
            </a:r>
          </a:p>
        </p:txBody>
      </p:sp>
      <p:pic>
        <p:nvPicPr>
          <p:cNvPr id="3" name="Picture 1" descr="An image of genetic data.&#10;"/>
          <p:cNvPicPr>
            <a:picLocks noGrp="1" noChangeAspect="1"/>
          </p:cNvPicPr>
          <p:nvPr/>
        </p:nvPicPr>
        <p:blipFill>
          <a:blip r:embed="rId2"/>
          <a:stretch>
            <a:fillRect/>
          </a:stretch>
        </p:blipFill>
        <p:spPr bwMode="auto">
          <a:xfrm>
            <a:off x="342900" y="1228725"/>
            <a:ext cx="6172200" cy="2952750"/>
          </a:xfrm>
          <a:prstGeom prst="rect">
            <a:avLst/>
          </a:prstGeom>
          <a:noFill/>
          <a:ln w="9525">
            <a:noFill/>
            <a:headEnd/>
            <a:tailEnd/>
          </a:ln>
        </p:spPr>
      </p:pic>
    </p:spTree>
    <p:extLst>
      <p:ext uri="{BB962C8B-B14F-4D97-AF65-F5344CB8AC3E}">
        <p14:creationId xmlns:p14="http://schemas.microsoft.com/office/powerpoint/2010/main" val="393138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04 - Clustering Can be Used in Many Areas</a:t>
            </a:r>
          </a:p>
        </p:txBody>
      </p:sp>
      <p:sp>
        <p:nvSpPr>
          <p:cNvPr id="3" name="Content Placeholder 2"/>
          <p:cNvSpPr>
            <a:spLocks noGrp="1"/>
          </p:cNvSpPr>
          <p:nvPr>
            <p:ph idx="1"/>
          </p:nvPr>
        </p:nvSpPr>
        <p:spPr/>
        <p:txBody>
          <a:bodyPr>
            <a:normAutofit lnSpcReduction="10000"/>
          </a:bodyPr>
          <a:lstStyle/>
          <a:p>
            <a:pPr lvl="1"/>
            <a:r>
              <a:rPr b="1" dirty="0"/>
              <a:t>Systematic Biology: </a:t>
            </a:r>
            <a:r>
              <a:rPr dirty="0"/>
              <a:t>Where do seals fit in the evolutionary tree?</a:t>
            </a:r>
          </a:p>
          <a:p>
            <a:pPr lvl="1"/>
            <a:r>
              <a:rPr b="1" dirty="0"/>
              <a:t>Bank/Internet security:</a:t>
            </a:r>
            <a:r>
              <a:rPr dirty="0"/>
              <a:t> fraud/spam pattern discovery.</a:t>
            </a:r>
          </a:p>
          <a:p>
            <a:pPr lvl="1"/>
            <a:r>
              <a:rPr b="1" dirty="0"/>
              <a:t>Image compression/segmentation:</a:t>
            </a:r>
            <a:r>
              <a:rPr dirty="0"/>
              <a:t> coherent pixels grouped.</a:t>
            </a:r>
          </a:p>
          <a:p>
            <a:pPr lvl="1"/>
            <a:r>
              <a:rPr b="1" dirty="0"/>
              <a:t>Climate:</a:t>
            </a:r>
            <a:r>
              <a:rPr dirty="0"/>
              <a:t> Regions with similar growing seasons?</a:t>
            </a:r>
          </a:p>
          <a:p>
            <a:pPr lvl="1"/>
            <a:r>
              <a:rPr b="1" dirty="0"/>
              <a:t>City-planning:</a:t>
            </a:r>
            <a:r>
              <a:rPr dirty="0"/>
              <a:t> Identifying groups of houses according to their house type, value, and geographical location.</a:t>
            </a:r>
          </a:p>
          <a:p>
            <a:pPr lvl="1"/>
            <a:r>
              <a:rPr b="1" dirty="0"/>
              <a:t>Marketing:</a:t>
            </a:r>
            <a:r>
              <a:rPr dirty="0"/>
              <a:t> Recognize meaningful customer groups that might respond favorably to different kinds of marketing or incentive programs.</a:t>
            </a:r>
          </a:p>
        </p:txBody>
      </p:sp>
    </p:spTree>
    <p:extLst>
      <p:ext uri="{BB962C8B-B14F-4D97-AF65-F5344CB8AC3E}">
        <p14:creationId xmlns:p14="http://schemas.microsoft.com/office/powerpoint/2010/main" val="1036750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K-Means Clustering</a:t>
            </a:r>
            <a:endParaRPr lang="en-US"/>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53967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05 - </a:t>
            </a:r>
            <a:r>
              <a:rPr i="1"/>
              <a:t>K</a:t>
            </a:r>
            <a:r>
              <a:rPr/>
              <a:t>-Means Clustering</a:t>
            </a:r>
          </a:p>
        </p:txBody>
      </p:sp>
      <p:sp>
        <p:nvSpPr>
          <p:cNvPr id="3" name="Content Placeholder 2"/>
          <p:cNvSpPr>
            <a:spLocks noGrp="1"/>
          </p:cNvSpPr>
          <p:nvPr>
            <p:ph idx="1"/>
          </p:nvPr>
        </p:nvSpPr>
        <p:spPr>
          <a:xfrm>
            <a:off x="0" y="1033272"/>
            <a:ext cx="6858000" cy="1667199"/>
          </a:xfrm>
        </p:spPr>
        <p:txBody>
          <a:bodyPr>
            <a:normAutofit fontScale="70000" lnSpcReduction="20000"/>
          </a:bodyPr>
          <a:lstStyle/>
          <a:p>
            <a:pPr lvl="1"/>
            <a:r>
              <a:rPr i="1" dirty="0"/>
              <a:t>K</a:t>
            </a:r>
            <a:r>
              <a:rPr dirty="0"/>
              <a:t>-means clustering splits observations into a fixed number (</a:t>
            </a:r>
            <a:r>
              <a:rPr i="1" dirty="0"/>
              <a:t>k</a:t>
            </a:r>
            <a:r>
              <a:rPr dirty="0"/>
              <a:t>) of clusters</a:t>
            </a:r>
            <a:r>
              <a:rPr dirty="0" smtClean="0"/>
              <a:t>.</a:t>
            </a:r>
            <a:r>
              <a:rPr lang="en-US" dirty="0" smtClean="0"/>
              <a:t/>
            </a:r>
            <a:br>
              <a:rPr lang="en-US" dirty="0" smtClean="0"/>
            </a:br>
            <a:endParaRPr dirty="0"/>
          </a:p>
          <a:p>
            <a:pPr lvl="1"/>
            <a:r>
              <a:rPr dirty="0"/>
              <a:t>In </a:t>
            </a:r>
            <a:r>
              <a:rPr i="1" dirty="0"/>
              <a:t>k</a:t>
            </a:r>
            <a:r>
              <a:rPr dirty="0"/>
              <a:t>-means clustering, each cluster is represented by its centroid, which is just the mean of points across all of your important variables. In one or two dimensions this is easy to see where the centroid is. In more complicated datasets, it is harder to visualize, but just as easy to calculate.</a:t>
            </a:r>
          </a:p>
        </p:txBody>
      </p:sp>
      <p:sp>
        <p:nvSpPr>
          <p:cNvPr id="4" name="Content Placeholder 2"/>
          <p:cNvSpPr txBox="1">
            <a:spLocks/>
          </p:cNvSpPr>
          <p:nvPr/>
        </p:nvSpPr>
        <p:spPr>
          <a:xfrm>
            <a:off x="0" y="2204814"/>
            <a:ext cx="2691925" cy="2943257"/>
          </a:xfrm>
          <a:prstGeom prst="rect">
            <a:avLst/>
          </a:prstGeom>
        </p:spPr>
        <p:txBody>
          <a:bodyPr vert="horz" lIns="182880" tIns="182880" rIns="182880" bIns="182880" rtlCol="0">
            <a:normAutofit fontScale="70000" lnSpcReduction="20000"/>
          </a:bodyPr>
          <a:lstStyle>
            <a:lvl1pPr marL="171450" indent="-171450" algn="l" defTabSz="685800" rtl="0" eaLnBrk="1" latinLnBrk="0" hangingPunct="1">
              <a:lnSpc>
                <a:spcPct val="90000"/>
              </a:lnSpc>
              <a:spcBef>
                <a:spcPts val="750"/>
              </a:spcBef>
              <a:buClr>
                <a:schemeClr val="accent2"/>
              </a:buClr>
              <a:buFont typeface="Wingdings" panose="05000000000000000000" pitchFamily="2" charset="2"/>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chemeClr val="accent2"/>
              </a:buClr>
              <a:buFont typeface="Source Sans Pro" panose="020B0503030403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dirty="0" smtClean="0"/>
              <a:t>In this small example, it is easy to see how the green points and the orange points form two clusters, even without looking at the included distance matrix between each pair of points.</a:t>
            </a:r>
          </a:p>
          <a:p>
            <a:pPr lvl="1"/>
            <a:r>
              <a:rPr lang="en-US" dirty="0" smtClean="0"/>
              <a:t>Clusters are designed to minimize the “distance” among their points.</a:t>
            </a:r>
            <a:endParaRPr lang="en-US" dirty="0"/>
          </a:p>
        </p:txBody>
      </p:sp>
      <p:pic>
        <p:nvPicPr>
          <p:cNvPr id="5" name="Picture 4" descr="An image showing two clearly separate clusters and the matrix that consists of pairwise distances between clusters. It’s clear that we can determine which points should be clustered together by looking at those pairwise distances.&#10;"/>
          <p:cNvPicPr>
            <a:picLocks noGrp="1" noChangeAspect="1"/>
          </p:cNvPicPr>
          <p:nvPr/>
        </p:nvPicPr>
        <p:blipFill>
          <a:blip r:embed="rId2"/>
          <a:stretch>
            <a:fillRect/>
          </a:stretch>
        </p:blipFill>
        <p:spPr bwMode="auto">
          <a:xfrm>
            <a:off x="2691925" y="2341550"/>
            <a:ext cx="3960480" cy="1606610"/>
          </a:xfrm>
          <a:prstGeom prst="rect">
            <a:avLst/>
          </a:prstGeom>
          <a:noFill/>
          <a:ln w="9525">
            <a:noFill/>
            <a:headEnd/>
            <a:tailEnd/>
          </a:ln>
        </p:spPr>
      </p:pic>
    </p:spTree>
    <p:extLst>
      <p:ext uri="{BB962C8B-B14F-4D97-AF65-F5344CB8AC3E}">
        <p14:creationId xmlns:p14="http://schemas.microsoft.com/office/powerpoint/2010/main" val="1191754065"/>
      </p:ext>
    </p:extLst>
  </p:cSld>
  <p:clrMapOvr>
    <a:masterClrMapping/>
  </p:clrMapOvr>
</p:sld>
</file>

<file path=ppt/theme/theme1.xml><?xml version="1.0" encoding="utf-8"?>
<a:theme xmlns:a="http://schemas.openxmlformats.org/drawingml/2006/main" name="Office Theme">
  <a:themeElements>
    <a:clrScheme name="Truman Palette">
      <a:dk1>
        <a:srgbClr val="291534"/>
      </a:dk1>
      <a:lt1>
        <a:sysClr val="window" lastClr="FFFFFF"/>
      </a:lt1>
      <a:dk2>
        <a:srgbClr val="4B275F"/>
      </a:dk2>
      <a:lt2>
        <a:srgbClr val="E4DDD0"/>
      </a:lt2>
      <a:accent1>
        <a:srgbClr val="00A8E1"/>
      </a:accent1>
      <a:accent2>
        <a:srgbClr val="88714E"/>
      </a:accent2>
      <a:accent3>
        <a:srgbClr val="A5A5A5"/>
      </a:accent3>
      <a:accent4>
        <a:srgbClr val="FFC000"/>
      </a:accent4>
      <a:accent5>
        <a:srgbClr val="4472C4"/>
      </a:accent5>
      <a:accent6>
        <a:srgbClr val="70AD47"/>
      </a:accent6>
      <a:hlink>
        <a:srgbClr val="0563C1"/>
      </a:hlink>
      <a:folHlink>
        <a:srgbClr val="954F72"/>
      </a:folHlink>
    </a:clrScheme>
    <a:fontScheme name="Source">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TotalTime>
  <Words>2868</Words>
  <Application>Microsoft Office PowerPoint</Application>
  <PresentationFormat>Custom</PresentationFormat>
  <Paragraphs>146</Paragraphs>
  <Slides>36</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Cambria Math</vt:lpstr>
      <vt:lpstr>Source Sans Pro</vt:lpstr>
      <vt:lpstr>Ubuntu Mono</vt:lpstr>
      <vt:lpstr>Wingdings</vt:lpstr>
      <vt:lpstr>Office Theme</vt:lpstr>
      <vt:lpstr>PDAT613G: Data Mining</vt:lpstr>
      <vt:lpstr>00 - Unsupervised Learning</vt:lpstr>
      <vt:lpstr>Clustering</vt:lpstr>
      <vt:lpstr>01 - Cluster Analysis</vt:lpstr>
      <vt:lpstr>02 - Practical Application of Clustering: Google News</vt:lpstr>
      <vt:lpstr>03 - Cluster Analysis - Genetic Similarity</vt:lpstr>
      <vt:lpstr>04 - Clustering Can be Used in Many Areas</vt:lpstr>
      <vt:lpstr>K-Means Clustering</vt:lpstr>
      <vt:lpstr>05 - K-Means Clustering</vt:lpstr>
      <vt:lpstr>06 - K-Means Algorithm</vt:lpstr>
      <vt:lpstr>07 - K-Means Algorithm - Visualization from YouTube</vt:lpstr>
      <vt:lpstr>08 - K Means Implementation in R</vt:lpstr>
      <vt:lpstr>09 - K-Means Implementation in R - IRIS Data set</vt:lpstr>
      <vt:lpstr>10 - K-Means Implementation in R - IRIS Data set</vt:lpstr>
      <vt:lpstr>11 - K-Means Implementation in R - IRIS Data set Output</vt:lpstr>
      <vt:lpstr>12 - How to Determine How Many Clusters</vt:lpstr>
      <vt:lpstr>13 - K-Means in R - Elbow Plot Code</vt:lpstr>
      <vt:lpstr>14 - K-Means in R - Elbow Plot</vt:lpstr>
      <vt:lpstr>Hierarchical Clustering</vt:lpstr>
      <vt:lpstr>15 - Hierarchical Clustering</vt:lpstr>
      <vt:lpstr>16 - Hierarchical Clustering Algorithms</vt:lpstr>
      <vt:lpstr>17 - Hierarchical Clustering R Code</vt:lpstr>
      <vt:lpstr>18 - Hierarchical Clustering R Code</vt:lpstr>
      <vt:lpstr>19 - Hierarchical Clustering Output</vt:lpstr>
      <vt:lpstr>20 - Question</vt:lpstr>
      <vt:lpstr>Dimension Reduction</vt:lpstr>
      <vt:lpstr>21 - Dimension Reduction</vt:lpstr>
      <vt:lpstr>22 - Dimension Reduction</vt:lpstr>
      <vt:lpstr>23 - Types of Dimension Reduction</vt:lpstr>
      <vt:lpstr>Principal Components Analysis</vt:lpstr>
      <vt:lpstr>24 - Principal Component Analysis</vt:lpstr>
      <vt:lpstr>25 - Principal Component Analysis Example</vt:lpstr>
      <vt:lpstr>26 - Principal Component Analysis Example</vt:lpstr>
      <vt:lpstr>27 - Principal Component Analysis Example</vt:lpstr>
      <vt:lpstr>28 - Principal Component Analysis Example</vt:lpstr>
      <vt:lpstr>29 -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Thatcher, Scott</dc:creator>
  <cp:lastModifiedBy>Thatcher, Scott</cp:lastModifiedBy>
  <cp:revision>35</cp:revision>
  <dcterms:created xsi:type="dcterms:W3CDTF">2020-05-26T16:42:01Z</dcterms:created>
  <dcterms:modified xsi:type="dcterms:W3CDTF">2020-06-16T19:04:08Z</dcterms:modified>
</cp:coreProperties>
</file>