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1" r:id="rId15"/>
    <p:sldId id="272" r:id="rId16"/>
    <p:sldId id="273" r:id="rId17"/>
    <p:sldId id="275" r:id="rId18"/>
    <p:sldId id="276" r:id="rId19"/>
    <p:sldId id="277" r:id="rId20"/>
    <p:sldId id="278" r:id="rId21"/>
    <p:sldId id="279" r:id="rId22"/>
    <p:sldId id="281" r:id="rId23"/>
    <p:sldId id="283" r:id="rId24"/>
  </p:sldIdLst>
  <p:sldSz cx="6858000" cy="5143500"/>
  <p:notesSz cx="6858000" cy="9144000"/>
  <p:defaultTextStyle>
    <a:defPPr>
      <a:defRPr lang="en-US"/>
    </a:defPPr>
    <a:lvl1pPr marL="0" algn="l" defTabSz="576072" rtl="0" eaLnBrk="1" latinLnBrk="0" hangingPunct="1">
      <a:defRPr sz="1134" kern="1200">
        <a:solidFill>
          <a:schemeClr val="tx1"/>
        </a:solidFill>
        <a:latin typeface="+mn-lt"/>
        <a:ea typeface="+mn-ea"/>
        <a:cs typeface="+mn-cs"/>
      </a:defRPr>
    </a:lvl1pPr>
    <a:lvl2pPr marL="288036" algn="l" defTabSz="576072" rtl="0" eaLnBrk="1" latinLnBrk="0" hangingPunct="1">
      <a:defRPr sz="1134" kern="1200">
        <a:solidFill>
          <a:schemeClr val="tx1"/>
        </a:solidFill>
        <a:latin typeface="+mn-lt"/>
        <a:ea typeface="+mn-ea"/>
        <a:cs typeface="+mn-cs"/>
      </a:defRPr>
    </a:lvl2pPr>
    <a:lvl3pPr marL="576072" algn="l" defTabSz="576072" rtl="0" eaLnBrk="1" latinLnBrk="0" hangingPunct="1">
      <a:defRPr sz="1134" kern="1200">
        <a:solidFill>
          <a:schemeClr val="tx1"/>
        </a:solidFill>
        <a:latin typeface="+mn-lt"/>
        <a:ea typeface="+mn-ea"/>
        <a:cs typeface="+mn-cs"/>
      </a:defRPr>
    </a:lvl3pPr>
    <a:lvl4pPr marL="864108" algn="l" defTabSz="576072" rtl="0" eaLnBrk="1" latinLnBrk="0" hangingPunct="1">
      <a:defRPr sz="1134" kern="1200">
        <a:solidFill>
          <a:schemeClr val="tx1"/>
        </a:solidFill>
        <a:latin typeface="+mn-lt"/>
        <a:ea typeface="+mn-ea"/>
        <a:cs typeface="+mn-cs"/>
      </a:defRPr>
    </a:lvl4pPr>
    <a:lvl5pPr marL="1152144" algn="l" defTabSz="576072" rtl="0" eaLnBrk="1" latinLnBrk="0" hangingPunct="1">
      <a:defRPr sz="1134" kern="1200">
        <a:solidFill>
          <a:schemeClr val="tx1"/>
        </a:solidFill>
        <a:latin typeface="+mn-lt"/>
        <a:ea typeface="+mn-ea"/>
        <a:cs typeface="+mn-cs"/>
      </a:defRPr>
    </a:lvl5pPr>
    <a:lvl6pPr marL="1440180" algn="l" defTabSz="576072" rtl="0" eaLnBrk="1" latinLnBrk="0" hangingPunct="1">
      <a:defRPr sz="1134" kern="1200">
        <a:solidFill>
          <a:schemeClr val="tx1"/>
        </a:solidFill>
        <a:latin typeface="+mn-lt"/>
        <a:ea typeface="+mn-ea"/>
        <a:cs typeface="+mn-cs"/>
      </a:defRPr>
    </a:lvl6pPr>
    <a:lvl7pPr marL="1728216" algn="l" defTabSz="576072" rtl="0" eaLnBrk="1" latinLnBrk="0" hangingPunct="1">
      <a:defRPr sz="1134" kern="1200">
        <a:solidFill>
          <a:schemeClr val="tx1"/>
        </a:solidFill>
        <a:latin typeface="+mn-lt"/>
        <a:ea typeface="+mn-ea"/>
        <a:cs typeface="+mn-cs"/>
      </a:defRPr>
    </a:lvl7pPr>
    <a:lvl8pPr marL="2016252" algn="l" defTabSz="576072" rtl="0" eaLnBrk="1" latinLnBrk="0" hangingPunct="1">
      <a:defRPr sz="1134" kern="1200">
        <a:solidFill>
          <a:schemeClr val="tx1"/>
        </a:solidFill>
        <a:latin typeface="+mn-lt"/>
        <a:ea typeface="+mn-ea"/>
        <a:cs typeface="+mn-cs"/>
      </a:defRPr>
    </a:lvl8pPr>
    <a:lvl9pPr marL="2304288" algn="l" defTabSz="576072" rtl="0" eaLnBrk="1" latinLnBrk="0" hangingPunct="1">
      <a:defRPr sz="113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005" autoAdjust="0"/>
    <p:restoredTop sz="94660"/>
  </p:normalViewPr>
  <p:slideViewPr>
    <p:cSldViewPr snapToGrid="0">
      <p:cViewPr varScale="1">
        <p:scale>
          <a:sx n="127" d="100"/>
          <a:sy n="127" d="100"/>
        </p:scale>
        <p:origin x="19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2730321"/>
            <a:ext cx="6858000" cy="824220"/>
          </a:xfrm>
          <a:noFill/>
        </p:spPr>
        <p:txBody>
          <a:bodyPr lIns="2286000" tIns="182880" bIns="182880" anchor="t" anchorCtr="0"/>
          <a:lstStyle>
            <a:lvl1pPr algn="l">
              <a:defRPr sz="2800">
                <a:solidFill>
                  <a:schemeClr val="tx1"/>
                </a:solidFill>
                <a:effectLst/>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0" y="3555619"/>
            <a:ext cx="6858000" cy="1053878"/>
          </a:xfrm>
        </p:spPr>
        <p:txBody>
          <a:bodyPr lIns="2286000" tIns="182880" rIns="182880" bIns="182880">
            <a:normAutofit/>
          </a:bodyPr>
          <a:lstStyle>
            <a:lvl1pPr marL="0" indent="0" algn="l">
              <a:buNone/>
              <a:defRPr sz="24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smtClean="0"/>
              <a:t>Click to edit Master subtitle style</a:t>
            </a:r>
            <a:endParaRPr lang="en-US" dirty="0"/>
          </a:p>
        </p:txBody>
      </p:sp>
    </p:spTree>
    <p:extLst>
      <p:ext uri="{BB962C8B-B14F-4D97-AF65-F5344CB8AC3E}">
        <p14:creationId xmlns:p14="http://schemas.microsoft.com/office/powerpoint/2010/main" val="2318521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4982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171450" indent="-171450">
              <a:buClr>
                <a:schemeClr val="accent2"/>
              </a:buClr>
              <a:buFont typeface="Wingdings" panose="05000000000000000000" pitchFamily="2" charset="2"/>
              <a:buChar char="§"/>
              <a:defRPr/>
            </a:lvl1pPr>
            <a:lvl2pPr marL="514350" indent="-171450">
              <a:buClr>
                <a:schemeClr val="accent2"/>
              </a:buClr>
              <a:buFont typeface="Wingdings" panose="05000000000000000000" pitchFamily="2" charset="2"/>
              <a:buChar char="§"/>
              <a:defRPr/>
            </a:lvl2pPr>
            <a:lvl3pPr marL="857250" indent="-171450">
              <a:buClr>
                <a:schemeClr val="accent2"/>
              </a:buClr>
              <a:buFont typeface="Source Sans Pro" panose="020B0503030403020204" pitchFamily="34" charset="0"/>
              <a:buChar char="–"/>
              <a:defRPr/>
            </a:lvl3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51492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118872"/>
            <a:ext cx="6858000" cy="822960"/>
          </a:xfrm>
          <a:noFill/>
        </p:spPr>
        <p:txBody>
          <a:bodyPr tIns="182880" bIns="182880" anchor="t" anchorCtr="0"/>
          <a:lstStyle>
            <a:lvl1pPr algn="l">
              <a:defRPr sz="2800"/>
            </a:lvl1pPr>
          </a:lstStyle>
          <a:p>
            <a:r>
              <a:rPr lang="en-US" dirty="0" smtClean="0"/>
              <a:t>Click to edit Master title style</a:t>
            </a:r>
            <a:endParaRPr lang="en-US" dirty="0"/>
          </a:p>
        </p:txBody>
      </p:sp>
      <p:sp>
        <p:nvSpPr>
          <p:cNvPr id="3" name="Text Placeholder 2"/>
          <p:cNvSpPr>
            <a:spLocks noGrp="1"/>
          </p:cNvSpPr>
          <p:nvPr>
            <p:ph type="body" idx="1"/>
          </p:nvPr>
        </p:nvSpPr>
        <p:spPr>
          <a:xfrm>
            <a:off x="0" y="2794715"/>
            <a:ext cx="6858000" cy="1777285"/>
          </a:xfrm>
        </p:spPr>
        <p:txBody>
          <a:bodyPr lIns="2286000">
            <a:normAutofit/>
          </a:bodyPr>
          <a:lstStyle>
            <a:lvl1pPr marL="0" indent="0" algn="ctr">
              <a:buNone/>
              <a:defRPr sz="2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Edit Master text styles</a:t>
            </a:r>
          </a:p>
        </p:txBody>
      </p:sp>
    </p:spTree>
    <p:extLst>
      <p:ext uri="{BB962C8B-B14F-4D97-AF65-F5344CB8AC3E}">
        <p14:creationId xmlns:p14="http://schemas.microsoft.com/office/powerpoint/2010/main" val="1544266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0" y="1033272"/>
            <a:ext cx="3429000" cy="4114800"/>
          </a:xfrm>
        </p:spPr>
        <p:txBody>
          <a:bodyPr/>
          <a:lstStyle>
            <a:lvl1pPr marL="171450" indent="-171450">
              <a:buClr>
                <a:schemeClr val="accent2"/>
              </a:buClr>
              <a:buFont typeface="Wingdings" panose="05000000000000000000" pitchFamily="2" charset="2"/>
              <a:buChar char="§"/>
              <a:defRPr/>
            </a:lvl1pPr>
            <a:lvl2pPr marL="514350" indent="-171450">
              <a:buClr>
                <a:schemeClr val="accent2"/>
              </a:buClr>
              <a:buFont typeface="Wingdings" panose="05000000000000000000" pitchFamily="2" charset="2"/>
              <a:buChar char="§"/>
              <a:defRPr/>
            </a:lvl2pPr>
            <a:lvl3pPr marL="857250" indent="-171450">
              <a:buClr>
                <a:schemeClr val="accent3"/>
              </a:buClr>
              <a:buFont typeface="Source Sans Pro" panose="020B0503030403020204" pitchFamily="34" charset="0"/>
              <a:buChar char="–"/>
              <a:defRPr/>
            </a:lvl3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3429000" y="1033272"/>
            <a:ext cx="3429000" cy="4114800"/>
          </a:xfrm>
        </p:spPr>
        <p:txBody>
          <a:bodyPr/>
          <a:lstStyle>
            <a:lvl1pPr marL="171450" indent="-171450">
              <a:buClr>
                <a:schemeClr val="accent2"/>
              </a:buClr>
              <a:buFont typeface="Wingdings" panose="05000000000000000000" pitchFamily="2" charset="2"/>
              <a:buChar char="§"/>
              <a:defRPr/>
            </a:lvl1pPr>
            <a:lvl2pPr marL="514350" indent="-171450">
              <a:buClr>
                <a:schemeClr val="accent2"/>
              </a:buClr>
              <a:buFont typeface="Wingdings" panose="05000000000000000000" pitchFamily="2" charset="2"/>
              <a:buChar char="§"/>
              <a:defRPr/>
            </a:lvl2pPr>
            <a:lvl3pPr marL="857250" indent="-171450">
              <a:buClr>
                <a:schemeClr val="accent2"/>
              </a:buClr>
              <a:buFont typeface="Source Sans Pro" panose="020B0503030403020204" pitchFamily="34" charset="0"/>
              <a:buChar char="–"/>
              <a:defRPr/>
            </a:lvl3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40272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118872"/>
            <a:ext cx="6858000" cy="822960"/>
          </a:xfrm>
        </p:spPr>
        <p:txBody>
          <a:bodyPr/>
          <a:lstStyle/>
          <a:p>
            <a:r>
              <a:rPr lang="en-US" dirty="0" smtClean="0"/>
              <a:t>Click to edit Master title style</a:t>
            </a:r>
            <a:endParaRPr lang="en-US" dirty="0"/>
          </a:p>
        </p:txBody>
      </p:sp>
      <p:sp>
        <p:nvSpPr>
          <p:cNvPr id="3" name="Text Placeholder 2"/>
          <p:cNvSpPr>
            <a:spLocks noGrp="1"/>
          </p:cNvSpPr>
          <p:nvPr>
            <p:ph type="body" idx="1"/>
          </p:nvPr>
        </p:nvSpPr>
        <p:spPr>
          <a:xfrm>
            <a:off x="0" y="1005840"/>
            <a:ext cx="3429000" cy="548640"/>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smtClean="0"/>
              <a:t>Edit Master text styles</a:t>
            </a:r>
          </a:p>
        </p:txBody>
      </p:sp>
      <p:sp>
        <p:nvSpPr>
          <p:cNvPr id="4" name="Content Placeholder 3"/>
          <p:cNvSpPr>
            <a:spLocks noGrp="1"/>
          </p:cNvSpPr>
          <p:nvPr>
            <p:ph sz="half" idx="2"/>
          </p:nvPr>
        </p:nvSpPr>
        <p:spPr>
          <a:xfrm>
            <a:off x="0" y="1563624"/>
            <a:ext cx="3429000" cy="3575304"/>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3429000" y="1005840"/>
            <a:ext cx="3429000" cy="548640"/>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smtClean="0"/>
              <a:t>Edit Master text styles</a:t>
            </a:r>
          </a:p>
        </p:txBody>
      </p:sp>
      <p:sp>
        <p:nvSpPr>
          <p:cNvPr id="6" name="Content Placeholder 5"/>
          <p:cNvSpPr>
            <a:spLocks noGrp="1"/>
          </p:cNvSpPr>
          <p:nvPr>
            <p:ph sz="quarter" idx="4"/>
          </p:nvPr>
        </p:nvSpPr>
        <p:spPr>
          <a:xfrm>
            <a:off x="3428999" y="1563624"/>
            <a:ext cx="3429000" cy="3575304"/>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90552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solidFill>
            <a:schemeClr val="bg2"/>
          </a:solidFill>
        </p:spPr>
        <p:txBody>
          <a:bodyPr/>
          <a:lstStyle>
            <a:lvl1pPr>
              <a:defRPr>
                <a:latin typeface="Ubuntu Mono" panose="020B0509030602030204" pitchFamily="49" charset="0"/>
              </a:defRPr>
            </a:lvl1pPr>
            <a:lvl2pPr>
              <a:defRPr>
                <a:latin typeface="Ubuntu Mono" panose="020B0509030602030204" pitchFamily="49" charset="0"/>
              </a:defRPr>
            </a:lvl2pPr>
            <a:lvl3pPr>
              <a:defRPr>
                <a:latin typeface="Ubuntu Mono" panose="020B0509030602030204" pitchFamily="49" charset="0"/>
              </a:defRPr>
            </a:lvl3pPr>
            <a:lvl4pPr>
              <a:defRPr>
                <a:latin typeface="Ubuntu Mono" panose="020B0509030602030204" pitchFamily="49" charset="0"/>
              </a:defRPr>
            </a:lvl4pPr>
            <a:lvl5pPr>
              <a:defRPr>
                <a:latin typeface="Ubuntu Mono" panose="020B0509030602030204" pitchFamily="49"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40651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Code Vertica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0" y="1056068"/>
            <a:ext cx="6858000" cy="2048256"/>
          </a:xfrm>
          <a:solidFill>
            <a:schemeClr val="bg1"/>
          </a:solidFill>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2"/>
          <p:cNvSpPr>
            <a:spLocks noGrp="1"/>
          </p:cNvSpPr>
          <p:nvPr>
            <p:ph idx="10"/>
          </p:nvPr>
        </p:nvSpPr>
        <p:spPr>
          <a:xfrm>
            <a:off x="0" y="3108960"/>
            <a:ext cx="6858000" cy="2034540"/>
          </a:xfrm>
          <a:solidFill>
            <a:schemeClr val="bg2"/>
          </a:solidFill>
        </p:spPr>
        <p:txBody>
          <a:bodyPr/>
          <a:lstStyle>
            <a:lvl1pPr>
              <a:defRPr>
                <a:latin typeface="Ubuntu Mono" panose="020B0509030602030204" pitchFamily="49" charset="0"/>
              </a:defRPr>
            </a:lvl1pPr>
            <a:lvl2pPr>
              <a:defRPr>
                <a:latin typeface="Ubuntu Mono" panose="020B0509030602030204" pitchFamily="49" charset="0"/>
              </a:defRPr>
            </a:lvl2pPr>
            <a:lvl3pPr>
              <a:defRPr>
                <a:latin typeface="Ubuntu Mono" panose="020B0509030602030204" pitchFamily="49" charset="0"/>
              </a:defRPr>
            </a:lvl3pPr>
            <a:lvl4pPr>
              <a:defRPr>
                <a:latin typeface="Ubuntu Mono" panose="020B0509030602030204" pitchFamily="49" charset="0"/>
              </a:defRPr>
            </a:lvl4pPr>
            <a:lvl5pPr>
              <a:defRPr>
                <a:latin typeface="Ubuntu Mono" panose="020B0509030602030204" pitchFamily="49"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87366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ext/Code Horizonta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0" y="1051560"/>
            <a:ext cx="3429000" cy="406908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3429000" y="1051560"/>
            <a:ext cx="3429000" cy="4096512"/>
          </a:xfrm>
          <a:solidFill>
            <a:schemeClr val="bg2"/>
          </a:solidFill>
        </p:spPr>
        <p:txBody>
          <a:bodyPr/>
          <a:lstStyle>
            <a:lvl1pPr>
              <a:defRPr>
                <a:latin typeface="Ubuntu Mono" panose="020B0509030602030204" pitchFamily="49" charset="0"/>
              </a:defRPr>
            </a:lvl1pPr>
            <a:lvl2pPr>
              <a:defRPr>
                <a:latin typeface="Ubuntu Mono" panose="020B0509030602030204" pitchFamily="49" charset="0"/>
              </a:defRPr>
            </a:lvl2pPr>
            <a:lvl3pPr>
              <a:defRPr>
                <a:latin typeface="Ubuntu Mono" panose="020B0509030602030204" pitchFamily="49" charset="0"/>
              </a:defRPr>
            </a:lvl3pPr>
            <a:lvl4pPr>
              <a:defRPr>
                <a:latin typeface="Ubuntu Mono" panose="020B0509030602030204" pitchFamily="49" charset="0"/>
              </a:defRPr>
            </a:lvl4pPr>
            <a:lvl5pPr>
              <a:defRPr>
                <a:latin typeface="Ubuntu Mono" panose="020B0509030602030204" pitchFamily="49"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56481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261647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118872"/>
            <a:ext cx="6858000" cy="822960"/>
          </a:xfrm>
          <a:prstGeom prst="rect">
            <a:avLst/>
          </a:prstGeom>
          <a:noFill/>
        </p:spPr>
        <p:txBody>
          <a:bodyPr vert="horz" lIns="182880" tIns="137160" rIns="182880" bIns="137160" rtlCol="0" anchor="t" anchorCtr="0">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0" y="1033272"/>
            <a:ext cx="6858000" cy="4114800"/>
          </a:xfrm>
          <a:prstGeom prst="rect">
            <a:avLst/>
          </a:prstGeom>
        </p:spPr>
        <p:txBody>
          <a:bodyPr vert="horz" lIns="182880" tIns="182880" rIns="182880" bIns="18288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815808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8" r:id="rId6"/>
    <p:sldLayoutId id="2147483670" r:id="rId7"/>
    <p:sldLayoutId id="2147483669" r:id="rId8"/>
    <p:sldLayoutId id="2147483666" r:id="rId9"/>
    <p:sldLayoutId id="2147483667" r:id="rId10"/>
  </p:sldLayoutIdLst>
  <p:txStyles>
    <p:titleStyle>
      <a:lvl1pPr algn="l" defTabSz="685800" rtl="0" eaLnBrk="1" latinLnBrk="0" hangingPunct="1">
        <a:lnSpc>
          <a:spcPct val="90000"/>
        </a:lnSpc>
        <a:spcBef>
          <a:spcPct val="0"/>
        </a:spcBef>
        <a:buNone/>
        <a:defRPr sz="2400" kern="1200">
          <a:solidFill>
            <a:schemeClr val="bg1"/>
          </a:solidFill>
          <a:effectLst>
            <a:outerShdw blurRad="38100" dist="38100" dir="2700000" algn="tl">
              <a:srgbClr val="000000">
                <a:alpha val="43137"/>
              </a:srgbClr>
            </a:outerShdw>
          </a:effectLst>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0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rafalab.github.io/dsbook/data-visualization-principles.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dash-gallery.plotly.host/dash-opioid-epidemic" TargetMode="External"/><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hyperlink" Target="https://dash-gallery.plotly.host/dash-oil-and-gas/"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www.tableau.com/trial/tableau-examples" TargetMode="External"/><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dash.plot.ly/gallery" TargetMode="External"/><Relationship Id="rId2" Type="http://schemas.openxmlformats.org/officeDocument/2006/relationships/hyperlink" Target="https://www.gapminder.org/" TargetMode="External"/><Relationship Id="rId1" Type="http://schemas.openxmlformats.org/officeDocument/2006/relationships/slideLayout" Target="../slideLayouts/slideLayout2.xml"/><Relationship Id="rId4" Type="http://schemas.openxmlformats.org/officeDocument/2006/relationships/hyperlink" Target="https://shiny.rstudio.com/gallery/"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PDAT613G: Data Mining</a:t>
            </a:r>
            <a:endParaRPr lang="en-US"/>
          </a:p>
        </p:txBody>
      </p:sp>
      <p:sp>
        <p:nvSpPr>
          <p:cNvPr id="3" name="Subtitle 2"/>
          <p:cNvSpPr>
            <a:spLocks noGrp="1"/>
          </p:cNvSpPr>
          <p:nvPr>
            <p:ph type="subTitle" idx="1"/>
          </p:nvPr>
        </p:nvSpPr>
        <p:spPr/>
        <p:txBody>
          <a:bodyPr>
            <a:normAutofit fontScale="85000" lnSpcReduction="20000"/>
          </a:bodyPr>
          <a:lstStyle/>
          <a:p>
            <a:r>
              <a:rPr lang="en-US" smtClean="0"/>
              <a:t>Module 3B – Visualization</a:t>
            </a:r>
            <a:br>
              <a:rPr lang="en-US" smtClean="0"/>
            </a:br>
            <a:r>
              <a:rPr lang="en-US" smtClean="0"/>
              <a:t/>
            </a:r>
            <a:br>
              <a:rPr lang="en-US" smtClean="0"/>
            </a:br>
            <a:endParaRPr lang="en-US"/>
          </a:p>
        </p:txBody>
      </p:sp>
      <p:sp>
        <p:nvSpPr>
          <p:cNvPr id="4" name="Date Placeholder 3"/>
          <p:cNvSpPr>
            <a:spLocks noGrp="1"/>
          </p:cNvSpPr>
          <p:nvPr>
            <p:ph type="dt" sz="half" idx="4294967295"/>
          </p:nvPr>
        </p:nvSpPr>
        <p:spPr/>
        <p:txBody>
          <a:bodyPr/>
          <a:lstStyle/>
          <a:p>
            <a:r>
              <a:rPr/>
              <a:t>2020-06-09</a:t>
            </a:r>
          </a:p>
        </p:txBody>
      </p:sp>
    </p:spTree>
    <p:extLst>
      <p:ext uri="{BB962C8B-B14F-4D97-AF65-F5344CB8AC3E}">
        <p14:creationId xmlns:p14="http://schemas.microsoft.com/office/powerpoint/2010/main" val="726031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41 – Visualization can make cognitive tasks easier.</a:t>
            </a:r>
            <a:endParaRPr lang="en-US" dirty="0"/>
          </a:p>
        </p:txBody>
      </p:sp>
      <p:sp>
        <p:nvSpPr>
          <p:cNvPr id="3" name="Content Placeholder 2"/>
          <p:cNvSpPr>
            <a:spLocks noGrp="1"/>
          </p:cNvSpPr>
          <p:nvPr>
            <p:ph sz="half" idx="1"/>
          </p:nvPr>
        </p:nvSpPr>
        <p:spPr>
          <a:xfrm>
            <a:off x="0" y="1033272"/>
            <a:ext cx="2651760" cy="4114800"/>
          </a:xfrm>
        </p:spPr>
        <p:txBody>
          <a:bodyPr>
            <a:normAutofit/>
          </a:bodyPr>
          <a:lstStyle/>
          <a:p>
            <a:pPr lvl="1"/>
            <a:r>
              <a:rPr lang="en-US" sz="1000" dirty="0" smtClean="0"/>
              <a:t>Seeing the big picture.</a:t>
            </a:r>
          </a:p>
          <a:p>
            <a:pPr lvl="1"/>
            <a:r>
              <a:rPr lang="en-US" sz="1000" dirty="0" smtClean="0"/>
              <a:t>Search and retrieval.</a:t>
            </a:r>
          </a:p>
          <a:p>
            <a:pPr lvl="1"/>
            <a:r>
              <a:rPr lang="en-US" sz="1000" dirty="0" smtClean="0"/>
              <a:t>Comparing patterns.</a:t>
            </a:r>
            <a:endParaRPr lang="en-US" sz="1000" dirty="0"/>
          </a:p>
        </p:txBody>
      </p:sp>
      <p:pic>
        <p:nvPicPr>
          <p:cNvPr id="4" name="Picture 1" descr="Time series chart showing changes in Mean ACT score for Truman, University of Missouri Columbia and all schools combined.&#10;"/>
          <p:cNvPicPr>
            <a:picLocks noGrp="1" noChangeAspect="1"/>
          </p:cNvPicPr>
          <p:nvPr/>
        </p:nvPicPr>
        <p:blipFill>
          <a:blip r:embed="rId2"/>
          <a:stretch>
            <a:fillRect/>
          </a:stretch>
        </p:blipFill>
        <p:spPr bwMode="auto">
          <a:xfrm>
            <a:off x="2651759" y="1253827"/>
            <a:ext cx="3808253" cy="2119688"/>
          </a:xfrm>
          <a:prstGeom prst="rect">
            <a:avLst/>
          </a:prstGeom>
          <a:noFill/>
          <a:ln w="9525">
            <a:noFill/>
            <a:headEnd/>
            <a:tailEnd/>
          </a:ln>
        </p:spPr>
      </p:pic>
    </p:spTree>
    <p:extLst>
      <p:ext uri="{BB962C8B-B14F-4D97-AF65-F5344CB8AC3E}">
        <p14:creationId xmlns:p14="http://schemas.microsoft.com/office/powerpoint/2010/main" val="2763716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42 – Good data visualization designs…</a:t>
            </a:r>
            <a:endParaRPr lang="en-US" dirty="0"/>
          </a:p>
        </p:txBody>
      </p:sp>
      <p:sp>
        <p:nvSpPr>
          <p:cNvPr id="3" name="Content Placeholder 2"/>
          <p:cNvSpPr>
            <a:spLocks noGrp="1"/>
          </p:cNvSpPr>
          <p:nvPr>
            <p:ph idx="1"/>
          </p:nvPr>
        </p:nvSpPr>
        <p:spPr/>
        <p:txBody>
          <a:bodyPr/>
          <a:lstStyle/>
          <a:p>
            <a:pPr lvl="1"/>
            <a:r>
              <a:rPr lang="en-US" smtClean="0"/>
              <a:t>answer questions of interest,</a:t>
            </a:r>
          </a:p>
          <a:p>
            <a:pPr lvl="1"/>
            <a:r>
              <a:rPr lang="en-US" smtClean="0"/>
              <a:t>portray data honestly and accurately,</a:t>
            </a:r>
          </a:p>
          <a:p>
            <a:pPr lvl="1"/>
            <a:r>
              <a:rPr lang="en-US" smtClean="0"/>
              <a:t>balance detail and summary,</a:t>
            </a:r>
          </a:p>
          <a:p>
            <a:pPr lvl="1"/>
            <a:r>
              <a:rPr lang="en-US" smtClean="0"/>
              <a:t>let the data shine through when possible,</a:t>
            </a:r>
          </a:p>
          <a:p>
            <a:pPr lvl="1"/>
            <a:r>
              <a:rPr lang="en-US" smtClean="0"/>
              <a:t>allow easy comparisons between groups or variables,</a:t>
            </a:r>
          </a:p>
          <a:p>
            <a:pPr lvl="1"/>
            <a:r>
              <a:rPr lang="en-US" smtClean="0"/>
              <a:t>are often multivariate in nature,</a:t>
            </a:r>
          </a:p>
          <a:p>
            <a:pPr lvl="1"/>
            <a:r>
              <a:rPr lang="en-US" smtClean="0"/>
              <a:t>encourage interest through good design, and</a:t>
            </a:r>
          </a:p>
          <a:p>
            <a:pPr lvl="1"/>
            <a:r>
              <a:rPr lang="en-US" smtClean="0"/>
              <a:t>are tailored for the target audience.</a:t>
            </a:r>
            <a:endParaRPr lang="en-US"/>
          </a:p>
        </p:txBody>
      </p:sp>
    </p:spTree>
    <p:extLst>
      <p:ext uri="{BB962C8B-B14F-4D97-AF65-F5344CB8AC3E}">
        <p14:creationId xmlns:p14="http://schemas.microsoft.com/office/powerpoint/2010/main" val="5694266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43 – “Dimension” of graphical elements should match that of data.</a:t>
            </a:r>
            <a:endParaRPr lang="en-US" dirty="0"/>
          </a:p>
        </p:txBody>
      </p:sp>
      <p:sp>
        <p:nvSpPr>
          <p:cNvPr id="3" name="Content Placeholder 2"/>
          <p:cNvSpPr>
            <a:spLocks noGrp="1"/>
          </p:cNvSpPr>
          <p:nvPr>
            <p:ph idx="1"/>
          </p:nvPr>
        </p:nvSpPr>
        <p:spPr/>
        <p:txBody>
          <a:bodyPr/>
          <a:lstStyle/>
          <a:p>
            <a:pPr lvl="1"/>
            <a:r>
              <a:rPr lang="en-US" smtClean="0"/>
              <a:t>Means are 0-dimensional points.</a:t>
            </a:r>
          </a:p>
          <a:p>
            <a:pPr lvl="1"/>
            <a:r>
              <a:rPr lang="en-US" smtClean="0"/>
              <a:t>To emphasize that points are connected through time, a line graph is appropriate.</a:t>
            </a:r>
            <a:endParaRPr lang="en-US"/>
          </a:p>
        </p:txBody>
      </p:sp>
      <p:pic>
        <p:nvPicPr>
          <p:cNvPr id="6" name="Picture 5" descr="Graphs illustrating an inappropriate display of means using a bar graph, then a better display using a point for each mean, then the use of a line between points to show the continuum of time.&#10;"/>
          <p:cNvPicPr>
            <a:picLocks noGrp="1" noChangeAspect="1"/>
          </p:cNvPicPr>
          <p:nvPr/>
        </p:nvPicPr>
        <p:blipFill>
          <a:blip r:embed="rId2"/>
          <a:stretch>
            <a:fillRect/>
          </a:stretch>
        </p:blipFill>
        <p:spPr bwMode="auto">
          <a:xfrm>
            <a:off x="342900" y="2404369"/>
            <a:ext cx="6172200" cy="2057400"/>
          </a:xfrm>
          <a:prstGeom prst="rect">
            <a:avLst/>
          </a:prstGeom>
          <a:noFill/>
          <a:ln w="9525">
            <a:noFill/>
            <a:headEnd/>
            <a:tailEnd/>
          </a:ln>
        </p:spPr>
      </p:pic>
    </p:spTree>
    <p:extLst>
      <p:ext uri="{BB962C8B-B14F-4D97-AF65-F5344CB8AC3E}">
        <p14:creationId xmlns:p14="http://schemas.microsoft.com/office/powerpoint/2010/main" val="2192082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44 – Graphs should honestly display data, consistent with question and audience.</a:t>
            </a:r>
            <a:endParaRPr lang="en-US" dirty="0"/>
          </a:p>
        </p:txBody>
      </p:sp>
      <p:pic>
        <p:nvPicPr>
          <p:cNvPr id="3" name="Picture 1" descr="Three scatter plots of mean ACT. The first has y scale that only encompasses the data. The second has y scale that goes down to 0. The third connects a few dots with a line.&#10;"/>
          <p:cNvPicPr>
            <a:picLocks noGrp="1" noChangeAspect="1"/>
          </p:cNvPicPr>
          <p:nvPr/>
        </p:nvPicPr>
        <p:blipFill>
          <a:blip r:embed="rId2"/>
          <a:stretch>
            <a:fillRect/>
          </a:stretch>
        </p:blipFill>
        <p:spPr bwMode="auto">
          <a:xfrm>
            <a:off x="342900" y="1179247"/>
            <a:ext cx="6172200" cy="2057400"/>
          </a:xfrm>
          <a:prstGeom prst="rect">
            <a:avLst/>
          </a:prstGeom>
          <a:noFill/>
          <a:ln w="9525">
            <a:noFill/>
            <a:headEnd/>
            <a:tailEnd/>
          </a:ln>
        </p:spPr>
      </p:pic>
      <p:sp>
        <p:nvSpPr>
          <p:cNvPr id="7" name="Content Placeholder 2"/>
          <p:cNvSpPr>
            <a:spLocks noGrp="1"/>
          </p:cNvSpPr>
          <p:nvPr>
            <p:ph idx="1"/>
          </p:nvPr>
        </p:nvSpPr>
        <p:spPr>
          <a:xfrm>
            <a:off x="0" y="3320248"/>
            <a:ext cx="6858000" cy="1827823"/>
          </a:xfrm>
        </p:spPr>
        <p:txBody>
          <a:bodyPr>
            <a:normAutofit fontScale="92500" lnSpcReduction="20000"/>
          </a:bodyPr>
          <a:lstStyle/>
          <a:p>
            <a:pPr lvl="1"/>
            <a:r>
              <a:rPr lang="en-US" dirty="0" smtClean="0"/>
              <a:t>Admissions Office: Cares about small year-to-year changes.</a:t>
            </a:r>
          </a:p>
          <a:p>
            <a:pPr lvl="1"/>
            <a:r>
              <a:rPr lang="en-US" dirty="0" smtClean="0"/>
              <a:t>General Public: Cares about overall selectivity, amount of any change vs. overall magnitude.</a:t>
            </a:r>
          </a:p>
          <a:p>
            <a:pPr lvl="1"/>
            <a:r>
              <a:rPr lang="en-US" dirty="0" smtClean="0"/>
              <a:t>Dishonest? Too few data points/too much variability. Gives incorrect impression of trend and its magnitude.</a:t>
            </a:r>
            <a:endParaRPr lang="en-US" dirty="0"/>
          </a:p>
        </p:txBody>
      </p:sp>
    </p:spTree>
    <p:extLst>
      <p:ext uri="{BB962C8B-B14F-4D97-AF65-F5344CB8AC3E}">
        <p14:creationId xmlns:p14="http://schemas.microsoft.com/office/powerpoint/2010/main" val="1219253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45 – Effective visualizations allow comparison.</a:t>
            </a:r>
            <a:endParaRPr lang="en-US" dirty="0"/>
          </a:p>
        </p:txBody>
      </p:sp>
      <p:pic>
        <p:nvPicPr>
          <p:cNvPr id="3" name="Picture 1" descr="Line graphs of mean ACT for Truman, University of Missouri Columbia, and state-wide average.&#10;"/>
          <p:cNvPicPr>
            <a:picLocks noGrp="1" noChangeAspect="1"/>
          </p:cNvPicPr>
          <p:nvPr/>
        </p:nvPicPr>
        <p:blipFill>
          <a:blip r:embed="rId2"/>
          <a:stretch>
            <a:fillRect/>
          </a:stretch>
        </p:blipFill>
        <p:spPr bwMode="auto">
          <a:xfrm>
            <a:off x="923925" y="1200150"/>
            <a:ext cx="5019675" cy="3009900"/>
          </a:xfrm>
          <a:prstGeom prst="rect">
            <a:avLst/>
          </a:prstGeom>
          <a:noFill/>
          <a:ln w="9525">
            <a:noFill/>
            <a:headEnd/>
            <a:tailEnd/>
          </a:ln>
        </p:spPr>
      </p:pic>
    </p:spTree>
    <p:extLst>
      <p:ext uri="{BB962C8B-B14F-4D97-AF65-F5344CB8AC3E}">
        <p14:creationId xmlns:p14="http://schemas.microsoft.com/office/powerpoint/2010/main" val="5776887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46 – Find a balance between detail and summary.</a:t>
            </a:r>
            <a:endParaRPr lang="en-US" dirty="0"/>
          </a:p>
        </p:txBody>
      </p:sp>
      <p:pic>
        <p:nvPicPr>
          <p:cNvPr id="3" name="Picture 1" descr="Two graphs that show mean ACT scores of Missouri schools. The first is messy, showing each school with its own line. The second show box plots for public and private separately, with only one superimposed line for Truman.&#10;"/>
          <p:cNvPicPr>
            <a:picLocks noGrp="1" noChangeAspect="1"/>
          </p:cNvPicPr>
          <p:nvPr/>
        </p:nvPicPr>
        <p:blipFill>
          <a:blip r:embed="rId2"/>
          <a:stretch>
            <a:fillRect/>
          </a:stretch>
        </p:blipFill>
        <p:spPr bwMode="auto">
          <a:xfrm>
            <a:off x="419100" y="1200150"/>
            <a:ext cx="6019800" cy="3009900"/>
          </a:xfrm>
          <a:prstGeom prst="rect">
            <a:avLst/>
          </a:prstGeom>
          <a:noFill/>
          <a:ln w="9525">
            <a:noFill/>
            <a:headEnd/>
            <a:tailEnd/>
          </a:ln>
        </p:spPr>
      </p:pic>
    </p:spTree>
    <p:extLst>
      <p:ext uri="{BB962C8B-B14F-4D97-AF65-F5344CB8AC3E}">
        <p14:creationId xmlns:p14="http://schemas.microsoft.com/office/powerpoint/2010/main" val="32470718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47 – How much should the data shine through?</a:t>
            </a:r>
            <a:endParaRPr lang="en-US" dirty="0"/>
          </a:p>
        </p:txBody>
      </p:sp>
      <p:pic>
        <p:nvPicPr>
          <p:cNvPr id="3" name="Picture 1" descr="Two plots, one where each school’s mean ACT is represented by a single dot (too much individual data), and another where box plots are used, which show a summary of the data for each year.&#10;"/>
          <p:cNvPicPr>
            <a:picLocks noGrp="1" noChangeAspect="1"/>
          </p:cNvPicPr>
          <p:nvPr/>
        </p:nvPicPr>
        <p:blipFill>
          <a:blip r:embed="rId2"/>
          <a:stretch>
            <a:fillRect/>
          </a:stretch>
        </p:blipFill>
        <p:spPr bwMode="auto">
          <a:xfrm>
            <a:off x="342900" y="1179065"/>
            <a:ext cx="6172200" cy="2314575"/>
          </a:xfrm>
          <a:prstGeom prst="rect">
            <a:avLst/>
          </a:prstGeom>
          <a:noFill/>
          <a:ln w="9525">
            <a:noFill/>
            <a:headEnd/>
            <a:tailEnd/>
          </a:ln>
        </p:spPr>
      </p:pic>
      <p:sp>
        <p:nvSpPr>
          <p:cNvPr id="7" name="Content Placeholder 2"/>
          <p:cNvSpPr>
            <a:spLocks noGrp="1"/>
          </p:cNvSpPr>
          <p:nvPr>
            <p:ph idx="1"/>
          </p:nvPr>
        </p:nvSpPr>
        <p:spPr>
          <a:xfrm>
            <a:off x="0" y="3630966"/>
            <a:ext cx="6858000" cy="1517105"/>
          </a:xfrm>
        </p:spPr>
        <p:txBody>
          <a:bodyPr/>
          <a:lstStyle/>
          <a:p>
            <a:pPr lvl="1"/>
            <a:r>
              <a:rPr lang="en-US" dirty="0" smtClean="0"/>
              <a:t>School labels would be nice, or too much?</a:t>
            </a:r>
          </a:p>
          <a:p>
            <a:pPr lvl="1"/>
            <a:r>
              <a:rPr lang="en-US" dirty="0" smtClean="0"/>
              <a:t>If labels could pop up on mouse-over, would your preference change?</a:t>
            </a:r>
            <a:endParaRPr lang="en-US" dirty="0"/>
          </a:p>
        </p:txBody>
      </p:sp>
    </p:spTree>
    <p:extLst>
      <p:ext uri="{BB962C8B-B14F-4D97-AF65-F5344CB8AC3E}">
        <p14:creationId xmlns:p14="http://schemas.microsoft.com/office/powerpoint/2010/main" val="16464175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48 – Data density may be dictated by target audience.</a:t>
            </a:r>
            <a:endParaRPr lang="en-US" dirty="0"/>
          </a:p>
        </p:txBody>
      </p:sp>
      <p:pic>
        <p:nvPicPr>
          <p:cNvPr id="3" name="Picture 1" descr="A simple line graph of Truman, UMC and State might be more appropriate for a general audience, while a dashboard of several detailed graphs might be more appropriate for Truman admissions.&#10;"/>
          <p:cNvPicPr>
            <a:picLocks noGrp="1" noChangeAspect="1"/>
          </p:cNvPicPr>
          <p:nvPr/>
        </p:nvPicPr>
        <p:blipFill>
          <a:blip r:embed="rId2"/>
          <a:stretch>
            <a:fillRect/>
          </a:stretch>
        </p:blipFill>
        <p:spPr bwMode="auto">
          <a:xfrm>
            <a:off x="327410" y="1209027"/>
            <a:ext cx="6203180" cy="3487909"/>
          </a:xfrm>
          <a:prstGeom prst="rect">
            <a:avLst/>
          </a:prstGeom>
          <a:noFill/>
          <a:ln w="9525">
            <a:noFill/>
            <a:headEnd/>
            <a:tailEnd/>
          </a:ln>
        </p:spPr>
      </p:pic>
    </p:spTree>
    <p:extLst>
      <p:ext uri="{BB962C8B-B14F-4D97-AF65-F5344CB8AC3E}">
        <p14:creationId xmlns:p14="http://schemas.microsoft.com/office/powerpoint/2010/main" val="8200930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49 – Further Reading</a:t>
            </a:r>
            <a:endParaRPr lang="en-US" dirty="0"/>
          </a:p>
        </p:txBody>
      </p:sp>
      <p:sp>
        <p:nvSpPr>
          <p:cNvPr id="3" name="Content Placeholder 2"/>
          <p:cNvSpPr>
            <a:spLocks noGrp="1"/>
          </p:cNvSpPr>
          <p:nvPr>
            <p:ph idx="1"/>
          </p:nvPr>
        </p:nvSpPr>
        <p:spPr/>
        <p:txBody>
          <a:bodyPr/>
          <a:lstStyle/>
          <a:p>
            <a:pPr lvl="1"/>
            <a:r>
              <a:rPr lang="en-US" i="1" dirty="0" smtClean="0"/>
              <a:t>The Visual Display of Quantitative Information</a:t>
            </a:r>
            <a:r>
              <a:rPr lang="en-US" dirty="0" smtClean="0"/>
              <a:t>, Edward R </a:t>
            </a:r>
            <a:r>
              <a:rPr lang="en-US" dirty="0" err="1" smtClean="0"/>
              <a:t>Tufte</a:t>
            </a:r>
            <a:r>
              <a:rPr lang="en-US" dirty="0" smtClean="0"/>
              <a:t>. A classic. </a:t>
            </a:r>
            <a:r>
              <a:rPr lang="en-US" dirty="0" err="1" smtClean="0"/>
              <a:t>Tufte</a:t>
            </a:r>
            <a:r>
              <a:rPr lang="en-US" dirty="0" smtClean="0"/>
              <a:t> definitely has a point of view in the later chapters, but it’s an interesting read. He has published several more books that take on different aspects of visualization, which are also interesting.</a:t>
            </a:r>
            <a:br>
              <a:rPr lang="en-US" dirty="0" smtClean="0"/>
            </a:br>
            <a:endParaRPr lang="en-US" dirty="0" smtClean="0"/>
          </a:p>
          <a:p>
            <a:pPr lvl="1"/>
            <a:r>
              <a:rPr lang="en-US" dirty="0" smtClean="0"/>
              <a:t>Introduction to Data Science, Rafael A. Irizarry A freely-available data science text that has good information and a nice chapter on visualization. </a:t>
            </a:r>
            <a:r>
              <a:rPr lang="en-US" dirty="0" smtClean="0">
                <a:hlinkClick r:id="rId2"/>
              </a:rPr>
              <a:t>https://rafalab.github.io/dsbook/data-visualization-principles.html</a:t>
            </a:r>
            <a:endParaRPr lang="en-US" dirty="0">
              <a:hlinkClick r:id="rId2"/>
            </a:endParaRPr>
          </a:p>
        </p:txBody>
      </p:sp>
    </p:spTree>
    <p:extLst>
      <p:ext uri="{BB962C8B-B14F-4D97-AF65-F5344CB8AC3E}">
        <p14:creationId xmlns:p14="http://schemas.microsoft.com/office/powerpoint/2010/main" val="33870270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50 – Question</a:t>
            </a:r>
            <a:endParaRPr lang="en-US" dirty="0"/>
          </a:p>
        </p:txBody>
      </p:sp>
      <p:sp>
        <p:nvSpPr>
          <p:cNvPr id="3" name="Content Placeholder 2"/>
          <p:cNvSpPr>
            <a:spLocks noGrp="1"/>
          </p:cNvSpPr>
          <p:nvPr>
            <p:ph sz="half" idx="1"/>
          </p:nvPr>
        </p:nvSpPr>
        <p:spPr/>
        <p:txBody>
          <a:bodyPr>
            <a:normAutofit fontScale="92500" lnSpcReduction="20000"/>
          </a:bodyPr>
          <a:lstStyle/>
          <a:p>
            <a:r>
              <a:rPr lang="en-US" smtClean="0"/>
              <a:t>Consider the data visualization at right. Which of the following principles of good design might it be violating? (Of course, this might be a more subjective question than some.)</a:t>
            </a:r>
          </a:p>
          <a:p>
            <a:pPr lvl="1"/>
            <a:r>
              <a:rPr lang="en-US" smtClean="0"/>
              <a:t>Allows easy comparisons</a:t>
            </a:r>
          </a:p>
          <a:p>
            <a:pPr lvl="1"/>
            <a:r>
              <a:rPr lang="en-US" smtClean="0"/>
              <a:t>Represents multiple variables</a:t>
            </a:r>
          </a:p>
          <a:p>
            <a:pPr lvl="1"/>
            <a:r>
              <a:rPr lang="en-US" smtClean="0"/>
              <a:t>Answers a question of interest</a:t>
            </a:r>
          </a:p>
          <a:p>
            <a:pPr lvl="1"/>
            <a:r>
              <a:rPr lang="en-US" smtClean="0"/>
              <a:t>Represents data accurately</a:t>
            </a:r>
            <a:endParaRPr lang="en-US"/>
          </a:p>
        </p:txBody>
      </p:sp>
      <p:pic>
        <p:nvPicPr>
          <p:cNvPr id="4" name="Picture 1" descr="A set of pie charts, one for each Missouri college, showing percent of students in each ACT category in each school. Charts are arranged in a grid."/>
          <p:cNvPicPr>
            <a:picLocks noGrp="1" noChangeAspect="1"/>
          </p:cNvPicPr>
          <p:nvPr/>
        </p:nvPicPr>
        <p:blipFill>
          <a:blip r:embed="rId2"/>
          <a:stretch>
            <a:fillRect/>
          </a:stretch>
        </p:blipFill>
        <p:spPr bwMode="auto">
          <a:xfrm>
            <a:off x="3486150" y="1381125"/>
            <a:ext cx="3028950" cy="3028950"/>
          </a:xfrm>
          <a:prstGeom prst="rect">
            <a:avLst/>
          </a:prstGeom>
          <a:noFill/>
          <a:ln w="9525">
            <a:noFill/>
            <a:headEnd/>
            <a:tailEnd/>
          </a:ln>
        </p:spPr>
      </p:pic>
    </p:spTree>
    <p:extLst>
      <p:ext uri="{BB962C8B-B14F-4D97-AF65-F5344CB8AC3E}">
        <p14:creationId xmlns:p14="http://schemas.microsoft.com/office/powerpoint/2010/main" val="717628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33 – Visualization is a necessary part of data exploration.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p:txBody>
              <a:bodyPr/>
              <a:lstStyle/>
              <a:p>
                <a:r>
                  <a:rPr lang="en-US" dirty="0" smtClean="0"/>
                  <a:t>Anscombe’s Quartet: Four data sets with identical statistics.</a:t>
                </a:r>
              </a:p>
              <a:p>
                <a:pPr lvl="1"/>
                <a14:m>
                  <m:oMath xmlns:m="http://schemas.openxmlformats.org/officeDocument/2006/math">
                    <m:bar>
                      <m:barPr>
                        <m:pos m:val="top"/>
                        <m:ctrlPr>
                          <a:rPr lang="ar-AE" i="1">
                            <a:latin typeface="Cambria Math" panose="02040503050406030204" pitchFamily="18" charset="0"/>
                          </a:rPr>
                        </m:ctrlPr>
                      </m:barPr>
                      <m:e>
                        <m:r>
                          <a:rPr lang="ar-AE">
                            <a:latin typeface="Cambria Math" panose="02040503050406030204" pitchFamily="18" charset="0"/>
                          </a:rPr>
                          <m:t>𝑥</m:t>
                        </m:r>
                      </m:e>
                    </m:bar>
                    <m:r>
                      <a:rPr lang="ar-AE">
                        <a:latin typeface="Cambria Math" panose="02040503050406030204" pitchFamily="18" charset="0"/>
                      </a:rPr>
                      <m:t>=</m:t>
                    </m:r>
                    <m:r>
                      <a:rPr lang="ar-AE">
                        <a:latin typeface="Cambria Math" panose="02040503050406030204" pitchFamily="18" charset="0"/>
                      </a:rPr>
                      <m:t>3</m:t>
                    </m:r>
                  </m:oMath>
                </a14:m>
                <a:r>
                  <a:rPr lang="ar-AE" dirty="0"/>
                  <a:t>, </a:t>
                </a:r>
                <a:r>
                  <a:rPr lang="en-US" dirty="0" smtClean="0"/>
                  <a:t> </a:t>
                </a:r>
                <a14:m>
                  <m:oMath xmlns:m="http://schemas.openxmlformats.org/officeDocument/2006/math">
                    <m:sSub>
                      <m:sSubPr>
                        <m:ctrlPr>
                          <a:rPr lang="ar-AE" i="1">
                            <a:latin typeface="Cambria Math" panose="02040503050406030204" pitchFamily="18" charset="0"/>
                          </a:rPr>
                        </m:ctrlPr>
                      </m:sSubPr>
                      <m:e>
                        <m:r>
                          <a:rPr lang="ar-AE">
                            <a:latin typeface="Cambria Math" panose="02040503050406030204" pitchFamily="18" charset="0"/>
                          </a:rPr>
                          <m:t>𝑠</m:t>
                        </m:r>
                      </m:e>
                      <m:sub>
                        <m:r>
                          <a:rPr lang="ar-AE">
                            <a:latin typeface="Cambria Math" panose="02040503050406030204" pitchFamily="18" charset="0"/>
                          </a:rPr>
                          <m:t>𝑥</m:t>
                        </m:r>
                      </m:sub>
                    </m:sSub>
                    <m:r>
                      <a:rPr lang="ar-AE">
                        <a:latin typeface="Cambria Math" panose="02040503050406030204" pitchFamily="18" charset="0"/>
                      </a:rPr>
                      <m:t>=</m:t>
                    </m:r>
                    <m:r>
                      <a:rPr lang="ar-AE">
                        <a:latin typeface="Cambria Math" panose="02040503050406030204" pitchFamily="18" charset="0"/>
                      </a:rPr>
                      <m:t>11</m:t>
                    </m:r>
                  </m:oMath>
                </a14:m>
                <a:r>
                  <a:rPr lang="ar-AE" dirty="0"/>
                  <a:t>.</a:t>
                </a:r>
              </a:p>
              <a:p>
                <a:pPr lvl="1"/>
                <a14:m>
                  <m:oMath xmlns:m="http://schemas.openxmlformats.org/officeDocument/2006/math">
                    <m:bar>
                      <m:barPr>
                        <m:pos m:val="top"/>
                        <m:ctrlPr>
                          <a:rPr lang="ar-AE" i="1">
                            <a:latin typeface="Cambria Math" panose="02040503050406030204" pitchFamily="18" charset="0"/>
                          </a:rPr>
                        </m:ctrlPr>
                      </m:barPr>
                      <m:e>
                        <m:r>
                          <a:rPr lang="ar-AE">
                            <a:latin typeface="Cambria Math" panose="02040503050406030204" pitchFamily="18" charset="0"/>
                          </a:rPr>
                          <m:t>𝑦</m:t>
                        </m:r>
                      </m:e>
                    </m:bar>
                    <m:r>
                      <a:rPr lang="ar-AE">
                        <a:latin typeface="Cambria Math" panose="02040503050406030204" pitchFamily="18" charset="0"/>
                      </a:rPr>
                      <m:t>=</m:t>
                    </m:r>
                    <m:r>
                      <a:rPr lang="ar-AE">
                        <a:latin typeface="Cambria Math" panose="02040503050406030204" pitchFamily="18" charset="0"/>
                      </a:rPr>
                      <m:t>7</m:t>
                    </m:r>
                    <m:r>
                      <a:rPr lang="ar-AE">
                        <a:latin typeface="Cambria Math" panose="02040503050406030204" pitchFamily="18" charset="0"/>
                      </a:rPr>
                      <m:t>.</m:t>
                    </m:r>
                    <m:r>
                      <a:rPr lang="ar-AE">
                        <a:latin typeface="Cambria Math" panose="02040503050406030204" pitchFamily="18" charset="0"/>
                      </a:rPr>
                      <m:t>5</m:t>
                    </m:r>
                  </m:oMath>
                </a14:m>
                <a:r>
                  <a:rPr lang="ar-AE" dirty="0"/>
                  <a:t>, </a:t>
                </a:r>
                <a:r>
                  <a:rPr lang="en-US" dirty="0" smtClean="0"/>
                  <a:t> </a:t>
                </a:r>
                <a14:m>
                  <m:oMath xmlns:m="http://schemas.openxmlformats.org/officeDocument/2006/math">
                    <m:sSub>
                      <m:sSubPr>
                        <m:ctrlPr>
                          <a:rPr lang="ar-AE" i="1">
                            <a:latin typeface="Cambria Math" panose="02040503050406030204" pitchFamily="18" charset="0"/>
                          </a:rPr>
                        </m:ctrlPr>
                      </m:sSubPr>
                      <m:e>
                        <m:r>
                          <a:rPr lang="ar-AE">
                            <a:latin typeface="Cambria Math" panose="02040503050406030204" pitchFamily="18" charset="0"/>
                          </a:rPr>
                          <m:t>𝑠</m:t>
                        </m:r>
                      </m:e>
                      <m:sub>
                        <m:r>
                          <a:rPr lang="ar-AE">
                            <a:latin typeface="Cambria Math" panose="02040503050406030204" pitchFamily="18" charset="0"/>
                          </a:rPr>
                          <m:t>𝑦</m:t>
                        </m:r>
                      </m:sub>
                    </m:sSub>
                    <m:r>
                      <a:rPr lang="ar-AE">
                        <a:latin typeface="Cambria Math" panose="02040503050406030204" pitchFamily="18" charset="0"/>
                      </a:rPr>
                      <m:t>=</m:t>
                    </m:r>
                    <m:r>
                      <a:rPr lang="ar-AE">
                        <a:latin typeface="Cambria Math" panose="02040503050406030204" pitchFamily="18" charset="0"/>
                      </a:rPr>
                      <m:t>4</m:t>
                    </m:r>
                    <m:r>
                      <a:rPr lang="ar-AE">
                        <a:latin typeface="Cambria Math" panose="02040503050406030204" pitchFamily="18" charset="0"/>
                      </a:rPr>
                      <m:t>.</m:t>
                    </m:r>
                    <m:r>
                      <a:rPr lang="ar-AE">
                        <a:latin typeface="Cambria Math" panose="02040503050406030204" pitchFamily="18" charset="0"/>
                      </a:rPr>
                      <m:t>125</m:t>
                    </m:r>
                  </m:oMath>
                </a14:m>
                <a:r>
                  <a:rPr lang="ar-AE" dirty="0"/>
                  <a:t>.</a:t>
                </a:r>
              </a:p>
              <a:p>
                <a:pPr lvl="1"/>
                <a:r>
                  <a:rPr lang="en-US" dirty="0"/>
                  <a:t>Correlation: 0.816</a:t>
                </a:r>
              </a:p>
              <a:p>
                <a:pPr lvl="1"/>
                <a:r>
                  <a:rPr lang="en-US" dirty="0"/>
                  <a:t>Regression Eq</a:t>
                </a:r>
                <a:r>
                  <a:rPr lang="en-US" dirty="0" smtClean="0"/>
                  <a:t>.:</a:t>
                </a:r>
                <a:br>
                  <a:rPr lang="en-US" dirty="0" smtClean="0"/>
                </a:br>
                <a14:m>
                  <m:oMath xmlns:m="http://schemas.openxmlformats.org/officeDocument/2006/math">
                    <m:r>
                      <a:rPr lang="en-US">
                        <a:latin typeface="Cambria Math" panose="02040503050406030204" pitchFamily="18" charset="0"/>
                      </a:rPr>
                      <m:t>𝑦</m:t>
                    </m:r>
                    <m:r>
                      <a:rPr lang="en-US">
                        <a:latin typeface="Cambria Math" panose="02040503050406030204" pitchFamily="18" charset="0"/>
                      </a:rPr>
                      <m:t>=</m:t>
                    </m:r>
                    <m:r>
                      <a:rPr lang="en-US">
                        <a:latin typeface="Cambria Math" panose="02040503050406030204" pitchFamily="18" charset="0"/>
                      </a:rPr>
                      <m:t>0</m:t>
                    </m:r>
                    <m:r>
                      <a:rPr lang="en-US">
                        <a:latin typeface="Cambria Math" panose="02040503050406030204" pitchFamily="18" charset="0"/>
                      </a:rPr>
                      <m:t>.</m:t>
                    </m:r>
                    <m:r>
                      <a:rPr lang="en-US">
                        <a:latin typeface="Cambria Math" panose="02040503050406030204" pitchFamily="18" charset="0"/>
                      </a:rPr>
                      <m:t>5</m:t>
                    </m:r>
                    <m:r>
                      <a:rPr lang="en-US">
                        <a:latin typeface="Cambria Math" panose="02040503050406030204" pitchFamily="18" charset="0"/>
                      </a:rPr>
                      <m:t>𝑥</m:t>
                    </m:r>
                    <m:r>
                      <a:rPr lang="en-US">
                        <a:latin typeface="Cambria Math" panose="02040503050406030204" pitchFamily="18" charset="0"/>
                      </a:rPr>
                      <m:t>+</m:t>
                    </m:r>
                    <m:r>
                      <a:rPr lang="en-US">
                        <a:latin typeface="Cambria Math" panose="02040503050406030204" pitchFamily="18" charset="0"/>
                      </a:rPr>
                      <m:t>3</m:t>
                    </m:r>
                  </m:oMath>
                </a14:m>
                <a:r>
                  <a:rPr lang="en-US" dirty="0"/>
                  <a:t>.</a:t>
                </a:r>
              </a:p>
              <a:p>
                <a:r>
                  <a:rPr lang="en-US" dirty="0"/>
                  <a:t>Will all four data sets look alike? Would we analyze each in the same way?</a:t>
                </a:r>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250847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51 – Interactive data dashboards allow wider access to important data.</a:t>
            </a:r>
            <a:endParaRPr lang="en-US" dirty="0"/>
          </a:p>
        </p:txBody>
      </p:sp>
      <p:sp>
        <p:nvSpPr>
          <p:cNvPr id="3" name="Content Placeholder 2"/>
          <p:cNvSpPr>
            <a:spLocks noGrp="1"/>
          </p:cNvSpPr>
          <p:nvPr>
            <p:ph idx="1"/>
          </p:nvPr>
        </p:nvSpPr>
        <p:spPr/>
        <p:txBody>
          <a:bodyPr>
            <a:normAutofit lnSpcReduction="10000"/>
          </a:bodyPr>
          <a:lstStyle/>
          <a:p>
            <a:pPr lvl="1"/>
            <a:r>
              <a:rPr lang="en-US" smtClean="0"/>
              <a:t>Business Analytics:</a:t>
            </a:r>
          </a:p>
          <a:p>
            <a:pPr lvl="2"/>
            <a:r>
              <a:rPr lang="en-US" smtClean="0"/>
              <a:t>Net revenue and contributing factors</a:t>
            </a:r>
          </a:p>
          <a:p>
            <a:pPr lvl="2"/>
            <a:r>
              <a:rPr lang="en-US" smtClean="0"/>
              <a:t>Sales trends</a:t>
            </a:r>
          </a:p>
          <a:p>
            <a:pPr lvl="2"/>
            <a:r>
              <a:rPr lang="en-US" smtClean="0"/>
              <a:t>Server/IT performance</a:t>
            </a:r>
          </a:p>
          <a:p>
            <a:pPr lvl="2"/>
            <a:r>
              <a:rPr lang="en-US" smtClean="0"/>
              <a:t>Supply chain</a:t>
            </a:r>
          </a:p>
          <a:p>
            <a:pPr lvl="1"/>
            <a:r>
              <a:rPr lang="en-US" smtClean="0"/>
              <a:t>Health Care/Public Health</a:t>
            </a:r>
          </a:p>
          <a:p>
            <a:pPr lvl="2"/>
            <a:r>
              <a:rPr lang="en-US" smtClean="0"/>
              <a:t>Tracking patient outcomes</a:t>
            </a:r>
          </a:p>
          <a:p>
            <a:pPr lvl="2"/>
            <a:r>
              <a:rPr lang="en-US" smtClean="0"/>
              <a:t>Change in public health measurs over time.</a:t>
            </a:r>
          </a:p>
          <a:p>
            <a:pPr lvl="1"/>
            <a:r>
              <a:rPr lang="en-US" smtClean="0"/>
              <a:t>Education</a:t>
            </a:r>
          </a:p>
          <a:p>
            <a:pPr lvl="2"/>
            <a:r>
              <a:rPr lang="en-US" smtClean="0"/>
              <a:t>Student performance</a:t>
            </a:r>
          </a:p>
          <a:p>
            <a:pPr lvl="2"/>
            <a:r>
              <a:rPr lang="en-US" smtClean="0"/>
              <a:t>Attendance/Absenteeism</a:t>
            </a:r>
          </a:p>
          <a:p>
            <a:pPr lvl="1"/>
            <a:r>
              <a:rPr lang="en-US" smtClean="0"/>
              <a:t>Others: News organizations, nonprofits, religious organizations, etc.</a:t>
            </a:r>
            <a:endParaRPr lang="en-US"/>
          </a:p>
        </p:txBody>
      </p:sp>
    </p:spTree>
    <p:extLst>
      <p:ext uri="{BB962C8B-B14F-4D97-AF65-F5344CB8AC3E}">
        <p14:creationId xmlns:p14="http://schemas.microsoft.com/office/powerpoint/2010/main" val="16953522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52 – Opioid Deaths</a:t>
            </a:r>
            <a:endParaRPr lang="en-US" dirty="0"/>
          </a:p>
        </p:txBody>
      </p:sp>
      <p:pic>
        <p:nvPicPr>
          <p:cNvPr id="3" name="Picture 1" descr="Screenshot of an Opioid Deaths interactive dashboard, showing a color-coded map on the left, and time series plots on the right.&#10;"/>
          <p:cNvPicPr>
            <a:picLocks noGrp="1" noChangeAspect="1"/>
          </p:cNvPicPr>
          <p:nvPr/>
        </p:nvPicPr>
        <p:blipFill>
          <a:blip r:embed="rId2"/>
          <a:stretch>
            <a:fillRect/>
          </a:stretch>
        </p:blipFill>
        <p:spPr bwMode="auto">
          <a:xfrm>
            <a:off x="0" y="1066985"/>
            <a:ext cx="6858000" cy="3617910"/>
          </a:xfrm>
          <a:prstGeom prst="rect">
            <a:avLst/>
          </a:prstGeom>
          <a:noFill/>
          <a:ln w="9525">
            <a:noFill/>
            <a:headEnd/>
            <a:tailEnd/>
          </a:ln>
        </p:spPr>
      </p:pic>
      <p:sp>
        <p:nvSpPr>
          <p:cNvPr id="7" name="Content Placeholder 2"/>
          <p:cNvSpPr>
            <a:spLocks noGrp="1"/>
          </p:cNvSpPr>
          <p:nvPr>
            <p:ph idx="1"/>
          </p:nvPr>
        </p:nvSpPr>
        <p:spPr>
          <a:xfrm>
            <a:off x="0" y="4684894"/>
            <a:ext cx="6858000" cy="463177"/>
          </a:xfrm>
        </p:spPr>
        <p:txBody>
          <a:bodyPr>
            <a:noAutofit/>
          </a:bodyPr>
          <a:lstStyle/>
          <a:p>
            <a:pPr marL="0" indent="0">
              <a:buNone/>
            </a:pPr>
            <a:r>
              <a:rPr lang="en-US" sz="1200" dirty="0" smtClean="0">
                <a:hlinkClick r:id="rId3"/>
              </a:rPr>
              <a:t>Link to the opioid dashboard. (</a:t>
            </a:r>
            <a:r>
              <a:rPr lang="en-US" sz="1200" dirty="0" err="1" smtClean="0">
                <a:hlinkClick r:id="rId3"/>
              </a:rPr>
              <a:t>plotly.host</a:t>
            </a:r>
            <a:r>
              <a:rPr lang="en-US" sz="1200" dirty="0" smtClean="0">
                <a:hlinkClick r:id="rId3"/>
              </a:rPr>
              <a:t>)</a:t>
            </a:r>
            <a:endParaRPr lang="en-US" sz="1200" dirty="0">
              <a:hlinkClick r:id="rId4"/>
            </a:endParaRPr>
          </a:p>
        </p:txBody>
      </p:sp>
    </p:spTree>
    <p:extLst>
      <p:ext uri="{BB962C8B-B14F-4D97-AF65-F5344CB8AC3E}">
        <p14:creationId xmlns:p14="http://schemas.microsoft.com/office/powerpoint/2010/main" val="6282143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53 – Sales Dashboard from Tableau</a:t>
            </a:r>
            <a:endParaRPr lang="en-US" dirty="0"/>
          </a:p>
        </p:txBody>
      </p:sp>
      <p:pic>
        <p:nvPicPr>
          <p:cNvPr id="3" name="Picture 1" descr="Screenshot of a demo sales dashboard from Tableau&#10;"/>
          <p:cNvPicPr>
            <a:picLocks noGrp="1" noChangeAspect="1"/>
          </p:cNvPicPr>
          <p:nvPr/>
        </p:nvPicPr>
        <p:blipFill>
          <a:blip r:embed="rId2"/>
          <a:stretch>
            <a:fillRect/>
          </a:stretch>
        </p:blipFill>
        <p:spPr bwMode="auto">
          <a:xfrm>
            <a:off x="974324" y="1053235"/>
            <a:ext cx="4909351" cy="3702518"/>
          </a:xfrm>
          <a:prstGeom prst="rect">
            <a:avLst/>
          </a:prstGeom>
          <a:noFill/>
          <a:ln w="9525">
            <a:noFill/>
            <a:headEnd/>
            <a:tailEnd/>
          </a:ln>
        </p:spPr>
      </p:pic>
      <p:sp>
        <p:nvSpPr>
          <p:cNvPr id="7" name="Content Placeholder 2"/>
          <p:cNvSpPr>
            <a:spLocks noGrp="1"/>
          </p:cNvSpPr>
          <p:nvPr>
            <p:ph idx="1"/>
          </p:nvPr>
        </p:nvSpPr>
        <p:spPr>
          <a:xfrm>
            <a:off x="0" y="4755752"/>
            <a:ext cx="6858000" cy="392319"/>
          </a:xfrm>
        </p:spPr>
        <p:txBody>
          <a:bodyPr>
            <a:noAutofit/>
          </a:bodyPr>
          <a:lstStyle/>
          <a:p>
            <a:pPr marL="0" indent="0">
              <a:buNone/>
            </a:pPr>
            <a:r>
              <a:rPr lang="en-US" sz="1200" dirty="0" smtClean="0">
                <a:hlinkClick r:id="rId3"/>
              </a:rPr>
              <a:t>Link to the sales dashboard (tableau.com)</a:t>
            </a:r>
            <a:endParaRPr lang="en-US" sz="1200" dirty="0">
              <a:hlinkClick r:id="rId3"/>
            </a:endParaRPr>
          </a:p>
        </p:txBody>
      </p:sp>
    </p:spTree>
    <p:extLst>
      <p:ext uri="{BB962C8B-B14F-4D97-AF65-F5344CB8AC3E}">
        <p14:creationId xmlns:p14="http://schemas.microsoft.com/office/powerpoint/2010/main" val="18237848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54 – Try </a:t>
            </a:r>
            <a:r>
              <a:rPr lang="en-US" dirty="0" smtClean="0"/>
              <a:t>some examples of interactive visualization!</a:t>
            </a:r>
            <a:endParaRPr lang="en-US" dirty="0"/>
          </a:p>
        </p:txBody>
      </p:sp>
      <p:sp>
        <p:nvSpPr>
          <p:cNvPr id="3" name="Content Placeholder 2"/>
          <p:cNvSpPr>
            <a:spLocks noGrp="1"/>
          </p:cNvSpPr>
          <p:nvPr>
            <p:ph idx="1"/>
          </p:nvPr>
        </p:nvSpPr>
        <p:spPr/>
        <p:txBody>
          <a:bodyPr/>
          <a:lstStyle/>
          <a:p>
            <a:pPr lvl="1"/>
            <a:r>
              <a:rPr lang="en-US" smtClean="0"/>
              <a:t>Gapminder produces interactive visualizations related to issues of global health and development. </a:t>
            </a:r>
            <a:r>
              <a:rPr lang="en-US" smtClean="0">
                <a:hlinkClick r:id="rId2"/>
              </a:rPr>
              <a:t>https://www.gapminder.org/</a:t>
            </a:r>
          </a:p>
          <a:p>
            <a:pPr lvl="1"/>
            <a:r>
              <a:rPr lang="en-US" smtClean="0"/>
              <a:t>Plotly produces open-source graphing libraries as well as commercial offerings. Their demo gallery can be fun to explore. </a:t>
            </a:r>
            <a:r>
              <a:rPr lang="en-US" smtClean="0">
                <a:hlinkClick r:id="rId3"/>
              </a:rPr>
              <a:t>https://dash.plot.ly/gallery</a:t>
            </a:r>
          </a:p>
          <a:p>
            <a:pPr lvl="1"/>
            <a:r>
              <a:rPr lang="en-US" smtClean="0"/>
              <a:t>Similarly, the makers of RStudio bring you shiny apps. </a:t>
            </a:r>
            <a:r>
              <a:rPr lang="en-US" smtClean="0">
                <a:hlinkClick r:id="rId4"/>
              </a:rPr>
              <a:t>https://shiny.rstudio.com/gallery/</a:t>
            </a:r>
          </a:p>
          <a:p>
            <a:pPr lvl="1"/>
            <a:r>
              <a:rPr lang="en-US" smtClean="0"/>
              <a:t>Many commercial offerings and “success stories” are a Google search away.</a:t>
            </a:r>
            <a:endParaRPr lang="en-US"/>
          </a:p>
        </p:txBody>
      </p:sp>
    </p:spTree>
    <p:extLst>
      <p:ext uri="{BB962C8B-B14F-4D97-AF65-F5344CB8AC3E}">
        <p14:creationId xmlns:p14="http://schemas.microsoft.com/office/powerpoint/2010/main" val="417122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34 – Visualization is a necessary part of data exploration.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p:txBody>
              <a:bodyPr/>
              <a:lstStyle/>
              <a:p>
                <a:r>
                  <a:rPr lang="en-US" dirty="0" smtClean="0"/>
                  <a:t>Anscombe’s Quartet: Four data sets with identical statistics.</a:t>
                </a:r>
              </a:p>
              <a:p>
                <a:pPr lvl="1"/>
                <a14:m>
                  <m:oMath xmlns:m="http://schemas.openxmlformats.org/officeDocument/2006/math">
                    <m:bar>
                      <m:barPr>
                        <m:pos m:val="top"/>
                        <m:ctrlPr>
                          <a:rPr lang="ar-AE" i="1">
                            <a:latin typeface="Cambria Math" panose="02040503050406030204" pitchFamily="18" charset="0"/>
                          </a:rPr>
                        </m:ctrlPr>
                      </m:barPr>
                      <m:e>
                        <m:r>
                          <a:rPr lang="ar-AE">
                            <a:latin typeface="Cambria Math" panose="02040503050406030204" pitchFamily="18" charset="0"/>
                          </a:rPr>
                          <m:t>𝑥</m:t>
                        </m:r>
                      </m:e>
                    </m:bar>
                    <m:r>
                      <a:rPr lang="ar-AE">
                        <a:latin typeface="Cambria Math" panose="02040503050406030204" pitchFamily="18" charset="0"/>
                      </a:rPr>
                      <m:t>=</m:t>
                    </m:r>
                    <m:r>
                      <a:rPr lang="ar-AE">
                        <a:latin typeface="Cambria Math" panose="02040503050406030204" pitchFamily="18" charset="0"/>
                      </a:rPr>
                      <m:t>3</m:t>
                    </m:r>
                  </m:oMath>
                </a14:m>
                <a:r>
                  <a:rPr lang="ar-AE" dirty="0"/>
                  <a:t>, </a:t>
                </a:r>
                <a:r>
                  <a:rPr lang="en-US" dirty="0" smtClean="0"/>
                  <a:t> </a:t>
                </a:r>
                <a14:m>
                  <m:oMath xmlns:m="http://schemas.openxmlformats.org/officeDocument/2006/math">
                    <m:sSub>
                      <m:sSubPr>
                        <m:ctrlPr>
                          <a:rPr lang="ar-AE" i="1">
                            <a:latin typeface="Cambria Math" panose="02040503050406030204" pitchFamily="18" charset="0"/>
                          </a:rPr>
                        </m:ctrlPr>
                      </m:sSubPr>
                      <m:e>
                        <m:r>
                          <a:rPr lang="ar-AE">
                            <a:latin typeface="Cambria Math" panose="02040503050406030204" pitchFamily="18" charset="0"/>
                          </a:rPr>
                          <m:t>𝑠</m:t>
                        </m:r>
                      </m:e>
                      <m:sub>
                        <m:r>
                          <a:rPr lang="ar-AE">
                            <a:latin typeface="Cambria Math" panose="02040503050406030204" pitchFamily="18" charset="0"/>
                          </a:rPr>
                          <m:t>𝑥</m:t>
                        </m:r>
                      </m:sub>
                    </m:sSub>
                    <m:r>
                      <a:rPr lang="ar-AE">
                        <a:latin typeface="Cambria Math" panose="02040503050406030204" pitchFamily="18" charset="0"/>
                      </a:rPr>
                      <m:t>=</m:t>
                    </m:r>
                    <m:r>
                      <a:rPr lang="ar-AE">
                        <a:latin typeface="Cambria Math" panose="02040503050406030204" pitchFamily="18" charset="0"/>
                      </a:rPr>
                      <m:t>11</m:t>
                    </m:r>
                  </m:oMath>
                </a14:m>
                <a:r>
                  <a:rPr lang="ar-AE" dirty="0"/>
                  <a:t>.</a:t>
                </a:r>
              </a:p>
              <a:p>
                <a:pPr lvl="1"/>
                <a14:m>
                  <m:oMath xmlns:m="http://schemas.openxmlformats.org/officeDocument/2006/math">
                    <m:bar>
                      <m:barPr>
                        <m:pos m:val="top"/>
                        <m:ctrlPr>
                          <a:rPr lang="ar-AE" i="1">
                            <a:latin typeface="Cambria Math" panose="02040503050406030204" pitchFamily="18" charset="0"/>
                          </a:rPr>
                        </m:ctrlPr>
                      </m:barPr>
                      <m:e>
                        <m:r>
                          <a:rPr lang="ar-AE">
                            <a:latin typeface="Cambria Math" panose="02040503050406030204" pitchFamily="18" charset="0"/>
                          </a:rPr>
                          <m:t>𝑦</m:t>
                        </m:r>
                      </m:e>
                    </m:bar>
                    <m:r>
                      <a:rPr lang="ar-AE">
                        <a:latin typeface="Cambria Math" panose="02040503050406030204" pitchFamily="18" charset="0"/>
                      </a:rPr>
                      <m:t>=</m:t>
                    </m:r>
                    <m:r>
                      <a:rPr lang="ar-AE">
                        <a:latin typeface="Cambria Math" panose="02040503050406030204" pitchFamily="18" charset="0"/>
                      </a:rPr>
                      <m:t>7</m:t>
                    </m:r>
                    <m:r>
                      <a:rPr lang="ar-AE">
                        <a:latin typeface="Cambria Math" panose="02040503050406030204" pitchFamily="18" charset="0"/>
                      </a:rPr>
                      <m:t>.</m:t>
                    </m:r>
                    <m:r>
                      <a:rPr lang="ar-AE">
                        <a:latin typeface="Cambria Math" panose="02040503050406030204" pitchFamily="18" charset="0"/>
                      </a:rPr>
                      <m:t>5</m:t>
                    </m:r>
                    <m:r>
                      <a:rPr lang="en-US" b="0" i="0" smtClean="0">
                        <a:latin typeface="Cambria Math" panose="02040503050406030204" pitchFamily="18" charset="0"/>
                      </a:rPr>
                      <m:t> </m:t>
                    </m:r>
                  </m:oMath>
                </a14:m>
                <a:r>
                  <a:rPr lang="ar-AE" dirty="0"/>
                  <a:t>, </a:t>
                </a:r>
                <a14:m>
                  <m:oMath xmlns:m="http://schemas.openxmlformats.org/officeDocument/2006/math">
                    <m:sSub>
                      <m:sSubPr>
                        <m:ctrlPr>
                          <a:rPr lang="ar-AE" i="1">
                            <a:latin typeface="Cambria Math" panose="02040503050406030204" pitchFamily="18" charset="0"/>
                          </a:rPr>
                        </m:ctrlPr>
                      </m:sSubPr>
                      <m:e>
                        <m:r>
                          <a:rPr lang="ar-AE">
                            <a:latin typeface="Cambria Math" panose="02040503050406030204" pitchFamily="18" charset="0"/>
                          </a:rPr>
                          <m:t>𝑠</m:t>
                        </m:r>
                      </m:e>
                      <m:sub>
                        <m:r>
                          <a:rPr lang="ar-AE">
                            <a:latin typeface="Cambria Math" panose="02040503050406030204" pitchFamily="18" charset="0"/>
                          </a:rPr>
                          <m:t>𝑦</m:t>
                        </m:r>
                      </m:sub>
                    </m:sSub>
                    <m:r>
                      <a:rPr lang="ar-AE">
                        <a:latin typeface="Cambria Math" panose="02040503050406030204" pitchFamily="18" charset="0"/>
                      </a:rPr>
                      <m:t>=</m:t>
                    </m:r>
                    <m:r>
                      <a:rPr lang="ar-AE">
                        <a:latin typeface="Cambria Math" panose="02040503050406030204" pitchFamily="18" charset="0"/>
                      </a:rPr>
                      <m:t>4</m:t>
                    </m:r>
                    <m:r>
                      <a:rPr lang="ar-AE">
                        <a:latin typeface="Cambria Math" panose="02040503050406030204" pitchFamily="18" charset="0"/>
                      </a:rPr>
                      <m:t>.</m:t>
                    </m:r>
                    <m:r>
                      <a:rPr lang="ar-AE">
                        <a:latin typeface="Cambria Math" panose="02040503050406030204" pitchFamily="18" charset="0"/>
                      </a:rPr>
                      <m:t>125</m:t>
                    </m:r>
                  </m:oMath>
                </a14:m>
                <a:r>
                  <a:rPr lang="ar-AE" dirty="0"/>
                  <a:t>.</a:t>
                </a:r>
              </a:p>
              <a:p>
                <a:pPr lvl="1"/>
                <a:r>
                  <a:rPr lang="en-US" dirty="0"/>
                  <a:t>Correlation: 0.816</a:t>
                </a:r>
              </a:p>
              <a:p>
                <a:pPr lvl="1"/>
                <a:r>
                  <a:rPr lang="en-US" dirty="0"/>
                  <a:t>Regression Eq.: </a:t>
                </a:r>
                <a:r>
                  <a:rPr lang="en-US" dirty="0" smtClean="0"/>
                  <a:t/>
                </a:r>
                <a:br>
                  <a:rPr lang="en-US" dirty="0" smtClean="0"/>
                </a:br>
                <a14:m>
                  <m:oMath xmlns:m="http://schemas.openxmlformats.org/officeDocument/2006/math">
                    <m:r>
                      <a:rPr lang="en-US">
                        <a:latin typeface="Cambria Math" panose="02040503050406030204" pitchFamily="18" charset="0"/>
                      </a:rPr>
                      <m:t>𝑦</m:t>
                    </m:r>
                    <m:r>
                      <a:rPr lang="en-US">
                        <a:latin typeface="Cambria Math" panose="02040503050406030204" pitchFamily="18" charset="0"/>
                      </a:rPr>
                      <m:t>=</m:t>
                    </m:r>
                    <m:r>
                      <a:rPr lang="en-US">
                        <a:latin typeface="Cambria Math" panose="02040503050406030204" pitchFamily="18" charset="0"/>
                      </a:rPr>
                      <m:t>0</m:t>
                    </m:r>
                    <m:r>
                      <a:rPr lang="en-US">
                        <a:latin typeface="Cambria Math" panose="02040503050406030204" pitchFamily="18" charset="0"/>
                      </a:rPr>
                      <m:t>.</m:t>
                    </m:r>
                    <m:r>
                      <a:rPr lang="en-US">
                        <a:latin typeface="Cambria Math" panose="02040503050406030204" pitchFamily="18" charset="0"/>
                      </a:rPr>
                      <m:t>5</m:t>
                    </m:r>
                    <m:r>
                      <a:rPr lang="en-US">
                        <a:latin typeface="Cambria Math" panose="02040503050406030204" pitchFamily="18" charset="0"/>
                      </a:rPr>
                      <m:t>𝑥</m:t>
                    </m:r>
                    <m:r>
                      <a:rPr lang="en-US">
                        <a:latin typeface="Cambria Math" panose="02040503050406030204" pitchFamily="18" charset="0"/>
                      </a:rPr>
                      <m:t>+</m:t>
                    </m:r>
                    <m:r>
                      <a:rPr lang="en-US">
                        <a:latin typeface="Cambria Math" panose="02040503050406030204" pitchFamily="18" charset="0"/>
                      </a:rPr>
                      <m:t>3</m:t>
                    </m:r>
                  </m:oMath>
                </a14:m>
                <a:r>
                  <a:rPr lang="en-US" dirty="0"/>
                  <a:t>.</a:t>
                </a:r>
              </a:p>
              <a:p>
                <a:r>
                  <a:rPr lang="en-US" dirty="0"/>
                  <a:t>Will all four data sets look alike? Would we analyze each in the same way?</a:t>
                </a:r>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blipFill>
                <a:blip r:embed="rId2"/>
                <a:stretch>
                  <a:fillRect/>
                </a:stretch>
              </a:blipFill>
            </p:spPr>
            <p:txBody>
              <a:bodyPr/>
              <a:lstStyle/>
              <a:p>
                <a:r>
                  <a:rPr lang="en-US">
                    <a:noFill/>
                  </a:rPr>
                  <a:t> </a:t>
                </a:r>
              </a:p>
            </p:txBody>
          </p:sp>
        </mc:Fallback>
      </mc:AlternateContent>
      <p:pic>
        <p:nvPicPr>
          <p:cNvPr id="4" name="Picture 1" descr="Four graphs showing Anscombe’s four data sets: roughly linear, parabolic, exactly linear with one outlier, and vertical with one outlier.&#10;"/>
          <p:cNvPicPr>
            <a:picLocks noGrp="1" noChangeAspect="1"/>
          </p:cNvPicPr>
          <p:nvPr/>
        </p:nvPicPr>
        <p:blipFill>
          <a:blip r:embed="rId3"/>
          <a:stretch>
            <a:fillRect/>
          </a:stretch>
        </p:blipFill>
        <p:spPr bwMode="auto">
          <a:xfrm>
            <a:off x="3486150" y="1381125"/>
            <a:ext cx="3028950" cy="2647950"/>
          </a:xfrm>
          <a:prstGeom prst="rect">
            <a:avLst/>
          </a:prstGeom>
          <a:noFill/>
          <a:ln w="9525">
            <a:noFill/>
            <a:headEnd/>
            <a:tailEnd/>
          </a:ln>
        </p:spPr>
      </p:pic>
    </p:spTree>
    <p:extLst>
      <p:ext uri="{BB962C8B-B14F-4D97-AF65-F5344CB8AC3E}">
        <p14:creationId xmlns:p14="http://schemas.microsoft.com/office/powerpoint/2010/main" val="2451631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35 – Visualization is an efficient and memorable way to present data.</a:t>
            </a:r>
            <a:endParaRPr lang="en-US" dirty="0"/>
          </a:p>
        </p:txBody>
      </p:sp>
      <p:pic>
        <p:nvPicPr>
          <p:cNvPr id="3" name="Picture 1" descr="Graphic suggested by Cool Infographics: Effective Communication with Data Visualization and Design, Randy Krum, John Wiley &amp; Sons, 2014.&#10;"/>
          <p:cNvPicPr>
            <a:picLocks noGrp="1" noChangeAspect="1"/>
          </p:cNvPicPr>
          <p:nvPr/>
        </p:nvPicPr>
        <p:blipFill>
          <a:blip r:embed="rId2"/>
          <a:stretch>
            <a:fillRect/>
          </a:stretch>
        </p:blipFill>
        <p:spPr bwMode="auto">
          <a:xfrm>
            <a:off x="30517" y="1235660"/>
            <a:ext cx="6796966" cy="3398483"/>
          </a:xfrm>
          <a:prstGeom prst="rect">
            <a:avLst/>
          </a:prstGeom>
          <a:noFill/>
          <a:ln w="9525">
            <a:noFill/>
            <a:headEnd/>
            <a:tailEnd/>
          </a:ln>
        </p:spPr>
      </p:pic>
    </p:spTree>
    <p:extLst>
      <p:ext uri="{BB962C8B-B14F-4D97-AF65-F5344CB8AC3E}">
        <p14:creationId xmlns:p14="http://schemas.microsoft.com/office/powerpoint/2010/main" val="2677188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36 – Visualization can make cognitive tasks easier.</a:t>
            </a:r>
            <a:endParaRPr lang="en-US" dirty="0"/>
          </a:p>
        </p:txBody>
      </p:sp>
      <p:sp>
        <p:nvSpPr>
          <p:cNvPr id="3" name="Content Placeholder 2"/>
          <p:cNvSpPr>
            <a:spLocks noGrp="1"/>
          </p:cNvSpPr>
          <p:nvPr>
            <p:ph sz="half" idx="1"/>
          </p:nvPr>
        </p:nvSpPr>
        <p:spPr>
          <a:xfrm>
            <a:off x="0" y="1033272"/>
            <a:ext cx="2654423" cy="4114800"/>
          </a:xfrm>
        </p:spPr>
        <p:txBody>
          <a:bodyPr>
            <a:normAutofit fontScale="40000" lnSpcReduction="20000"/>
          </a:bodyPr>
          <a:lstStyle/>
          <a:p>
            <a:pPr lvl="1"/>
            <a:r>
              <a:rPr lang="en-US" dirty="0" smtClean="0"/>
              <a:t>Seeing the big picture.</a:t>
            </a:r>
            <a:endParaRPr lang="en-US" dirty="0"/>
          </a:p>
        </p:txBody>
      </p:sp>
      <p:sp>
        <p:nvSpPr>
          <p:cNvPr id="4" name="Content Placeholder 3"/>
          <p:cNvSpPr>
            <a:spLocks noGrp="1"/>
          </p:cNvSpPr>
          <p:nvPr>
            <p:ph sz="half" idx="2"/>
          </p:nvPr>
        </p:nvSpPr>
        <p:spPr>
          <a:xfrm>
            <a:off x="2654423" y="1033272"/>
            <a:ext cx="4203577" cy="4114800"/>
          </a:xfrm>
        </p:spPr>
        <p:txBody>
          <a:bodyPr>
            <a:normAutofit fontScale="40000" lnSpcReduction="20000"/>
          </a:bodyPr>
          <a:lstStyle/>
          <a:p>
            <a:pPr marL="0" indent="0">
              <a:buNone/>
            </a:pPr>
            <a:r>
              <a:rPr lang="en-US" dirty="0" smtClean="0">
                <a:latin typeface="Ubuntu Mono" panose="020B0509030602030204" pitchFamily="49" charset="0"/>
              </a:rPr>
              <a:t>                 School ACT.NA ACT.1.16 ACT.17.18 ACT.19.23
1          HARRIS-STOWE    125       71        24        21
2               LINCOLN     21      272        95       115
3     MISSOURI SOUTHERN     99      100       135       321
4        MISSOURI STATE     97       35        93      1165
5          MISSOURI S&amp;T     51       NA         1        83
6      MISSOURI WESTERN     78      162       180       415
7             NORTHWEST    108       37       103       655
8             SOUTHEAST    165       49       163       833
9                TRUMAN     70        1         6       211
10                  UCM     65       69       222       868
11                  UMC    361       10        51      1643
12                 UMKC     67       12        85       368
13                 UMSL     29        4        25       197</a:t>
            </a:r>
            <a:endParaRPr lang="en-US" dirty="0">
              <a:latin typeface="Ubuntu Mono" panose="020B0509030602030204" pitchFamily="49" charset="0"/>
            </a:endParaRPr>
          </a:p>
        </p:txBody>
      </p:sp>
    </p:spTree>
    <p:extLst>
      <p:ext uri="{BB962C8B-B14F-4D97-AF65-F5344CB8AC3E}">
        <p14:creationId xmlns:p14="http://schemas.microsoft.com/office/powerpoint/2010/main" val="2861498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37 – Visualization can make cognitive tasks easier.</a:t>
            </a:r>
            <a:endParaRPr lang="en-US" dirty="0"/>
          </a:p>
        </p:txBody>
      </p:sp>
      <p:sp>
        <p:nvSpPr>
          <p:cNvPr id="3" name="Content Placeholder 2"/>
          <p:cNvSpPr>
            <a:spLocks noGrp="1"/>
          </p:cNvSpPr>
          <p:nvPr>
            <p:ph sz="half" idx="1"/>
          </p:nvPr>
        </p:nvSpPr>
        <p:spPr>
          <a:xfrm>
            <a:off x="0" y="1033272"/>
            <a:ext cx="2651760" cy="4114800"/>
          </a:xfrm>
        </p:spPr>
        <p:txBody>
          <a:bodyPr>
            <a:normAutofit/>
          </a:bodyPr>
          <a:lstStyle/>
          <a:p>
            <a:pPr lvl="1"/>
            <a:r>
              <a:rPr lang="en-US" sz="1000" dirty="0" smtClean="0"/>
              <a:t>Seeing the big picture.</a:t>
            </a:r>
            <a:endParaRPr lang="en-US" sz="1000" dirty="0"/>
          </a:p>
        </p:txBody>
      </p:sp>
      <p:pic>
        <p:nvPicPr>
          <p:cNvPr id="4" name="Picture 1" descr="A stacked bar graph showing the percentage of each Missouri school student body who are in each range of ACT scores.&#10;"/>
          <p:cNvPicPr>
            <a:picLocks noGrp="1" noChangeAspect="1"/>
          </p:cNvPicPr>
          <p:nvPr/>
        </p:nvPicPr>
        <p:blipFill>
          <a:blip r:embed="rId2"/>
          <a:stretch>
            <a:fillRect/>
          </a:stretch>
        </p:blipFill>
        <p:spPr bwMode="auto">
          <a:xfrm>
            <a:off x="3027285" y="1228198"/>
            <a:ext cx="3487815" cy="2610377"/>
          </a:xfrm>
          <a:prstGeom prst="rect">
            <a:avLst/>
          </a:prstGeom>
          <a:noFill/>
          <a:ln w="9525">
            <a:noFill/>
            <a:headEnd/>
            <a:tailEnd/>
          </a:ln>
        </p:spPr>
      </p:pic>
    </p:spTree>
    <p:extLst>
      <p:ext uri="{BB962C8B-B14F-4D97-AF65-F5344CB8AC3E}">
        <p14:creationId xmlns:p14="http://schemas.microsoft.com/office/powerpoint/2010/main" val="497532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38 – Visualization can make cognitive tasks easier.</a:t>
            </a:r>
            <a:endParaRPr lang="en-US" dirty="0"/>
          </a:p>
        </p:txBody>
      </p:sp>
      <p:sp>
        <p:nvSpPr>
          <p:cNvPr id="3" name="Content Placeholder 2"/>
          <p:cNvSpPr>
            <a:spLocks noGrp="1"/>
          </p:cNvSpPr>
          <p:nvPr>
            <p:ph sz="half" idx="1"/>
          </p:nvPr>
        </p:nvSpPr>
        <p:spPr>
          <a:xfrm>
            <a:off x="0" y="1033272"/>
            <a:ext cx="2651760" cy="4114800"/>
          </a:xfrm>
        </p:spPr>
        <p:txBody>
          <a:bodyPr>
            <a:normAutofit/>
          </a:bodyPr>
          <a:lstStyle/>
          <a:p>
            <a:pPr lvl="1"/>
            <a:r>
              <a:rPr lang="en-US" sz="1000" dirty="0" smtClean="0"/>
              <a:t>Seeing the big picture.</a:t>
            </a:r>
          </a:p>
          <a:p>
            <a:pPr lvl="1"/>
            <a:r>
              <a:rPr lang="en-US" sz="1000" dirty="0" smtClean="0"/>
              <a:t>Search and retrieval.</a:t>
            </a:r>
            <a:endParaRPr lang="en-US" sz="1000" dirty="0"/>
          </a:p>
        </p:txBody>
      </p:sp>
      <p:pic>
        <p:nvPicPr>
          <p:cNvPr id="4" name="Picture 1" descr="Image of a spreadsheet of school data which is visually hard to parse.&#10;"/>
          <p:cNvPicPr>
            <a:picLocks noGrp="1" noChangeAspect="1"/>
          </p:cNvPicPr>
          <p:nvPr/>
        </p:nvPicPr>
        <p:blipFill>
          <a:blip r:embed="rId2"/>
          <a:stretch>
            <a:fillRect/>
          </a:stretch>
        </p:blipFill>
        <p:spPr bwMode="auto">
          <a:xfrm>
            <a:off x="2651760" y="1261830"/>
            <a:ext cx="3863340" cy="1190589"/>
          </a:xfrm>
          <a:prstGeom prst="rect">
            <a:avLst/>
          </a:prstGeom>
          <a:noFill/>
          <a:ln w="9525">
            <a:noFill/>
            <a:headEnd/>
            <a:tailEnd/>
          </a:ln>
        </p:spPr>
      </p:pic>
    </p:spTree>
    <p:extLst>
      <p:ext uri="{BB962C8B-B14F-4D97-AF65-F5344CB8AC3E}">
        <p14:creationId xmlns:p14="http://schemas.microsoft.com/office/powerpoint/2010/main" val="1174199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39 – Visualization can make cognitive tasks easier.</a:t>
            </a:r>
            <a:endParaRPr lang="en-US" dirty="0"/>
          </a:p>
        </p:txBody>
      </p:sp>
      <p:sp>
        <p:nvSpPr>
          <p:cNvPr id="3" name="Content Placeholder 2"/>
          <p:cNvSpPr>
            <a:spLocks noGrp="1"/>
          </p:cNvSpPr>
          <p:nvPr>
            <p:ph sz="half" idx="1"/>
          </p:nvPr>
        </p:nvSpPr>
        <p:spPr>
          <a:xfrm>
            <a:off x="0" y="1033272"/>
            <a:ext cx="2651760" cy="4114800"/>
          </a:xfrm>
        </p:spPr>
        <p:txBody>
          <a:bodyPr>
            <a:normAutofit/>
          </a:bodyPr>
          <a:lstStyle/>
          <a:p>
            <a:pPr lvl="1"/>
            <a:r>
              <a:rPr lang="en-US" sz="1000" dirty="0" smtClean="0"/>
              <a:t>Seeing the big picture.</a:t>
            </a:r>
          </a:p>
          <a:p>
            <a:pPr lvl="1"/>
            <a:r>
              <a:rPr lang="en-US" sz="1000" dirty="0" smtClean="0"/>
              <a:t>Search and retrieval.</a:t>
            </a:r>
            <a:endParaRPr lang="en-US" sz="1000" dirty="0"/>
          </a:p>
        </p:txBody>
      </p:sp>
      <p:pic>
        <p:nvPicPr>
          <p:cNvPr id="4" name="Picture 1" descr="Image of a spreadsheet of school data where color-coding makes it easier to find information&#10;"/>
          <p:cNvPicPr>
            <a:picLocks noGrp="1" noChangeAspect="1"/>
          </p:cNvPicPr>
          <p:nvPr/>
        </p:nvPicPr>
        <p:blipFill>
          <a:blip r:embed="rId2"/>
          <a:stretch>
            <a:fillRect/>
          </a:stretch>
        </p:blipFill>
        <p:spPr bwMode="auto">
          <a:xfrm>
            <a:off x="2646841" y="1261872"/>
            <a:ext cx="3868259" cy="1192105"/>
          </a:xfrm>
          <a:prstGeom prst="rect">
            <a:avLst/>
          </a:prstGeom>
          <a:noFill/>
          <a:ln w="9525">
            <a:noFill/>
            <a:headEnd/>
            <a:tailEnd/>
          </a:ln>
        </p:spPr>
      </p:pic>
    </p:spTree>
    <p:extLst>
      <p:ext uri="{BB962C8B-B14F-4D97-AF65-F5344CB8AC3E}">
        <p14:creationId xmlns:p14="http://schemas.microsoft.com/office/powerpoint/2010/main" val="2805221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40 – Visualization can make cognitive tasks easier.</a:t>
            </a:r>
            <a:endParaRPr lang="en-US" dirty="0"/>
          </a:p>
        </p:txBody>
      </p:sp>
      <p:sp>
        <p:nvSpPr>
          <p:cNvPr id="3" name="Content Placeholder 2"/>
          <p:cNvSpPr>
            <a:spLocks noGrp="1"/>
          </p:cNvSpPr>
          <p:nvPr>
            <p:ph sz="half" idx="1"/>
          </p:nvPr>
        </p:nvSpPr>
        <p:spPr>
          <a:xfrm>
            <a:off x="0" y="1033272"/>
            <a:ext cx="2651760" cy="4114800"/>
          </a:xfrm>
        </p:spPr>
        <p:txBody>
          <a:bodyPr>
            <a:normAutofit/>
          </a:bodyPr>
          <a:lstStyle/>
          <a:p>
            <a:pPr lvl="1"/>
            <a:r>
              <a:rPr lang="en-US" sz="1000" dirty="0" smtClean="0"/>
              <a:t>Seeing the big picture.</a:t>
            </a:r>
          </a:p>
          <a:p>
            <a:pPr lvl="1"/>
            <a:r>
              <a:rPr lang="en-US" sz="1000" dirty="0" smtClean="0"/>
              <a:t>Search and retrieval.</a:t>
            </a:r>
          </a:p>
          <a:p>
            <a:pPr lvl="1"/>
            <a:r>
              <a:rPr lang="en-US" sz="1000" dirty="0" smtClean="0"/>
              <a:t>Comparing patterns.</a:t>
            </a:r>
            <a:endParaRPr lang="en-US" sz="1000" dirty="0"/>
          </a:p>
        </p:txBody>
      </p:sp>
      <p:sp>
        <p:nvSpPr>
          <p:cNvPr id="4" name="Content Placeholder 3"/>
          <p:cNvSpPr>
            <a:spLocks noGrp="1"/>
          </p:cNvSpPr>
          <p:nvPr>
            <p:ph sz="half" idx="2"/>
          </p:nvPr>
        </p:nvSpPr>
        <p:spPr>
          <a:xfrm>
            <a:off x="2651760" y="1033272"/>
            <a:ext cx="4206240" cy="4114800"/>
          </a:xfrm>
        </p:spPr>
        <p:txBody>
          <a:bodyPr>
            <a:normAutofit/>
          </a:bodyPr>
          <a:lstStyle/>
          <a:p>
            <a:pPr marL="0" indent="0">
              <a:buNone/>
            </a:pPr>
            <a:r>
              <a:rPr lang="en-US" sz="1000" dirty="0">
                <a:latin typeface="Ubuntu Mono" panose="020B0509030602030204" pitchFamily="49" charset="0"/>
              </a:rPr>
              <a:t> </a:t>
            </a:r>
            <a:r>
              <a:rPr lang="en-US" sz="1000" dirty="0" smtClean="0">
                <a:latin typeface="Ubuntu Mono" panose="020B0509030602030204" pitchFamily="49" charset="0"/>
              </a:rPr>
              <a:t> Year TRUMAN    UMC    All
1 2006 27.300 25.300 22.806
2 2007 27.222 25.400 22.970
3 2008 27.567 25.456 22.998
4 2009 27.206 25.562 23.279
5 2010 27.200 25.750 23.179
6 2011 27.110 25.670 23.298
7 2012 26.900 25.690 23.063
8 2013 27.200 25.680 23.122
9 2014 27.070 25.890 23.422</a:t>
            </a:r>
            <a:endParaRPr lang="en-US" sz="1000" dirty="0">
              <a:latin typeface="Ubuntu Mono" panose="020B0509030602030204" pitchFamily="49" charset="0"/>
            </a:endParaRPr>
          </a:p>
        </p:txBody>
      </p:sp>
    </p:spTree>
    <p:extLst>
      <p:ext uri="{BB962C8B-B14F-4D97-AF65-F5344CB8AC3E}">
        <p14:creationId xmlns:p14="http://schemas.microsoft.com/office/powerpoint/2010/main" val="3467011861"/>
      </p:ext>
    </p:extLst>
  </p:cSld>
  <p:clrMapOvr>
    <a:masterClrMapping/>
  </p:clrMapOvr>
</p:sld>
</file>

<file path=ppt/theme/theme1.xml><?xml version="1.0" encoding="utf-8"?>
<a:theme xmlns:a="http://schemas.openxmlformats.org/drawingml/2006/main" name="Office Theme">
  <a:themeElements>
    <a:clrScheme name="Truman Palette">
      <a:dk1>
        <a:srgbClr val="291534"/>
      </a:dk1>
      <a:lt1>
        <a:sysClr val="window" lastClr="FFFFFF"/>
      </a:lt1>
      <a:dk2>
        <a:srgbClr val="4B275F"/>
      </a:dk2>
      <a:lt2>
        <a:srgbClr val="E4DDD0"/>
      </a:lt2>
      <a:accent1>
        <a:srgbClr val="00A8E1"/>
      </a:accent1>
      <a:accent2>
        <a:srgbClr val="88714E"/>
      </a:accent2>
      <a:accent3>
        <a:srgbClr val="A5A5A5"/>
      </a:accent3>
      <a:accent4>
        <a:srgbClr val="FFC000"/>
      </a:accent4>
      <a:accent5>
        <a:srgbClr val="4472C4"/>
      </a:accent5>
      <a:accent6>
        <a:srgbClr val="70AD47"/>
      </a:accent6>
      <a:hlink>
        <a:srgbClr val="0563C1"/>
      </a:hlink>
      <a:folHlink>
        <a:srgbClr val="954F72"/>
      </a:folHlink>
    </a:clrScheme>
    <a:fontScheme name="Source">
      <a:majorFont>
        <a:latin typeface="Source Sans Pro"/>
        <a:ea typeface=""/>
        <a:cs typeface=""/>
      </a:majorFont>
      <a:minorFont>
        <a:latin typeface="Source Sans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181</TotalTime>
  <Words>959</Words>
  <Application>Microsoft Office PowerPoint</Application>
  <PresentationFormat>Custom</PresentationFormat>
  <Paragraphs>91</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Cambria Math</vt:lpstr>
      <vt:lpstr>Source Sans Pro</vt:lpstr>
      <vt:lpstr>Ubuntu Mono</vt:lpstr>
      <vt:lpstr>Wingdings</vt:lpstr>
      <vt:lpstr>Office Theme</vt:lpstr>
      <vt:lpstr>PDAT613G: Data Mining</vt:lpstr>
      <vt:lpstr>33 – Visualization is a necessary part of data exploration.</vt:lpstr>
      <vt:lpstr>34 – Visualization is a necessary part of data exploration.</vt:lpstr>
      <vt:lpstr>35 – Visualization is an efficient and memorable way to present data.</vt:lpstr>
      <vt:lpstr>36 – Visualization can make cognitive tasks easier.</vt:lpstr>
      <vt:lpstr>37 – Visualization can make cognitive tasks easier.</vt:lpstr>
      <vt:lpstr>38 – Visualization can make cognitive tasks easier.</vt:lpstr>
      <vt:lpstr>39 – Visualization can make cognitive tasks easier.</vt:lpstr>
      <vt:lpstr>40 – Visualization can make cognitive tasks easier.</vt:lpstr>
      <vt:lpstr>41 – Visualization can make cognitive tasks easier.</vt:lpstr>
      <vt:lpstr>42 – Good data visualization designs…</vt:lpstr>
      <vt:lpstr>43 – “Dimension” of graphical elements should match that of data.</vt:lpstr>
      <vt:lpstr>44 – Graphs should honestly display data, consistent with question and audience.</vt:lpstr>
      <vt:lpstr>45 – Effective visualizations allow comparison.</vt:lpstr>
      <vt:lpstr>46 – Find a balance between detail and summary.</vt:lpstr>
      <vt:lpstr>47 – How much should the data shine through?</vt:lpstr>
      <vt:lpstr>48 – Data density may be dictated by target audience.</vt:lpstr>
      <vt:lpstr>49 – Further Reading</vt:lpstr>
      <vt:lpstr>50 – Question</vt:lpstr>
      <vt:lpstr>51 – Interactive data dashboards allow wider access to important data.</vt:lpstr>
      <vt:lpstr>52 – Opioid Deaths</vt:lpstr>
      <vt:lpstr>53 – Sales Dashboard from Tableau</vt:lpstr>
      <vt:lpstr>54 – Try some examples of interactive visualization!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Thatcher, Scott</dc:creator>
  <cp:lastModifiedBy>Thatcher, Scott</cp:lastModifiedBy>
  <cp:revision>34</cp:revision>
  <dcterms:created xsi:type="dcterms:W3CDTF">2020-05-26T16:42:01Z</dcterms:created>
  <dcterms:modified xsi:type="dcterms:W3CDTF">2020-07-01T18:22:55Z</dcterms:modified>
</cp:coreProperties>
</file>