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6858000" cy="5143500"/>
  <p:notesSz cx="6858000" cy="9144000"/>
  <p:defaultTextStyle>
    <a:defPPr>
      <a:defRPr lang="en-US"/>
    </a:defPPr>
    <a:lvl1pPr marL="0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30321"/>
            <a:ext cx="6858000" cy="824220"/>
          </a:xfrm>
          <a:noFill/>
        </p:spPr>
        <p:txBody>
          <a:bodyPr lIns="2286000" tIns="182880" bIns="182880" anchor="t" anchorCtr="0"/>
          <a:lstStyle>
            <a:lvl1pPr algn="l">
              <a:defRPr sz="28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55619"/>
            <a:ext cx="6858000" cy="1053878"/>
          </a:xfrm>
        </p:spPr>
        <p:txBody>
          <a:bodyPr lIns="2286000" tIns="182880" rIns="182880" bIns="18288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98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2"/>
              </a:buClr>
              <a:buFont typeface="Source Sans Pro" panose="020B0503030403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9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  <a:noFill/>
        </p:spPr>
        <p:txBody>
          <a:bodyPr tIns="182880" bIns="182880" anchor="t" anchorCtr="0"/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4715"/>
            <a:ext cx="6858000" cy="1777285"/>
          </a:xfrm>
        </p:spPr>
        <p:txBody>
          <a:bodyPr lIns="228600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26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33272"/>
            <a:ext cx="3429000" cy="4114800"/>
          </a:xfrm>
        </p:spPr>
        <p:txBody>
          <a:bodyPr/>
          <a:lstStyle>
            <a:lvl1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3"/>
              </a:buClr>
              <a:buFont typeface="Source Sans Pro" panose="020B0503030403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33272"/>
            <a:ext cx="3429000" cy="4114800"/>
          </a:xfrm>
        </p:spPr>
        <p:txBody>
          <a:bodyPr/>
          <a:lstStyle>
            <a:lvl1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2"/>
              </a:buClr>
              <a:buFont typeface="Source Sans Pro" panose="020B0503030403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5840"/>
            <a:ext cx="3429000" cy="5486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63624"/>
            <a:ext cx="3429000" cy="3575304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000" y="1005840"/>
            <a:ext cx="3429000" cy="5486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8999" y="1563624"/>
            <a:ext cx="3429000" cy="3575304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5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5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Code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6858000" cy="2048256"/>
          </a:xfrm>
          <a:solidFill>
            <a:schemeClr val="bg1"/>
          </a:solidFill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3108960"/>
            <a:ext cx="6858000" cy="2034540"/>
          </a:xfrm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6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/Code Horizont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1560"/>
            <a:ext cx="3429000" cy="406908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51560"/>
            <a:ext cx="3429000" cy="4096512"/>
          </a:xfrm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8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4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  <a:prstGeom prst="rect">
            <a:avLst/>
          </a:prstGeom>
          <a:noFill/>
        </p:spPr>
        <p:txBody>
          <a:bodyPr vert="horz" lIns="182880" tIns="137160" rIns="182880" bIns="13716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3272"/>
            <a:ext cx="6858000" cy="4114800"/>
          </a:xfrm>
          <a:prstGeom prst="rect">
            <a:avLst/>
          </a:prstGeom>
        </p:spPr>
        <p:txBody>
          <a:bodyPr vert="horz" lIns="182880" tIns="182880" rIns="182880" bIns="18288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70" r:id="rId7"/>
    <p:sldLayoutId id="2147483669" r:id="rId8"/>
    <p:sldLayoutId id="2147483666" r:id="rId9"/>
    <p:sldLayoutId id="214748366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ssg.uchicago.edu/2015/09/18/an-ethical-checklist-for-data-scien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List_of_data_breach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npr.org/sections/thesalt/2018/09/29/643386327/no-cash-needed-at-this-cafe-students-pay-the-tab-with-their-personal-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ropublica.org/article/machine-bias-risk-assessments-in-criminal-sentencing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hyperlink" Target="https://arstechnica.com/science/2017/04/princeton-scholars-figure-out-why-your-ai-is-racis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hyperlink" Target="https://www.propublica.org/article/machine-bias-risk-assessments-in-criminal-sentencin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ugenicsarchive.ca/discover/encyclopedia/535eecb77095aa000000023a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arstechnica.com/science/2017/04/princeton-scholars-figure-out-why-your-ai-is-racis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npr.org/sections/thesalt/2018/09/26/651849441/cornell-food-researchers-downfall-raises-larger-questions-for-scienc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PDAT613G: Data Mining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Module 3C – Ethics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r>
              <a:rPr/>
              <a:t>2020-06-10</a:t>
            </a:r>
          </a:p>
        </p:txBody>
      </p:sp>
    </p:spTree>
    <p:extLst>
      <p:ext uri="{BB962C8B-B14F-4D97-AF65-F5344CB8AC3E}">
        <p14:creationId xmlns:p14="http://schemas.microsoft.com/office/powerpoint/2010/main" val="644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55</a:t>
            </a:r>
            <a:r>
              <a:rPr lang="en-US" dirty="0" smtClean="0"/>
              <a:t> – </a:t>
            </a:r>
            <a:r>
              <a:rPr dirty="0" smtClean="0"/>
              <a:t>Ethical </a:t>
            </a:r>
            <a:r>
              <a:rPr dirty="0"/>
              <a:t>considerations are important in all stages of data science work.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Choosing what to analyze.</a:t>
            </a:r>
          </a:p>
          <a:p>
            <a:pPr lvl="1"/>
            <a:r>
              <a:rPr dirty="0"/>
              <a:t>Choosing who will do the analysis.</a:t>
            </a:r>
          </a:p>
          <a:p>
            <a:pPr lvl="1"/>
            <a:r>
              <a:rPr dirty="0"/>
              <a:t>Collecting data.</a:t>
            </a:r>
          </a:p>
          <a:p>
            <a:pPr lvl="1"/>
            <a:r>
              <a:rPr dirty="0"/>
              <a:t>Analyzing data.</a:t>
            </a:r>
          </a:p>
          <a:p>
            <a:pPr lvl="1"/>
            <a:r>
              <a:rPr dirty="0"/>
              <a:t>Creating algorithms/predictive models/data science products.</a:t>
            </a:r>
          </a:p>
          <a:p>
            <a:pPr lvl="1"/>
            <a:r>
              <a:rPr dirty="0"/>
              <a:t>Using and communicating the output of data science products</a:t>
            </a:r>
            <a:r>
              <a:rPr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  <a:p>
            <a:pPr marL="0" indent="0" algn="r">
              <a:buNone/>
            </a:pPr>
            <a:r>
              <a:rPr dirty="0">
                <a:hlinkClick r:id="rId2"/>
              </a:rPr>
              <a:t>An Ethical Checklist for Data Science (uchicago.edu)</a:t>
            </a:r>
          </a:p>
        </p:txBody>
      </p:sp>
    </p:spTree>
    <p:extLst>
      <p:ext uri="{BB962C8B-B14F-4D97-AF65-F5344CB8AC3E}">
        <p14:creationId xmlns:p14="http://schemas.microsoft.com/office/powerpoint/2010/main" val="304933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56</a:t>
            </a:r>
            <a:r>
              <a:rPr lang="en-US" dirty="0" smtClean="0"/>
              <a:t> – </a:t>
            </a:r>
            <a:r>
              <a:rPr dirty="0" smtClean="0"/>
              <a:t>Data </a:t>
            </a:r>
            <a:r>
              <a:rPr dirty="0"/>
              <a:t>Collection and Data Breaches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How is consent given for data collection?</a:t>
            </a:r>
          </a:p>
          <a:p>
            <a:pPr lvl="1"/>
            <a:r>
              <a:rPr dirty="0"/>
              <a:t>Who owns collected data?</a:t>
            </a:r>
          </a:p>
          <a:p>
            <a:pPr lvl="1"/>
            <a:r>
              <a:rPr dirty="0"/>
              <a:t>How are the risks of a data breach addressed?</a:t>
            </a:r>
          </a:p>
          <a:p>
            <a:pPr lvl="1"/>
            <a:r>
              <a:rPr dirty="0"/>
              <a:t>Are others held to the same standards in safeguarding data?</a:t>
            </a:r>
          </a:p>
        </p:txBody>
      </p:sp>
      <p:pic>
        <p:nvPicPr>
          <p:cNvPr id="4" name="Picture 3" descr="Link to Wikipedia List of Data Breaches&#10;">
            <a:hlinkClick r:id="rId2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2900" y="2917822"/>
            <a:ext cx="3028950" cy="18192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1" descr="Link to NPR article on a “no cash” cafe.&#10;">
            <a:hlinkClick r:id="rId4"/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486150" y="2527297"/>
            <a:ext cx="3028950" cy="25812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462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57</a:t>
            </a:r>
            <a:r>
              <a:rPr lang="en-US" dirty="0" smtClean="0"/>
              <a:t> – </a:t>
            </a:r>
            <a:r>
              <a:rPr dirty="0" smtClean="0"/>
              <a:t>Personally </a:t>
            </a:r>
            <a:r>
              <a:rPr dirty="0" err="1"/>
              <a:t>Indentifying</a:t>
            </a:r>
            <a:r>
              <a:rPr dirty="0"/>
              <a:t>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dirty="0"/>
              <a:t>Personally identifying information includes name, date-of-birth, social security number, certain medical and credit records, etc</a:t>
            </a:r>
            <a:r>
              <a:rPr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  <a:p>
            <a:pPr lvl="1"/>
            <a:r>
              <a:rPr dirty="0"/>
              <a:t>When possible, it’s desirable to store data with personally-identifying information removed</a:t>
            </a:r>
            <a:r>
              <a:rPr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  <a:p>
            <a:pPr lvl="1"/>
            <a:r>
              <a:rPr dirty="0"/>
              <a:t>The push in today’s world seems to be toward greater use of more and more targeted data</a:t>
            </a:r>
            <a:r>
              <a:rPr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  <a:p>
            <a:pPr lvl="1"/>
            <a:r>
              <a:rPr dirty="0"/>
              <a:t>To what extent can you as a data scientist store as little information as possible to do what you need to do–using that information only for the purpose it was given</a:t>
            </a:r>
            <a:r>
              <a:rPr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  <a:p>
            <a:pPr lvl="1"/>
            <a:r>
              <a:rPr dirty="0"/>
              <a:t>When making that decision, it’s important to realize that statistical techniques make it relatively easy to reconstruct identities from relatively few pieces of seemingly anonymous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6370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58</a:t>
            </a:r>
            <a:r>
              <a:rPr lang="en-US" dirty="0" smtClean="0"/>
              <a:t> – </a:t>
            </a:r>
            <a:r>
              <a:rPr dirty="0" smtClean="0"/>
              <a:t>Are </a:t>
            </a:r>
            <a:r>
              <a:rPr dirty="0"/>
              <a:t>algorithms better than human judgement?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dirty="0"/>
              <a:t>How are algorithms trained? If trained with biased data, do they deliver biased results</a:t>
            </a:r>
            <a:r>
              <a:rPr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  <a:p>
            <a:pPr lvl="1"/>
            <a:r>
              <a:rPr dirty="0"/>
              <a:t>If your fate is decided by an algorithm, do you have a right to inspect the code</a:t>
            </a:r>
            <a:r>
              <a:rPr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  <a:p>
            <a:pPr lvl="1"/>
            <a:r>
              <a:rPr dirty="0"/>
              <a:t>Should the creator of a data science product foresee the ways in which that product might be misused</a:t>
            </a:r>
            <a:r>
              <a:rPr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  <a:p>
            <a:pPr lvl="1"/>
            <a:r>
              <a:rPr dirty="0"/>
              <a:t>How can problems be avoided in the development process?</a:t>
            </a:r>
          </a:p>
        </p:txBody>
      </p:sp>
      <p:pic>
        <p:nvPicPr>
          <p:cNvPr id="4" name="Picture 1" descr="Link to Pro Publica article on machine bias (propublica.org)&#10;">
            <a:hlinkClick r:id="rId2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86150" y="1251585"/>
            <a:ext cx="3028950" cy="8858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 descr="Link to article on racists/sexist AIs.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2298833"/>
            <a:ext cx="2916936" cy="9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1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59</a:t>
            </a:r>
            <a:r>
              <a:rPr lang="en-US" smtClean="0"/>
              <a:t> – </a:t>
            </a:r>
            <a:r>
              <a:rPr smtClean="0"/>
              <a:t>Who </a:t>
            </a:r>
            <a:r>
              <a:rPr dirty="0"/>
              <a:t>is responsible for the eventual use of a data science product?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dirty="0"/>
              <a:t>Tension between the intent and eventual use of a data science product is not new</a:t>
            </a:r>
            <a:r>
              <a:rPr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  <a:p>
            <a:pPr lvl="1"/>
            <a:r>
              <a:rPr dirty="0"/>
              <a:t>The </a:t>
            </a:r>
            <a:r>
              <a:rPr dirty="0" err="1"/>
              <a:t>Binet</a:t>
            </a:r>
            <a:r>
              <a:rPr dirty="0"/>
              <a:t>-Simon intelligence test was developed in France in the early 1900’s as a way to identify and help struggling students</a:t>
            </a:r>
            <a:r>
              <a:rPr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  <a:p>
            <a:pPr lvl="1"/>
            <a:r>
              <a:rPr dirty="0"/>
              <a:t>It was later adopted by the eugenics movement in the United States as a means to promote their agenda.</a:t>
            </a:r>
          </a:p>
        </p:txBody>
      </p:sp>
      <p:pic>
        <p:nvPicPr>
          <p:cNvPr id="6" name="Picture 1" descr="Link to Pro Publica article on machine bias (propublica.org)&#10;">
            <a:hlinkClick r:id="rId2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86150" y="1251585"/>
            <a:ext cx="3028950" cy="8858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6" descr="Link to article on racists/sexist AIs.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2298833"/>
            <a:ext cx="2916936" cy="980841"/>
          </a:xfrm>
          <a:prstGeom prst="rect">
            <a:avLst/>
          </a:prstGeom>
        </p:spPr>
      </p:pic>
      <p:pic>
        <p:nvPicPr>
          <p:cNvPr id="8" name="Picture 7" descr="Link to article on IQ testing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3441097"/>
            <a:ext cx="2916936" cy="15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3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60 </a:t>
            </a:r>
            <a:r>
              <a:rPr lang="en-US" dirty="0" smtClean="0"/>
              <a:t>–</a:t>
            </a:r>
            <a:r>
              <a:rPr dirty="0" smtClean="0"/>
              <a:t> </a:t>
            </a:r>
            <a:r>
              <a:rPr i="1" dirty="0"/>
              <a:t>p</a:t>
            </a:r>
            <a:r>
              <a:rPr dirty="0"/>
              <a:t>-Hacking refers to </a:t>
            </a:r>
            <a:r>
              <a:rPr dirty="0" smtClean="0"/>
              <a:t>unethically alter</a:t>
            </a:r>
            <a:r>
              <a:rPr lang="en-US" dirty="0" smtClean="0"/>
              <a:t>ing</a:t>
            </a:r>
            <a:r>
              <a:rPr dirty="0" smtClean="0"/>
              <a:t> </a:t>
            </a:r>
            <a:r>
              <a:rPr lang="en-US" dirty="0" smtClean="0"/>
              <a:t>a</a:t>
            </a:r>
            <a:r>
              <a:rPr dirty="0" smtClean="0"/>
              <a:t> </a:t>
            </a:r>
            <a:r>
              <a:rPr dirty="0"/>
              <a:t>data set or analysis </a:t>
            </a:r>
            <a:r>
              <a:rPr dirty="0" smtClean="0"/>
              <a:t>technique </a:t>
            </a:r>
            <a:r>
              <a:rPr dirty="0"/>
              <a:t>to obtain a </a:t>
            </a:r>
            <a:r>
              <a:rPr dirty="0" smtClean="0"/>
              <a:t>desired </a:t>
            </a:r>
            <a:r>
              <a:rPr dirty="0"/>
              <a:t>result.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dirty="0"/>
              <a:t>Hypotheses and testing techniques should ideally be set in the design phase before data is collected–not altered in light of what has been found in the data</a:t>
            </a:r>
            <a:r>
              <a:rPr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  <a:p>
            <a:pPr lvl="1"/>
            <a:r>
              <a:rPr dirty="0"/>
              <a:t>Running multiple tests in the hope of finding one significant result is bad statistical practice, unless appropriate adjustments for multiple testing are done</a:t>
            </a:r>
            <a:r>
              <a:rPr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  <a:p>
            <a:pPr lvl="1"/>
            <a:r>
              <a:rPr dirty="0"/>
              <a:t>If your desired significance level is </a:t>
            </a:r>
            <a:r>
              <a:rPr i="1" dirty="0"/>
              <a:t>alpha</a:t>
            </a:r>
            <a:r>
              <a:rPr dirty="0"/>
              <a:t>, and you run </a:t>
            </a:r>
            <a:r>
              <a:rPr i="1" dirty="0"/>
              <a:t>n</a:t>
            </a:r>
            <a:r>
              <a:rPr dirty="0"/>
              <a:t> tests, the conservative </a:t>
            </a:r>
            <a:r>
              <a:rPr dirty="0" err="1"/>
              <a:t>Bonferroni</a:t>
            </a:r>
            <a:r>
              <a:rPr dirty="0"/>
              <a:t> correction would require that a result be found significant at the (</a:t>
            </a:r>
            <a:r>
              <a:rPr i="1" dirty="0"/>
              <a:t>alpha</a:t>
            </a:r>
            <a:r>
              <a:rPr dirty="0"/>
              <a:t>/</a:t>
            </a:r>
            <a:r>
              <a:rPr i="1" dirty="0"/>
              <a:t>n</a:t>
            </a:r>
            <a:r>
              <a:rPr dirty="0"/>
              <a:t>) significance level in order to report a discovery.</a:t>
            </a:r>
          </a:p>
        </p:txBody>
      </p:sp>
      <p:pic>
        <p:nvPicPr>
          <p:cNvPr id="4" name="Picture 1" descr="Link to an article on the investigation of one food science researcher (npr.org)&#10;">
            <a:hlinkClick r:id="rId2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86150" y="2019300"/>
            <a:ext cx="3028950" cy="13620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529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uman Palette">
      <a:dk1>
        <a:srgbClr val="291534"/>
      </a:dk1>
      <a:lt1>
        <a:sysClr val="window" lastClr="FFFFFF"/>
      </a:lt1>
      <a:dk2>
        <a:srgbClr val="4B275F"/>
      </a:dk2>
      <a:lt2>
        <a:srgbClr val="E4DDD0"/>
      </a:lt2>
      <a:accent1>
        <a:srgbClr val="00A8E1"/>
      </a:accent1>
      <a:accent2>
        <a:srgbClr val="88714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urce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497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Source Sans Pro</vt:lpstr>
      <vt:lpstr>Ubuntu Mono</vt:lpstr>
      <vt:lpstr>Wingdings</vt:lpstr>
      <vt:lpstr>Office Theme</vt:lpstr>
      <vt:lpstr>PDAT613G: Data Mining</vt:lpstr>
      <vt:lpstr>55 – Ethical considerations are important in all stages of data science work.</vt:lpstr>
      <vt:lpstr>56 – Data Collection and Data Breaches</vt:lpstr>
      <vt:lpstr>57 – Personally Indentifying Information</vt:lpstr>
      <vt:lpstr>58 – Are algorithms better than human judgement?</vt:lpstr>
      <vt:lpstr>59 – Who is responsible for the eventual use of a data science product?</vt:lpstr>
      <vt:lpstr>60 – p-Hacking refers to unethically altering a data set or analysis technique to obtain a desired result.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Thatcher, Scott</dc:creator>
  <cp:lastModifiedBy>Thatcher, Scott</cp:lastModifiedBy>
  <cp:revision>34</cp:revision>
  <dcterms:created xsi:type="dcterms:W3CDTF">2020-05-26T16:42:01Z</dcterms:created>
  <dcterms:modified xsi:type="dcterms:W3CDTF">2020-07-05T18:29:58Z</dcterms:modified>
</cp:coreProperties>
</file>