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71" r:id="rId5"/>
    <p:sldId id="259" r:id="rId6"/>
    <p:sldId id="273" r:id="rId7"/>
    <p:sldId id="274" r:id="rId8"/>
    <p:sldId id="276" r:id="rId9"/>
    <p:sldId id="275" r:id="rId10"/>
    <p:sldId id="277" r:id="rId11"/>
    <p:sldId id="278" r:id="rId12"/>
    <p:sldId id="269" r:id="rId13"/>
    <p:sldId id="272" r:id="rId14"/>
    <p:sldId id="283" r:id="rId15"/>
    <p:sldId id="279" r:id="rId16"/>
    <p:sldId id="280" r:id="rId17"/>
    <p:sldId id="284" r:id="rId18"/>
    <p:sldId id="281" r:id="rId19"/>
    <p:sldId id="282" r:id="rId20"/>
    <p:sldId id="261" r:id="rId21"/>
  </p:sldIdLst>
  <p:sldSz cx="6858000" cy="5143500"/>
  <p:notesSz cx="6985000" cy="92837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5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0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1D96144-E1F0-4092-AFD5-E8F402A436E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CBAB317-BD5A-4485-A204-AD2C7BB6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C4DB686-D48A-43AB-9BD9-B6777F76038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1F4FCAB1-AA4A-4A03-96DA-8E9FA325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rebsonsecurity.com/2014/02/target-hackers-broke-in-via-hvac-company/" TargetMode="External"/><Relationship Id="rId2" Type="http://schemas.openxmlformats.org/officeDocument/2006/relationships/hyperlink" Target="https://redriver.com/security/target-data-brea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ult.com/most-common-passwor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PDAT625G: </a:t>
            </a:r>
            <a:br>
              <a:rPr lang="en-US" dirty="0" smtClean="0"/>
            </a:br>
            <a:r>
              <a:rPr lang="en-US" dirty="0" smtClean="0"/>
              <a:t>Big Data Security and Ethics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400" dirty="0" smtClean="0"/>
          </a:p>
          <a:p>
            <a:r>
              <a:rPr lang="en-US" sz="8400" dirty="0" smtClean="0"/>
              <a:t>Module </a:t>
            </a:r>
            <a:r>
              <a:rPr lang="en-US" sz="8400" dirty="0" smtClean="0"/>
              <a:t>4:</a:t>
            </a:r>
            <a:r>
              <a:rPr lang="en-US" sz="8400" dirty="0" smtClean="0"/>
              <a:t/>
            </a:r>
            <a:br>
              <a:rPr lang="en-US" sz="8400" dirty="0" smtClean="0"/>
            </a:br>
            <a:r>
              <a:rPr lang="en-US" sz="8400" dirty="0" smtClean="0"/>
              <a:t>Security questions in the current information landscape</a:t>
            </a:r>
            <a:r>
              <a:rPr lang="en-US" sz="8400" dirty="0"/>
              <a:t/>
            </a:r>
            <a:br>
              <a:rPr lang="en-US" sz="8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Examples of social engineering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phishing - an attacker sends a fraudulent message designed to trick a human victim into revealing sensitive information to the attacker or to deploy malicious software on the victim's infrastructure like ransomware</a:t>
            </a:r>
          </a:p>
          <a:p>
            <a:r>
              <a:rPr lang="en-US" dirty="0"/>
              <a:t>spear-phishing (ultra-targeted phishing) - cybercriminals — or spear phishers — pose as a trusted source to convince victims to divulge confidential data, personal information, or other sensitive details</a:t>
            </a:r>
          </a:p>
          <a:p>
            <a:r>
              <a:rPr lang="en-US" dirty="0" smtClean="0"/>
              <a:t>baiting </a:t>
            </a:r>
            <a:r>
              <a:rPr lang="en-US" dirty="0"/>
              <a:t>- like the real-world Trojan horse that uses physical media and relies on the curiosity or greed of the victim</a:t>
            </a:r>
            <a:r>
              <a:rPr lang="en-US" dirty="0" smtClean="0"/>
              <a:t>. </a:t>
            </a:r>
            <a:r>
              <a:rPr lang="en-US" dirty="0"/>
              <a:t>In this attack, attackers leave malware-infected floppy disks, CD-ROMs, or USB flash drives in locations people will find them (bathrooms, elevators, sidewalks, parking lots, etc.), give them legitimate and curiosity-piquing labels, and wait for </a:t>
            </a:r>
            <a:r>
              <a:rPr lang="en-US" dirty="0" smtClean="0"/>
              <a:t>victims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49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Examples of social engineering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scareware – </a:t>
            </a:r>
            <a:r>
              <a:rPr lang="en-US" dirty="0"/>
              <a:t>type of malware attack that claims to have detected a virus or other issue on a device and directs the user to download or buy malicious software to resolve the problem</a:t>
            </a:r>
            <a:endParaRPr lang="en-US" dirty="0" smtClean="0"/>
          </a:p>
          <a:p>
            <a:r>
              <a:rPr lang="en-US" dirty="0" smtClean="0">
                <a:effectLst/>
              </a:rPr>
              <a:t>pretexting - </a:t>
            </a:r>
            <a:r>
              <a:rPr lang="en-US" dirty="0"/>
              <a:t>the act of creating and using an invented scenario (the pretext) to engage a targeted victim in a manner that increases the chance the victim will divulge information or perform actions that would be unlikely in ordinary </a:t>
            </a:r>
            <a:r>
              <a:rPr lang="en-US" dirty="0" smtClean="0"/>
              <a:t>circumstances</a:t>
            </a:r>
          </a:p>
          <a:p>
            <a:r>
              <a:rPr lang="en-US" dirty="0" smtClean="0">
                <a:effectLst/>
              </a:rPr>
              <a:t>water holing - </a:t>
            </a:r>
            <a:r>
              <a:rPr lang="en-US" dirty="0"/>
              <a:t>targeted social engineering strategy that capitalizes on the trust users have in websites they regularly </a:t>
            </a:r>
            <a:r>
              <a:rPr lang="en-US" dirty="0" smtClean="0"/>
              <a:t>visit</a:t>
            </a:r>
          </a:p>
          <a:p>
            <a:r>
              <a:rPr lang="en-US" dirty="0" smtClean="0">
                <a:effectLst/>
              </a:rPr>
              <a:t>tailgating - </a:t>
            </a:r>
            <a:r>
              <a:rPr lang="en-US" dirty="0" smtClean="0"/>
              <a:t>an </a:t>
            </a:r>
            <a:r>
              <a:rPr lang="en-US" dirty="0"/>
              <a:t>attacker, seeking entry to a restricted area secured by unattended, electronic access </a:t>
            </a:r>
            <a:r>
              <a:rPr lang="en-US" dirty="0" smtClean="0"/>
              <a:t>control (ex. </a:t>
            </a:r>
            <a:r>
              <a:rPr lang="en-US" dirty="0"/>
              <a:t>by RFID </a:t>
            </a:r>
            <a:r>
              <a:rPr lang="en-US" dirty="0" smtClean="0"/>
              <a:t>card), </a:t>
            </a:r>
            <a:r>
              <a:rPr lang="en-US" dirty="0"/>
              <a:t>simply walks in behind a person who has legitimate access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2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Security threats by the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threats are addressing the data but it’s the actions related to the data that make the difference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smtClean="0"/>
              <a:t>threats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Unauthorized access and usage of data</a:t>
            </a:r>
            <a:endParaRPr lang="en-US" dirty="0"/>
          </a:p>
          <a:p>
            <a:pPr lvl="1"/>
            <a:r>
              <a:rPr lang="en-US" dirty="0" smtClean="0"/>
              <a:t>Unauthorized theft and deletion of data</a:t>
            </a:r>
            <a:endParaRPr lang="en-US" dirty="0"/>
          </a:p>
          <a:p>
            <a:pPr lvl="1"/>
            <a:r>
              <a:rPr lang="en-US" dirty="0" smtClean="0"/>
              <a:t>Unauthorized manipulation of data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Who are the intruders?</a:t>
            </a:r>
          </a:p>
          <a:p>
            <a:pPr lvl="1"/>
            <a:r>
              <a:rPr lang="en-US" dirty="0" smtClean="0"/>
              <a:t>Insiders (80% attacks) – former and current employee</a:t>
            </a:r>
          </a:p>
          <a:p>
            <a:pPr lvl="1"/>
            <a:r>
              <a:rPr lang="en-US" dirty="0" smtClean="0"/>
              <a:t>Outsiders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Security threats by motivation of the attackers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Classical criminals – to steal money, data sources to resell or blackmail</a:t>
            </a:r>
          </a:p>
          <a:p>
            <a:pPr fontAlgn="base"/>
            <a:r>
              <a:rPr lang="en-US" dirty="0"/>
              <a:t>Hacktivists – no financial motivation, for political goals (Anonymous)</a:t>
            </a:r>
          </a:p>
          <a:p>
            <a:pPr fontAlgn="base"/>
            <a:r>
              <a:rPr lang="en-US" dirty="0"/>
              <a:t>Governments – financial and political intentions</a:t>
            </a:r>
          </a:p>
          <a:p>
            <a:pPr fontAlgn="base"/>
            <a:r>
              <a:rPr lang="en-US" dirty="0"/>
              <a:t>Script kiddies/geeks – for experimentation and </a:t>
            </a:r>
            <a:r>
              <a:rPr lang="en-US" dirty="0" smtClean="0"/>
              <a:t>exploration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Question: are there </a:t>
            </a:r>
            <a:r>
              <a:rPr lang="en-US" dirty="0"/>
              <a:t>any relationships between these groups of attackers?</a:t>
            </a:r>
          </a:p>
        </p:txBody>
      </p:sp>
    </p:spTree>
    <p:extLst>
      <p:ext uri="{BB962C8B-B14F-4D97-AF65-F5344CB8AC3E}">
        <p14:creationId xmlns:p14="http://schemas.microsoft.com/office/powerpoint/2010/main" val="7093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What can WE do for </a:t>
            </a:r>
            <a:r>
              <a:rPr lang="en-US" dirty="0" smtClean="0"/>
              <a:t>security – security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i="1" dirty="0" smtClean="0"/>
          </a:p>
          <a:p>
            <a:pPr fontAlgn="base"/>
            <a:r>
              <a:rPr lang="en-US" dirty="0"/>
              <a:t>Confidentiality – data can be used only by authorized users</a:t>
            </a:r>
          </a:p>
          <a:p>
            <a:pPr fontAlgn="base"/>
            <a:r>
              <a:rPr lang="en-US" dirty="0"/>
              <a:t>Integrity – data are not changed in an unauthorized way</a:t>
            </a:r>
          </a:p>
          <a:p>
            <a:pPr fontAlgn="base"/>
            <a:r>
              <a:rPr lang="en-US" dirty="0"/>
              <a:t>Availability – data are available to those who need them</a:t>
            </a:r>
          </a:p>
          <a:p>
            <a:pPr fontAlgn="base"/>
            <a:r>
              <a:rPr lang="en-US" dirty="0"/>
              <a:t>Privacy and others – trust that data are not misused</a:t>
            </a:r>
          </a:p>
          <a:p>
            <a:pPr marL="3429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84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What can WE do for </a:t>
            </a:r>
            <a:r>
              <a:rPr lang="en-US" dirty="0" smtClean="0"/>
              <a:t>security – risk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i="1" dirty="0" smtClean="0"/>
          </a:p>
          <a:p>
            <a:pPr fontAlgn="base"/>
            <a:r>
              <a:rPr lang="en-US" dirty="0" smtClean="0"/>
              <a:t>Understand assets and their value</a:t>
            </a:r>
            <a:endParaRPr lang="en-US" dirty="0"/>
          </a:p>
          <a:p>
            <a:pPr fontAlgn="base"/>
            <a:r>
              <a:rPr lang="en-US" dirty="0" smtClean="0"/>
              <a:t>Analyze threats and vulnerabilities</a:t>
            </a:r>
          </a:p>
          <a:p>
            <a:pPr marL="0" indent="0" fontAlgn="base">
              <a:buNone/>
            </a:pPr>
            <a:r>
              <a:rPr lang="en-US" dirty="0" smtClean="0"/>
              <a:t>Asset’s value x Probability of threat = Risk</a:t>
            </a:r>
            <a:endParaRPr lang="en-US" dirty="0"/>
          </a:p>
          <a:p>
            <a:pPr fontAlgn="base"/>
            <a:r>
              <a:rPr lang="en-US" dirty="0" smtClean="0"/>
              <a:t>Increasing security</a:t>
            </a:r>
            <a:endParaRPr lang="en-US" dirty="0"/>
          </a:p>
          <a:p>
            <a:pPr marL="342900" lvl="1" indent="0">
              <a:buNone/>
            </a:pPr>
            <a:r>
              <a:rPr lang="en-US" i="1" dirty="0" smtClean="0"/>
              <a:t>High-risk areas must be tackled first</a:t>
            </a:r>
          </a:p>
          <a:p>
            <a:pPr marL="342900" lvl="1" indent="0">
              <a:buNone/>
            </a:pPr>
            <a:r>
              <a:rPr lang="en-US" i="1" dirty="0" smtClean="0"/>
              <a:t>No 100% security is achievable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79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What can WE do for </a:t>
            </a:r>
            <a:r>
              <a:rPr lang="en-US" dirty="0" smtClean="0"/>
              <a:t>security – Big Data specific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i="1" dirty="0" smtClean="0"/>
          </a:p>
          <a:p>
            <a:pPr fontAlgn="base"/>
            <a:r>
              <a:rPr lang="en-US" dirty="0" smtClean="0"/>
              <a:t>Large-scale data – greater volumes to secure</a:t>
            </a:r>
            <a:endParaRPr lang="en-US" dirty="0"/>
          </a:p>
          <a:p>
            <a:pPr fontAlgn="base"/>
            <a:r>
              <a:rPr lang="en-US" dirty="0" smtClean="0"/>
              <a:t>Heterogeneous data – diverse sources bring diverse risks</a:t>
            </a:r>
          </a:p>
          <a:p>
            <a:pPr fontAlgn="base"/>
            <a:r>
              <a:rPr lang="en-US" dirty="0" smtClean="0"/>
              <a:t>Real-time analysis – real-time security and analytics</a:t>
            </a:r>
          </a:p>
          <a:p>
            <a:pPr fontAlgn="base"/>
            <a:r>
              <a:rPr lang="en-US" dirty="0" smtClean="0"/>
              <a:t>Processing and storage in clouds – no isolated firewalls or traditional security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What can WE do for </a:t>
            </a:r>
            <a:r>
              <a:rPr lang="en-US" dirty="0" smtClean="0"/>
              <a:t>security – types of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Administrative measures:</a:t>
            </a:r>
          </a:p>
          <a:p>
            <a:pPr fontAlgn="base"/>
            <a:r>
              <a:rPr lang="en-US" dirty="0" smtClean="0"/>
              <a:t>Creating clear processes about how the access procedure happening, what should be done when the system/network is attacked, what preventive measures should be in place</a:t>
            </a:r>
          </a:p>
          <a:p>
            <a:pPr fontAlgn="base"/>
            <a:r>
              <a:rPr lang="en-US" dirty="0" smtClean="0"/>
              <a:t>Making rules on who has access to what based on Minimum User Rights approach</a:t>
            </a:r>
          </a:p>
          <a:p>
            <a:pPr fontAlgn="base"/>
            <a:r>
              <a:rPr lang="en-US" dirty="0" smtClean="0"/>
              <a:t>Creating standards on how often the anti-virus software should be updated,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What can WE do for </a:t>
            </a:r>
            <a:r>
              <a:rPr lang="en-US" dirty="0" smtClean="0"/>
              <a:t>security – types of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Preventive measures:</a:t>
            </a:r>
          </a:p>
          <a:p>
            <a:pPr fontAlgn="base"/>
            <a:r>
              <a:rPr lang="en-US" dirty="0" smtClean="0"/>
              <a:t>Encryption – symmetric (both parties use the same key) and asymmetric (public key cryptography)</a:t>
            </a:r>
          </a:p>
          <a:p>
            <a:pPr fontAlgn="base"/>
            <a:r>
              <a:rPr lang="en-US" dirty="0" smtClean="0"/>
              <a:t>Access control – authentication (verification of identity with </a:t>
            </a:r>
            <a:r>
              <a:rPr lang="en-US" dirty="0"/>
              <a:t>user ID, password, biometric, smart </a:t>
            </a:r>
            <a:r>
              <a:rPr lang="en-US" dirty="0" smtClean="0"/>
              <a:t>card) and (multi-factor) authorization (establishing permissions and/or network segregation)</a:t>
            </a:r>
          </a:p>
          <a:p>
            <a:pPr fontAlgn="base"/>
            <a:r>
              <a:rPr lang="en-US" dirty="0" smtClean="0"/>
              <a:t>Antivirus/anti-malware software installation for real-time protection, removal, and sandboxing</a:t>
            </a:r>
          </a:p>
          <a:p>
            <a:pPr fontAlgn="base"/>
            <a:r>
              <a:rPr lang="en-US" dirty="0" smtClean="0"/>
              <a:t>Web-site security scans and “air gap” isolation</a:t>
            </a:r>
          </a:p>
          <a:p>
            <a:pPr fontAlgn="base"/>
            <a:r>
              <a:rPr lang="en-US" dirty="0" smtClean="0"/>
              <a:t>User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What can WE do for </a:t>
            </a:r>
            <a:r>
              <a:rPr lang="en-US" dirty="0" smtClean="0"/>
              <a:t>security – types of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Detective measures:</a:t>
            </a:r>
          </a:p>
          <a:p>
            <a:pPr fontAlgn="base"/>
            <a:r>
              <a:rPr lang="en-US" dirty="0" smtClean="0"/>
              <a:t>Passive audits – compare implemented measures to recommendations</a:t>
            </a:r>
          </a:p>
          <a:p>
            <a:pPr fontAlgn="base"/>
            <a:r>
              <a:rPr lang="en-US" dirty="0" smtClean="0"/>
              <a:t>Active audits / penetration tests – find and remove weaknesses</a:t>
            </a:r>
          </a:p>
          <a:p>
            <a:pPr fontAlgn="base"/>
            <a:r>
              <a:rPr lang="en-US" dirty="0" smtClean="0"/>
              <a:t>Monitoring – finding anomaly or outliers (nearest neighbor classification)</a:t>
            </a:r>
          </a:p>
          <a:p>
            <a:pPr fontAlgn="base"/>
            <a:r>
              <a:rPr lang="en-US" dirty="0" smtClean="0"/>
              <a:t>Security controls should be </a:t>
            </a:r>
          </a:p>
          <a:p>
            <a:pPr indent="460375" fontAlgn="base">
              <a:buFont typeface="Wingdings" panose="05000000000000000000" pitchFamily="2" charset="2"/>
              <a:buChar char="q"/>
            </a:pPr>
            <a:r>
              <a:rPr lang="en-US" dirty="0" smtClean="0"/>
              <a:t>compliant</a:t>
            </a:r>
          </a:p>
          <a:p>
            <a:pPr indent="460375" fontAlgn="base">
              <a:buFont typeface="Wingdings" panose="05000000000000000000" pitchFamily="2" charset="2"/>
              <a:buChar char="q"/>
            </a:pPr>
            <a:r>
              <a:rPr lang="en-US" dirty="0" smtClean="0"/>
              <a:t>state-of-the-art</a:t>
            </a:r>
          </a:p>
          <a:p>
            <a:pPr indent="460375" fontAlgn="base">
              <a:buFont typeface="Wingdings" panose="05000000000000000000" pitchFamily="2" charset="2"/>
              <a:buChar char="q"/>
            </a:pPr>
            <a:r>
              <a:rPr lang="en-US" dirty="0" smtClean="0"/>
              <a:t>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/>
              <a:t>Security questions in the current information landscape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Security?</a:t>
            </a:r>
          </a:p>
          <a:p>
            <a:r>
              <a:rPr lang="en-US" dirty="0" smtClean="0"/>
              <a:t>What types of threats are out there?</a:t>
            </a:r>
          </a:p>
          <a:p>
            <a:r>
              <a:rPr lang="en-US" dirty="0" smtClean="0"/>
              <a:t>Who are the attackers?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smtClean="0"/>
              <a:t>do we care</a:t>
            </a:r>
            <a:r>
              <a:rPr lang="en-US" dirty="0" smtClean="0"/>
              <a:t>? 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we protect </a:t>
            </a:r>
            <a:r>
              <a:rPr lang="en-US" dirty="0" smtClean="0"/>
              <a:t>the data?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3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Careful and vigilant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practical sense, what can WE do for </a:t>
            </a:r>
            <a:r>
              <a:rPr lang="en-US" dirty="0" smtClean="0"/>
              <a:t>security?</a:t>
            </a:r>
            <a:endParaRPr lang="en-US" dirty="0"/>
          </a:p>
          <a:p>
            <a:pPr lvl="1"/>
            <a:r>
              <a:rPr lang="en-US" dirty="0"/>
              <a:t>Be careful </a:t>
            </a:r>
            <a:r>
              <a:rPr lang="en-US" dirty="0" smtClean="0"/>
              <a:t>throughout</a:t>
            </a:r>
          </a:p>
          <a:p>
            <a:pPr lvl="2"/>
            <a:r>
              <a:rPr lang="en-US" dirty="0"/>
              <a:t>Physical </a:t>
            </a:r>
            <a:r>
              <a:rPr lang="en-US" dirty="0" smtClean="0"/>
              <a:t>Security -- </a:t>
            </a:r>
            <a:r>
              <a:rPr lang="en-US" dirty="0" smtClean="0"/>
              <a:t>lock </a:t>
            </a:r>
            <a:r>
              <a:rPr lang="en-US" dirty="0"/>
              <a:t>the </a:t>
            </a:r>
            <a:r>
              <a:rPr lang="en-US" dirty="0" smtClean="0"/>
              <a:t>door, close the browser</a:t>
            </a:r>
            <a:endParaRPr lang="en-US" dirty="0"/>
          </a:p>
          <a:p>
            <a:pPr lvl="2"/>
            <a:r>
              <a:rPr lang="en-US" dirty="0"/>
              <a:t>Pick a </a:t>
            </a:r>
            <a:r>
              <a:rPr lang="en-US" dirty="0" smtClean="0"/>
              <a:t>strong password</a:t>
            </a:r>
            <a:r>
              <a:rPr lang="en-US" dirty="0"/>
              <a:t> </a:t>
            </a:r>
            <a:r>
              <a:rPr lang="en-US" dirty="0" smtClean="0"/>
              <a:t>and keep it in a safe place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 smtClean="0"/>
              <a:t>you </a:t>
            </a:r>
            <a:r>
              <a:rPr lang="en-US" dirty="0"/>
              <a:t>work on this offline?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dirty="0" smtClean="0"/>
              <a:t>vigilant </a:t>
            </a:r>
            <a:r>
              <a:rPr lang="en-US" dirty="0"/>
              <a:t>about </a:t>
            </a:r>
            <a:r>
              <a:rPr lang="en-US" dirty="0" smtClean="0"/>
              <a:t>potential threats</a:t>
            </a:r>
            <a:endParaRPr lang="en-US" dirty="0" smtClean="0"/>
          </a:p>
          <a:p>
            <a:pPr lvl="2"/>
            <a:r>
              <a:rPr lang="en-US" dirty="0" smtClean="0"/>
              <a:t>Data is </a:t>
            </a:r>
            <a:r>
              <a:rPr lang="en-US" dirty="0" smtClean="0"/>
              <a:t>never fully secure (benefits and risks)</a:t>
            </a:r>
            <a:endParaRPr lang="en-US" dirty="0" smtClean="0"/>
          </a:p>
          <a:p>
            <a:pPr lvl="2"/>
            <a:r>
              <a:rPr lang="en-US" dirty="0"/>
              <a:t>K</a:t>
            </a:r>
            <a:r>
              <a:rPr lang="en-US" dirty="0" smtClean="0"/>
              <a:t>nown </a:t>
            </a:r>
            <a:r>
              <a:rPr lang="en-US" dirty="0" smtClean="0"/>
              <a:t>unknowns </a:t>
            </a:r>
            <a:r>
              <a:rPr lang="en-US" dirty="0" smtClean="0"/>
              <a:t>vs unknown unknowns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64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Security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/>
            <a:r>
              <a:rPr lang="en-US" dirty="0" smtClean="0"/>
              <a:t>Security -- protection </a:t>
            </a:r>
            <a:r>
              <a:rPr lang="en-US" dirty="0"/>
              <a:t>of computer systems and networks from information disclosure, theft of or damage to their hardware, software, or electronic data, as well as from the disruption or misdirection of the services they </a:t>
            </a:r>
            <a:r>
              <a:rPr lang="en-US" dirty="0" smtClean="0"/>
              <a:t>provide</a:t>
            </a:r>
          </a:p>
          <a:p>
            <a:pPr marL="0" lvl="1" indent="0"/>
            <a:r>
              <a:rPr lang="en-US" dirty="0" smtClean="0"/>
              <a:t>Security goals:</a:t>
            </a:r>
            <a:endParaRPr lang="en-US" dirty="0" smtClean="0"/>
          </a:p>
          <a:p>
            <a:pPr marL="860425" indent="-342900" fontAlgn="base">
              <a:buFont typeface="Wingdings" panose="05000000000000000000" pitchFamily="2" charset="2"/>
              <a:buChar char="q"/>
            </a:pPr>
            <a:r>
              <a:rPr lang="en-US" dirty="0"/>
              <a:t>Confidentiality – data can be used only by authorized users</a:t>
            </a:r>
          </a:p>
          <a:p>
            <a:pPr marL="860425" indent="-342900" fontAlgn="base">
              <a:buFont typeface="Wingdings" panose="05000000000000000000" pitchFamily="2" charset="2"/>
              <a:buChar char="q"/>
            </a:pPr>
            <a:r>
              <a:rPr lang="en-US" dirty="0"/>
              <a:t>Integrity – data are not changed in an unauthorized way</a:t>
            </a:r>
          </a:p>
          <a:p>
            <a:pPr marL="860425" indent="-342900" fontAlgn="base">
              <a:buFont typeface="Wingdings" panose="05000000000000000000" pitchFamily="2" charset="2"/>
              <a:buChar char="q"/>
            </a:pPr>
            <a:r>
              <a:rPr lang="en-US" dirty="0"/>
              <a:t>Availability – data are available to those who need them</a:t>
            </a:r>
          </a:p>
          <a:p>
            <a:pPr marL="860425" indent="-342900" fontAlgn="base">
              <a:buFont typeface="Wingdings" panose="05000000000000000000" pitchFamily="2" charset="2"/>
              <a:buChar char="q"/>
            </a:pPr>
            <a:r>
              <a:rPr lang="en-US" dirty="0"/>
              <a:t>Privacy and others – trust that data are not misused</a:t>
            </a:r>
          </a:p>
          <a:p>
            <a:pPr marL="3429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20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Security breach and its consequences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/>
            <a:r>
              <a:rPr lang="en-US" dirty="0" smtClean="0"/>
              <a:t>Stolen </a:t>
            </a:r>
            <a:r>
              <a:rPr lang="en-US" dirty="0"/>
              <a:t>Data – 2013 Target data </a:t>
            </a:r>
            <a:r>
              <a:rPr lang="en-US" dirty="0" smtClean="0"/>
              <a:t>breach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70 million customers </a:t>
            </a:r>
            <a:r>
              <a:rPr lang="en-US" dirty="0" smtClean="0"/>
              <a:t>affected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40 million </a:t>
            </a:r>
            <a:r>
              <a:rPr lang="en-US" dirty="0" smtClean="0"/>
              <a:t>credit/debit </a:t>
            </a:r>
            <a:r>
              <a:rPr lang="en-US" dirty="0"/>
              <a:t>cards information </a:t>
            </a:r>
            <a:r>
              <a:rPr lang="en-US" dirty="0" smtClean="0"/>
              <a:t>stolen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$202M cost to the company</a:t>
            </a:r>
            <a:endParaRPr lang="en-US" dirty="0"/>
          </a:p>
          <a:p>
            <a:r>
              <a:rPr lang="en-US" dirty="0" smtClean="0"/>
              <a:t>  What happened </a:t>
            </a: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://redriver.com/security/target-data-breach</a:t>
            </a:r>
            <a:r>
              <a:rPr lang="en-US" dirty="0" smtClean="0"/>
              <a:t>  </a:t>
            </a:r>
            <a:endParaRPr lang="en-US" dirty="0"/>
          </a:p>
          <a:p>
            <a:pPr marL="228600" indent="-228600"/>
            <a:r>
              <a:rPr lang="en-US" dirty="0" smtClean="0"/>
              <a:t>How it happened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https://krebsonsecurity.com/2014/02/target-hackers-broke-in-via-hvac-company/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/>
              <a:t>Security </a:t>
            </a:r>
            <a:r>
              <a:rPr lang="en-US" dirty="0" smtClean="0"/>
              <a:t>Threats types by access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threats are focused on breaking the security either via machine/technology or human: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Technology-related – hacking</a:t>
            </a:r>
          </a:p>
          <a:p>
            <a:pPr marL="0" indent="0">
              <a:buNone/>
            </a:pPr>
            <a:r>
              <a:rPr lang="en-US" dirty="0"/>
              <a:t>A security hacker is someone who explores methods for breaching defenses and exploiting weaknesses in a computer system or </a:t>
            </a:r>
            <a:r>
              <a:rPr lang="en-US" dirty="0" smtClean="0"/>
              <a:t>network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Psychology-related -- social engineering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psychological manipulation of people into performing actions or divulging confidential </a:t>
            </a:r>
            <a:r>
              <a:rPr lang="en-US" dirty="0" smtClean="0"/>
              <a:t>information. (In the context of information security)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Usually used in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Examples of hacking attacks -- malware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viruses </a:t>
            </a:r>
            <a:r>
              <a:rPr lang="en-US" dirty="0"/>
              <a:t>– propagate by inserting a copy of themselves into another </a:t>
            </a:r>
            <a:r>
              <a:rPr lang="en-US" dirty="0" smtClean="0"/>
              <a:t>program, usually executable software</a:t>
            </a:r>
            <a:endParaRPr lang="en-US" dirty="0"/>
          </a:p>
          <a:p>
            <a:r>
              <a:rPr lang="en-US" dirty="0" smtClean="0"/>
              <a:t>worms </a:t>
            </a:r>
            <a:r>
              <a:rPr lang="en-US" dirty="0"/>
              <a:t>– cause damage as stand-alone software that does not require a host program to </a:t>
            </a:r>
            <a:r>
              <a:rPr lang="en-US" dirty="0" smtClean="0"/>
              <a:t>replicate, transmits itself over a network</a:t>
            </a:r>
            <a:endParaRPr lang="en-US" dirty="0"/>
          </a:p>
          <a:p>
            <a:r>
              <a:rPr lang="en-US" dirty="0" smtClean="0"/>
              <a:t>Trojans </a:t>
            </a:r>
            <a:r>
              <a:rPr lang="en-US" dirty="0"/>
              <a:t>– masquerade as legitimate pieces of software and are activated when a user is tricked into loading and executing the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spyware </a:t>
            </a:r>
            <a:r>
              <a:rPr lang="en-US" dirty="0"/>
              <a:t>– spies on an unsuspecting user and gathers information from their computer, sometimes logs the keystrokes or monitor information sent or received </a:t>
            </a:r>
            <a:r>
              <a:rPr lang="en-US" dirty="0" smtClean="0"/>
              <a:t>online</a:t>
            </a:r>
          </a:p>
          <a:p>
            <a:r>
              <a:rPr lang="en-US" dirty="0"/>
              <a:t>r</a:t>
            </a:r>
            <a:r>
              <a:rPr lang="en-US" dirty="0" smtClean="0"/>
              <a:t>ansomware (screen-locking or encryption-based) </a:t>
            </a:r>
            <a:r>
              <a:rPr lang="en-US" dirty="0"/>
              <a:t>- threatens to publish the victim's personal data or perpetually block access to it unless a ransom is </a:t>
            </a:r>
            <a:r>
              <a:rPr lang="en-US" dirty="0" smtClean="0"/>
              <a:t>paid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1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Examples of hacking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denial-of-service (</a:t>
            </a:r>
            <a:r>
              <a:rPr lang="en-US" dirty="0" err="1" smtClean="0"/>
              <a:t>DoS</a:t>
            </a:r>
            <a:r>
              <a:rPr lang="en-US" dirty="0"/>
              <a:t>) </a:t>
            </a:r>
            <a:r>
              <a:rPr lang="en-US" dirty="0" smtClean="0"/>
              <a:t>attack - </a:t>
            </a:r>
            <a:r>
              <a:rPr lang="en-US" dirty="0"/>
              <a:t>a cyber-attack in which the perpetrator seeks to make a machine or network resource unavailable to its intended users by temporarily or indefinitely disrupting services of a host connected to a </a:t>
            </a:r>
            <a:r>
              <a:rPr lang="en-US" dirty="0" smtClean="0"/>
              <a:t>network</a:t>
            </a:r>
          </a:p>
          <a:p>
            <a:r>
              <a:rPr lang="en-US" dirty="0"/>
              <a:t>distributed denial-of-service (</a:t>
            </a:r>
            <a:r>
              <a:rPr lang="en-US" dirty="0" err="1"/>
              <a:t>DDoS</a:t>
            </a:r>
            <a:r>
              <a:rPr lang="en-US" dirty="0"/>
              <a:t>) </a:t>
            </a:r>
            <a:r>
              <a:rPr lang="en-US" dirty="0" smtClean="0"/>
              <a:t>attack - </a:t>
            </a:r>
            <a:r>
              <a:rPr lang="en-US" dirty="0"/>
              <a:t>malicious attempt to disrupt the normal traffic of a targeted server, service or network by overwhelming the target or its surrounding infrastructure with a flood of Internet </a:t>
            </a:r>
            <a:r>
              <a:rPr lang="en-US" dirty="0" smtClean="0"/>
              <a:t>traffic</a:t>
            </a:r>
          </a:p>
          <a:p>
            <a:r>
              <a:rPr lang="en-US" dirty="0"/>
              <a:t>drive-by downloads – happen while visiting a web-site, opening an e-mail attachments, clicking on a link, clicking on a deceptive pop-up </a:t>
            </a:r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Examples of hacking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password attack / </a:t>
            </a:r>
            <a:r>
              <a:rPr lang="en-US" dirty="0"/>
              <a:t>password cracking -- process of recovering passwords from data that has been stored in or transmitted by a computer system in scrambled </a:t>
            </a:r>
            <a:r>
              <a:rPr lang="en-US" dirty="0" smtClean="0"/>
              <a:t>form</a:t>
            </a:r>
          </a:p>
          <a:p>
            <a:pPr indent="57150">
              <a:buFont typeface="Wingdings" panose="05000000000000000000" pitchFamily="2" charset="2"/>
              <a:buChar char="q"/>
            </a:pPr>
            <a:r>
              <a:rPr lang="en-US" dirty="0"/>
              <a:t>b</a:t>
            </a:r>
            <a:r>
              <a:rPr lang="en-US" dirty="0" smtClean="0"/>
              <a:t>rute-force attack – repeatedly trying to guess the password and checking them against an available cryptographic hash of the password</a:t>
            </a:r>
          </a:p>
          <a:p>
            <a:pPr indent="57150">
              <a:buFont typeface="Wingdings" panose="05000000000000000000" pitchFamily="2" charset="2"/>
              <a:buChar char="q"/>
            </a:pPr>
            <a:r>
              <a:rPr lang="en-US" dirty="0"/>
              <a:t>p</a:t>
            </a:r>
            <a:r>
              <a:rPr lang="en-US" dirty="0" smtClean="0"/>
              <a:t>assword spraying – automated, occurs slowly over time in order to remain undetected, uses a list of </a:t>
            </a:r>
            <a:r>
              <a:rPr lang="en-US" dirty="0"/>
              <a:t>common passwords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://techcult.com/most-common-passwords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SQL injection - </a:t>
            </a:r>
            <a:r>
              <a:rPr lang="en-US" dirty="0"/>
              <a:t>code </a:t>
            </a:r>
            <a:r>
              <a:rPr lang="en-US" dirty="0" smtClean="0"/>
              <a:t>injection </a:t>
            </a:r>
            <a:r>
              <a:rPr lang="en-US" dirty="0"/>
              <a:t>technique used to </a:t>
            </a:r>
            <a:r>
              <a:rPr lang="en-US" dirty="0" smtClean="0"/>
              <a:t>attack data-driven </a:t>
            </a:r>
            <a:r>
              <a:rPr lang="en-US" dirty="0"/>
              <a:t>applications, in which malicious </a:t>
            </a:r>
            <a:r>
              <a:rPr lang="en-US" dirty="0" smtClean="0"/>
              <a:t>SQL statements </a:t>
            </a:r>
            <a:r>
              <a:rPr lang="en-US" dirty="0"/>
              <a:t>are inserted into an entry field for execution (e.g. to dump the database contents to the attacker)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15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4: </a:t>
            </a:r>
            <a:r>
              <a:rPr lang="en-US" dirty="0" smtClean="0"/>
              <a:t>Examples of hacking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an-in-the-middle, monster-in-the-middle, machine-in-the-middle</a:t>
            </a:r>
            <a:r>
              <a:rPr lang="en-US" dirty="0"/>
              <a:t>, </a:t>
            </a:r>
            <a:r>
              <a:rPr lang="en-US" dirty="0" smtClean="0"/>
              <a:t>monkey-in-the-middle, meddler-in-the-middle </a:t>
            </a:r>
            <a:r>
              <a:rPr lang="en-US" dirty="0"/>
              <a:t>(MITM) or </a:t>
            </a:r>
            <a:r>
              <a:rPr lang="en-US" dirty="0" smtClean="0"/>
              <a:t>person-in-the-middle </a:t>
            </a:r>
            <a:r>
              <a:rPr lang="en-US" dirty="0"/>
              <a:t>(PITM) attack - the attacker secretly relays and possibly alters the </a:t>
            </a:r>
            <a:r>
              <a:rPr lang="en-US" dirty="0" smtClean="0"/>
              <a:t>communication between </a:t>
            </a:r>
            <a:r>
              <a:rPr lang="en-US" dirty="0"/>
              <a:t>two parties who believe that they are directly communicating with each other, as the attacker has inserted themselves between the two </a:t>
            </a:r>
            <a:r>
              <a:rPr lang="en-US" dirty="0" smtClean="0"/>
              <a:t>parties (ex. </a:t>
            </a:r>
            <a:r>
              <a:rPr lang="en-US" dirty="0"/>
              <a:t>a</a:t>
            </a:r>
            <a:r>
              <a:rPr lang="en-US" dirty="0" smtClean="0"/>
              <a:t>ctive eavesdropping)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3578</TotalTime>
  <Words>1497</Words>
  <Application>Microsoft Office PowerPoint</Application>
  <PresentationFormat>Custom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Source Sans Pro</vt:lpstr>
      <vt:lpstr>Ubuntu Mono</vt:lpstr>
      <vt:lpstr>Wingdings</vt:lpstr>
      <vt:lpstr>Office Theme</vt:lpstr>
      <vt:lpstr>PDAT625G:  Big Data Security and Ethics</vt:lpstr>
      <vt:lpstr>Module 4: Security questions in the current information landscape</vt:lpstr>
      <vt:lpstr>Module 4: Security goals</vt:lpstr>
      <vt:lpstr>Module 4: Security breach and its consequences</vt:lpstr>
      <vt:lpstr>Module 4: Security Threats types by access point</vt:lpstr>
      <vt:lpstr>Module 4: Examples of hacking attacks -- malware</vt:lpstr>
      <vt:lpstr>Module 4: Examples of hacking attacks</vt:lpstr>
      <vt:lpstr>Module 4: Examples of hacking attacks</vt:lpstr>
      <vt:lpstr>Module 4: Examples of hacking attacks</vt:lpstr>
      <vt:lpstr>Module 4: Examples of social engineering attacks</vt:lpstr>
      <vt:lpstr>Module 4: Examples of social engineering attacks</vt:lpstr>
      <vt:lpstr>Module 4: Security threats by the goal</vt:lpstr>
      <vt:lpstr>Module 4: Security threats by motivation of the attackers</vt:lpstr>
      <vt:lpstr>Module 4: What can WE do for security – security goals</vt:lpstr>
      <vt:lpstr>Module 4: What can WE do for security – risk analysis</vt:lpstr>
      <vt:lpstr>Module 4: What can WE do for security – Big Data specific requirements</vt:lpstr>
      <vt:lpstr>Module 4: What can WE do for security – types of measures</vt:lpstr>
      <vt:lpstr>Module 4: What can WE do for security – types of measures</vt:lpstr>
      <vt:lpstr>Module 4: What can WE do for security – types of measures</vt:lpstr>
      <vt:lpstr>Module 4: Careful and vigilant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Beregovska, Tetyana</cp:lastModifiedBy>
  <cp:revision>108</cp:revision>
  <cp:lastPrinted>2022-01-25T21:16:45Z</cp:lastPrinted>
  <dcterms:created xsi:type="dcterms:W3CDTF">2020-05-26T16:42:01Z</dcterms:created>
  <dcterms:modified xsi:type="dcterms:W3CDTF">2022-01-26T00:51:07Z</dcterms:modified>
</cp:coreProperties>
</file>