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6" r:id="rId2"/>
    <p:sldId id="259" r:id="rId3"/>
    <p:sldId id="263" r:id="rId4"/>
    <p:sldId id="275" r:id="rId5"/>
    <p:sldId id="276" r:id="rId6"/>
    <p:sldId id="277" r:id="rId7"/>
    <p:sldId id="278" r:id="rId8"/>
    <p:sldId id="280" r:id="rId9"/>
    <p:sldId id="279"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4" r:id="rId23"/>
    <p:sldId id="293" r:id="rId24"/>
    <p:sldId id="295" r:id="rId25"/>
    <p:sldId id="296" r:id="rId26"/>
    <p:sldId id="297" r:id="rId27"/>
    <p:sldId id="298" r:id="rId28"/>
    <p:sldId id="299" r:id="rId29"/>
    <p:sldId id="300" r:id="rId30"/>
    <p:sldId id="302" r:id="rId31"/>
    <p:sldId id="303" r:id="rId32"/>
    <p:sldId id="304" r:id="rId33"/>
    <p:sldId id="305" r:id="rId34"/>
    <p:sldId id="306" r:id="rId35"/>
  </p:sldIdLst>
  <p:sldSz cx="6858000" cy="5143500"/>
  <p:notesSz cx="6985000" cy="9283700"/>
  <p:defaultTextStyle>
    <a:defPPr>
      <a:defRPr lang="en-US"/>
    </a:defPPr>
    <a:lvl1pPr marL="0" algn="l" defTabSz="576072" rtl="0" eaLnBrk="1" latinLnBrk="0" hangingPunct="1">
      <a:defRPr sz="1134" kern="1200">
        <a:solidFill>
          <a:schemeClr val="tx1"/>
        </a:solidFill>
        <a:latin typeface="+mn-lt"/>
        <a:ea typeface="+mn-ea"/>
        <a:cs typeface="+mn-cs"/>
      </a:defRPr>
    </a:lvl1pPr>
    <a:lvl2pPr marL="288036" algn="l" defTabSz="576072" rtl="0" eaLnBrk="1" latinLnBrk="0" hangingPunct="1">
      <a:defRPr sz="1134" kern="1200">
        <a:solidFill>
          <a:schemeClr val="tx1"/>
        </a:solidFill>
        <a:latin typeface="+mn-lt"/>
        <a:ea typeface="+mn-ea"/>
        <a:cs typeface="+mn-cs"/>
      </a:defRPr>
    </a:lvl2pPr>
    <a:lvl3pPr marL="576072" algn="l" defTabSz="576072" rtl="0" eaLnBrk="1" latinLnBrk="0" hangingPunct="1">
      <a:defRPr sz="1134" kern="1200">
        <a:solidFill>
          <a:schemeClr val="tx1"/>
        </a:solidFill>
        <a:latin typeface="+mn-lt"/>
        <a:ea typeface="+mn-ea"/>
        <a:cs typeface="+mn-cs"/>
      </a:defRPr>
    </a:lvl3pPr>
    <a:lvl4pPr marL="864108" algn="l" defTabSz="576072" rtl="0" eaLnBrk="1" latinLnBrk="0" hangingPunct="1">
      <a:defRPr sz="1134" kern="1200">
        <a:solidFill>
          <a:schemeClr val="tx1"/>
        </a:solidFill>
        <a:latin typeface="+mn-lt"/>
        <a:ea typeface="+mn-ea"/>
        <a:cs typeface="+mn-cs"/>
      </a:defRPr>
    </a:lvl4pPr>
    <a:lvl5pPr marL="1152144" algn="l" defTabSz="576072" rtl="0" eaLnBrk="1" latinLnBrk="0" hangingPunct="1">
      <a:defRPr sz="1134" kern="1200">
        <a:solidFill>
          <a:schemeClr val="tx1"/>
        </a:solidFill>
        <a:latin typeface="+mn-lt"/>
        <a:ea typeface="+mn-ea"/>
        <a:cs typeface="+mn-cs"/>
      </a:defRPr>
    </a:lvl5pPr>
    <a:lvl6pPr marL="1440180" algn="l" defTabSz="576072" rtl="0" eaLnBrk="1" latinLnBrk="0" hangingPunct="1">
      <a:defRPr sz="1134" kern="1200">
        <a:solidFill>
          <a:schemeClr val="tx1"/>
        </a:solidFill>
        <a:latin typeface="+mn-lt"/>
        <a:ea typeface="+mn-ea"/>
        <a:cs typeface="+mn-cs"/>
      </a:defRPr>
    </a:lvl6pPr>
    <a:lvl7pPr marL="1728216" algn="l" defTabSz="576072" rtl="0" eaLnBrk="1" latinLnBrk="0" hangingPunct="1">
      <a:defRPr sz="1134" kern="1200">
        <a:solidFill>
          <a:schemeClr val="tx1"/>
        </a:solidFill>
        <a:latin typeface="+mn-lt"/>
        <a:ea typeface="+mn-ea"/>
        <a:cs typeface="+mn-cs"/>
      </a:defRPr>
    </a:lvl7pPr>
    <a:lvl8pPr marL="2016252" algn="l" defTabSz="576072" rtl="0" eaLnBrk="1" latinLnBrk="0" hangingPunct="1">
      <a:defRPr sz="1134" kern="1200">
        <a:solidFill>
          <a:schemeClr val="tx1"/>
        </a:solidFill>
        <a:latin typeface="+mn-lt"/>
        <a:ea typeface="+mn-ea"/>
        <a:cs typeface="+mn-cs"/>
      </a:defRPr>
    </a:lvl8pPr>
    <a:lvl9pPr marL="2304288" algn="l" defTabSz="576072" rtl="0" eaLnBrk="1" latinLnBrk="0" hangingPunct="1">
      <a:defRPr sz="113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5808" autoAdjust="0"/>
    <p:restoredTop sz="78467" autoAdjust="0"/>
  </p:normalViewPr>
  <p:slideViewPr>
    <p:cSldViewPr snapToGrid="0">
      <p:cViewPr varScale="1">
        <p:scale>
          <a:sx n="109" d="100"/>
          <a:sy n="109" d="100"/>
        </p:scale>
        <p:origin x="19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5138"/>
          </a:xfrm>
          <a:prstGeom prst="rect">
            <a:avLst/>
          </a:prstGeom>
        </p:spPr>
        <p:txBody>
          <a:bodyPr vert="horz" lIns="91440" tIns="45720" rIns="91440" bIns="45720" rtlCol="0"/>
          <a:lstStyle>
            <a:lvl1pPr algn="r">
              <a:defRPr sz="1200"/>
            </a:lvl1pPr>
          </a:lstStyle>
          <a:p>
            <a:fld id="{217A1025-2A63-4F4E-B21F-E68216188F87}" type="datetimeFigureOut">
              <a:rPr lang="en-US" smtClean="0"/>
              <a:t>1/11/2023</a:t>
            </a:fld>
            <a:endParaRPr lang="en-US"/>
          </a:p>
        </p:txBody>
      </p:sp>
      <p:sp>
        <p:nvSpPr>
          <p:cNvPr id="4" name="Footer Placeholder 3"/>
          <p:cNvSpPr>
            <a:spLocks noGrp="1"/>
          </p:cNvSpPr>
          <p:nvPr>
            <p:ph type="ftr" sz="quarter" idx="2"/>
          </p:nvPr>
        </p:nvSpPr>
        <p:spPr>
          <a:xfrm>
            <a:off x="0" y="8818563"/>
            <a:ext cx="3027363" cy="4651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5137"/>
          </a:xfrm>
          <a:prstGeom prst="rect">
            <a:avLst/>
          </a:prstGeom>
        </p:spPr>
        <p:txBody>
          <a:bodyPr vert="horz" lIns="91440" tIns="45720" rIns="91440" bIns="45720" rtlCol="0" anchor="b"/>
          <a:lstStyle>
            <a:lvl1pPr algn="r">
              <a:defRPr sz="1200"/>
            </a:lvl1pPr>
          </a:lstStyle>
          <a:p>
            <a:fld id="{BC612DC0-30FA-4917-A76C-D2B26C1D53BF}" type="slidenum">
              <a:rPr lang="en-US" smtClean="0"/>
              <a:t>‹#›</a:t>
            </a:fld>
            <a:endParaRPr lang="en-US"/>
          </a:p>
        </p:txBody>
      </p:sp>
    </p:spTree>
    <p:extLst>
      <p:ext uri="{BB962C8B-B14F-4D97-AF65-F5344CB8AC3E}">
        <p14:creationId xmlns:p14="http://schemas.microsoft.com/office/powerpoint/2010/main" val="3520189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DC4DB686-D48A-43AB-9BD9-B6777F76038C}" type="datetimeFigureOut">
              <a:rPr lang="en-US" smtClean="0"/>
              <a:t>1/11/2023</a:t>
            </a:fld>
            <a:endParaRPr lang="en-US"/>
          </a:p>
        </p:txBody>
      </p:sp>
      <p:sp>
        <p:nvSpPr>
          <p:cNvPr id="4" name="Slide Image Placeholder 3"/>
          <p:cNvSpPr>
            <a:spLocks noGrp="1" noRot="1" noChangeAspect="1"/>
          </p:cNvSpPr>
          <p:nvPr>
            <p:ph type="sldImg" idx="2"/>
          </p:nvPr>
        </p:nvSpPr>
        <p:spPr>
          <a:xfrm>
            <a:off x="1403350" y="1160463"/>
            <a:ext cx="4178300" cy="313372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1F4FCAB1-AA4A-4A03-96DA-8E9FA325C79C}" type="slidenum">
              <a:rPr lang="en-US" smtClean="0"/>
              <a:t>‹#›</a:t>
            </a:fld>
            <a:endParaRPr lang="en-US"/>
          </a:p>
        </p:txBody>
      </p:sp>
    </p:spTree>
    <p:extLst>
      <p:ext uri="{BB962C8B-B14F-4D97-AF65-F5344CB8AC3E}">
        <p14:creationId xmlns:p14="http://schemas.microsoft.com/office/powerpoint/2010/main" val="220823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Slide 1: This is module 5 of PDAT 611. I'm Scott Alberts, professor of statistics here at Truman. This module (and the next several) are about distributed computing, the idea of moving from your own computer, laptop or server to using multiple computers, to solve larger and larger problems. We see some systems using thousand and thousands of machines to solve big data problems remarkably quickly.</a:t>
            </a:r>
            <a:endParaRPr lang="en-US" b="0" dirty="0">
              <a:effectLst/>
            </a:endParaRPr>
          </a:p>
          <a:p>
            <a:pPr rtl="0"/>
            <a:br>
              <a:rPr lang="en-US" b="0" dirty="0">
                <a:effectLst/>
              </a:rPr>
            </a:br>
            <a:r>
              <a:rPr lang="en-US" dirty="0"/>
              <a:t>Besides this video and slide deck that introduces distributed computing, we have several other videos in this module with other instructors you may have seen before, including Dr. Bruce Harmon, a computer scientist who will help us use Pig and understand how the coding actually works, and Dr. Scott Thatcher, who will walk you through how we at Truman (and you) can use view2.truman.edu to get a taste of how all of this works.</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a:t>
            </a:fld>
            <a:endParaRPr lang="en-US"/>
          </a:p>
        </p:txBody>
      </p:sp>
    </p:spTree>
    <p:extLst>
      <p:ext uri="{BB962C8B-B14F-4D97-AF65-F5344CB8AC3E}">
        <p14:creationId xmlns:p14="http://schemas.microsoft.com/office/powerpoint/2010/main" val="1640449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10</a:t>
            </a:fld>
            <a:endParaRPr lang="en-US"/>
          </a:p>
        </p:txBody>
      </p:sp>
    </p:spTree>
    <p:extLst>
      <p:ext uri="{BB962C8B-B14F-4D97-AF65-F5344CB8AC3E}">
        <p14:creationId xmlns:p14="http://schemas.microsoft.com/office/powerpoint/2010/main" val="1882228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11</a:t>
            </a:fld>
            <a:endParaRPr lang="en-US"/>
          </a:p>
        </p:txBody>
      </p:sp>
    </p:spTree>
    <p:extLst>
      <p:ext uri="{BB962C8B-B14F-4D97-AF65-F5344CB8AC3E}">
        <p14:creationId xmlns:p14="http://schemas.microsoft.com/office/powerpoint/2010/main" val="347505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12</a:t>
            </a:fld>
            <a:endParaRPr lang="en-US"/>
          </a:p>
        </p:txBody>
      </p:sp>
    </p:spTree>
    <p:extLst>
      <p:ext uri="{BB962C8B-B14F-4D97-AF65-F5344CB8AC3E}">
        <p14:creationId xmlns:p14="http://schemas.microsoft.com/office/powerpoint/2010/main" val="3652086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13</a:t>
            </a:fld>
            <a:endParaRPr lang="en-US"/>
          </a:p>
        </p:txBody>
      </p:sp>
    </p:spTree>
    <p:extLst>
      <p:ext uri="{BB962C8B-B14F-4D97-AF65-F5344CB8AC3E}">
        <p14:creationId xmlns:p14="http://schemas.microsoft.com/office/powerpoint/2010/main" val="2806188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14</a:t>
            </a:fld>
            <a:endParaRPr lang="en-US"/>
          </a:p>
        </p:txBody>
      </p:sp>
    </p:spTree>
    <p:extLst>
      <p:ext uri="{BB962C8B-B14F-4D97-AF65-F5344CB8AC3E}">
        <p14:creationId xmlns:p14="http://schemas.microsoft.com/office/powerpoint/2010/main" val="2223038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15</a:t>
            </a:fld>
            <a:endParaRPr lang="en-US"/>
          </a:p>
        </p:txBody>
      </p:sp>
    </p:spTree>
    <p:extLst>
      <p:ext uri="{BB962C8B-B14F-4D97-AF65-F5344CB8AC3E}">
        <p14:creationId xmlns:p14="http://schemas.microsoft.com/office/powerpoint/2010/main" val="1285894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16</a:t>
            </a:fld>
            <a:endParaRPr lang="en-US"/>
          </a:p>
        </p:txBody>
      </p:sp>
    </p:spTree>
    <p:extLst>
      <p:ext uri="{BB962C8B-B14F-4D97-AF65-F5344CB8AC3E}">
        <p14:creationId xmlns:p14="http://schemas.microsoft.com/office/powerpoint/2010/main" val="1361912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17</a:t>
            </a:fld>
            <a:endParaRPr lang="en-US"/>
          </a:p>
        </p:txBody>
      </p:sp>
    </p:spTree>
    <p:extLst>
      <p:ext uri="{BB962C8B-B14F-4D97-AF65-F5344CB8AC3E}">
        <p14:creationId xmlns:p14="http://schemas.microsoft.com/office/powerpoint/2010/main" val="1291822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18</a:t>
            </a:fld>
            <a:endParaRPr lang="en-US"/>
          </a:p>
        </p:txBody>
      </p:sp>
    </p:spTree>
    <p:extLst>
      <p:ext uri="{BB962C8B-B14F-4D97-AF65-F5344CB8AC3E}">
        <p14:creationId xmlns:p14="http://schemas.microsoft.com/office/powerpoint/2010/main" val="3619840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19</a:t>
            </a:fld>
            <a:endParaRPr lang="en-US"/>
          </a:p>
        </p:txBody>
      </p:sp>
    </p:spTree>
    <p:extLst>
      <p:ext uri="{BB962C8B-B14F-4D97-AF65-F5344CB8AC3E}">
        <p14:creationId xmlns:p14="http://schemas.microsoft.com/office/powerpoint/2010/main" val="1567409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Now that you've had experience with some new ways to think about managing your data, for dates, strings, factors, thinking about how we join datasets together, </a:t>
            </a:r>
            <a:r>
              <a:rPr lang="en-US" dirty="0" err="1"/>
              <a:t>webscraping</a:t>
            </a:r>
            <a:r>
              <a:rPr lang="en-US" dirty="0"/>
              <a:t>, how SQL and </a:t>
            </a:r>
            <a:r>
              <a:rPr lang="en-US" dirty="0" err="1"/>
              <a:t>noSQL</a:t>
            </a:r>
            <a:r>
              <a:rPr lang="en-US" dirty="0"/>
              <a:t> databases work. Hopefully, you've gotten a good sense for what Big Data looks like. It's </a:t>
            </a:r>
            <a:endParaRPr lang="en-US" b="0" dirty="0">
              <a:effectLst/>
            </a:endParaRPr>
          </a:p>
          <a:p>
            <a:pPr rtl="0"/>
            <a:br>
              <a:rPr lang="en-US" b="0" dirty="0">
                <a:effectLst/>
              </a:rPr>
            </a:br>
            <a:r>
              <a:rPr lang="en-US" dirty="0"/>
              <a:t>This module is about distributed computing, which is where we can really starting thinking about what we're doing to do with big data.</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2</a:t>
            </a:fld>
            <a:endParaRPr lang="en-US"/>
          </a:p>
        </p:txBody>
      </p:sp>
    </p:spTree>
    <p:extLst>
      <p:ext uri="{BB962C8B-B14F-4D97-AF65-F5344CB8AC3E}">
        <p14:creationId xmlns:p14="http://schemas.microsoft.com/office/powerpoint/2010/main" val="3583367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20</a:t>
            </a:fld>
            <a:endParaRPr lang="en-US"/>
          </a:p>
        </p:txBody>
      </p:sp>
    </p:spTree>
    <p:extLst>
      <p:ext uri="{BB962C8B-B14F-4D97-AF65-F5344CB8AC3E}">
        <p14:creationId xmlns:p14="http://schemas.microsoft.com/office/powerpoint/2010/main" val="4005702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21</a:t>
            </a:fld>
            <a:endParaRPr lang="en-US"/>
          </a:p>
        </p:txBody>
      </p:sp>
    </p:spTree>
    <p:extLst>
      <p:ext uri="{BB962C8B-B14F-4D97-AF65-F5344CB8AC3E}">
        <p14:creationId xmlns:p14="http://schemas.microsoft.com/office/powerpoint/2010/main" val="2887324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22</a:t>
            </a:fld>
            <a:endParaRPr lang="en-US"/>
          </a:p>
        </p:txBody>
      </p:sp>
    </p:spTree>
    <p:extLst>
      <p:ext uri="{BB962C8B-B14F-4D97-AF65-F5344CB8AC3E}">
        <p14:creationId xmlns:p14="http://schemas.microsoft.com/office/powerpoint/2010/main" val="3230713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23</a:t>
            </a:fld>
            <a:endParaRPr lang="en-US"/>
          </a:p>
        </p:txBody>
      </p:sp>
    </p:spTree>
    <p:extLst>
      <p:ext uri="{BB962C8B-B14F-4D97-AF65-F5344CB8AC3E}">
        <p14:creationId xmlns:p14="http://schemas.microsoft.com/office/powerpoint/2010/main" val="3247555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24</a:t>
            </a:fld>
            <a:endParaRPr lang="en-US"/>
          </a:p>
        </p:txBody>
      </p:sp>
    </p:spTree>
    <p:extLst>
      <p:ext uri="{BB962C8B-B14F-4D97-AF65-F5344CB8AC3E}">
        <p14:creationId xmlns:p14="http://schemas.microsoft.com/office/powerpoint/2010/main" val="3988479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25</a:t>
            </a:fld>
            <a:endParaRPr lang="en-US"/>
          </a:p>
        </p:txBody>
      </p:sp>
    </p:spTree>
    <p:extLst>
      <p:ext uri="{BB962C8B-B14F-4D97-AF65-F5344CB8AC3E}">
        <p14:creationId xmlns:p14="http://schemas.microsoft.com/office/powerpoint/2010/main" val="4213165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26</a:t>
            </a:fld>
            <a:endParaRPr lang="en-US"/>
          </a:p>
        </p:txBody>
      </p:sp>
    </p:spTree>
    <p:extLst>
      <p:ext uri="{BB962C8B-B14F-4D97-AF65-F5344CB8AC3E}">
        <p14:creationId xmlns:p14="http://schemas.microsoft.com/office/powerpoint/2010/main" val="2875692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27</a:t>
            </a:fld>
            <a:endParaRPr lang="en-US"/>
          </a:p>
        </p:txBody>
      </p:sp>
    </p:spTree>
    <p:extLst>
      <p:ext uri="{BB962C8B-B14F-4D97-AF65-F5344CB8AC3E}">
        <p14:creationId xmlns:p14="http://schemas.microsoft.com/office/powerpoint/2010/main" val="3903190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28</a:t>
            </a:fld>
            <a:endParaRPr lang="en-US"/>
          </a:p>
        </p:txBody>
      </p:sp>
    </p:spTree>
    <p:extLst>
      <p:ext uri="{BB962C8B-B14F-4D97-AF65-F5344CB8AC3E}">
        <p14:creationId xmlns:p14="http://schemas.microsoft.com/office/powerpoint/2010/main" val="1871904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29</a:t>
            </a:fld>
            <a:endParaRPr lang="en-US"/>
          </a:p>
        </p:txBody>
      </p:sp>
    </p:spTree>
    <p:extLst>
      <p:ext uri="{BB962C8B-B14F-4D97-AF65-F5344CB8AC3E}">
        <p14:creationId xmlns:p14="http://schemas.microsoft.com/office/powerpoint/2010/main" val="2386388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3</a:t>
            </a:fld>
            <a:endParaRPr lang="en-US"/>
          </a:p>
        </p:txBody>
      </p:sp>
    </p:spTree>
    <p:extLst>
      <p:ext uri="{BB962C8B-B14F-4D97-AF65-F5344CB8AC3E}">
        <p14:creationId xmlns:p14="http://schemas.microsoft.com/office/powerpoint/2010/main" val="1021534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30</a:t>
            </a:fld>
            <a:endParaRPr lang="en-US"/>
          </a:p>
        </p:txBody>
      </p:sp>
    </p:spTree>
    <p:extLst>
      <p:ext uri="{BB962C8B-B14F-4D97-AF65-F5344CB8AC3E}">
        <p14:creationId xmlns:p14="http://schemas.microsoft.com/office/powerpoint/2010/main" val="20265889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31</a:t>
            </a:fld>
            <a:endParaRPr lang="en-US"/>
          </a:p>
        </p:txBody>
      </p:sp>
    </p:spTree>
    <p:extLst>
      <p:ext uri="{BB962C8B-B14F-4D97-AF65-F5344CB8AC3E}">
        <p14:creationId xmlns:p14="http://schemas.microsoft.com/office/powerpoint/2010/main" val="500301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32</a:t>
            </a:fld>
            <a:endParaRPr lang="en-US"/>
          </a:p>
        </p:txBody>
      </p:sp>
    </p:spTree>
    <p:extLst>
      <p:ext uri="{BB962C8B-B14F-4D97-AF65-F5344CB8AC3E}">
        <p14:creationId xmlns:p14="http://schemas.microsoft.com/office/powerpoint/2010/main" val="3504576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33</a:t>
            </a:fld>
            <a:endParaRPr lang="en-US"/>
          </a:p>
        </p:txBody>
      </p:sp>
    </p:spTree>
    <p:extLst>
      <p:ext uri="{BB962C8B-B14F-4D97-AF65-F5344CB8AC3E}">
        <p14:creationId xmlns:p14="http://schemas.microsoft.com/office/powerpoint/2010/main" val="870051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34</a:t>
            </a:fld>
            <a:endParaRPr lang="en-US"/>
          </a:p>
        </p:txBody>
      </p:sp>
    </p:spTree>
    <p:extLst>
      <p:ext uri="{BB962C8B-B14F-4D97-AF65-F5344CB8AC3E}">
        <p14:creationId xmlns:p14="http://schemas.microsoft.com/office/powerpoint/2010/main" val="181663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4</a:t>
            </a:fld>
            <a:endParaRPr lang="en-US"/>
          </a:p>
        </p:txBody>
      </p:sp>
    </p:spTree>
    <p:extLst>
      <p:ext uri="{BB962C8B-B14F-4D97-AF65-F5344CB8AC3E}">
        <p14:creationId xmlns:p14="http://schemas.microsoft.com/office/powerpoint/2010/main" val="3506257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5</a:t>
            </a:fld>
            <a:endParaRPr lang="en-US"/>
          </a:p>
        </p:txBody>
      </p:sp>
    </p:spTree>
    <p:extLst>
      <p:ext uri="{BB962C8B-B14F-4D97-AF65-F5344CB8AC3E}">
        <p14:creationId xmlns:p14="http://schemas.microsoft.com/office/powerpoint/2010/main" val="3823467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6</a:t>
            </a:fld>
            <a:endParaRPr lang="en-US"/>
          </a:p>
        </p:txBody>
      </p:sp>
    </p:spTree>
    <p:extLst>
      <p:ext uri="{BB962C8B-B14F-4D97-AF65-F5344CB8AC3E}">
        <p14:creationId xmlns:p14="http://schemas.microsoft.com/office/powerpoint/2010/main" val="558759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7</a:t>
            </a:fld>
            <a:endParaRPr lang="en-US"/>
          </a:p>
        </p:txBody>
      </p:sp>
    </p:spTree>
    <p:extLst>
      <p:ext uri="{BB962C8B-B14F-4D97-AF65-F5344CB8AC3E}">
        <p14:creationId xmlns:p14="http://schemas.microsoft.com/office/powerpoint/2010/main" val="2561773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8</a:t>
            </a:fld>
            <a:endParaRPr lang="en-US"/>
          </a:p>
        </p:txBody>
      </p:sp>
    </p:spTree>
    <p:extLst>
      <p:ext uri="{BB962C8B-B14F-4D97-AF65-F5344CB8AC3E}">
        <p14:creationId xmlns:p14="http://schemas.microsoft.com/office/powerpoint/2010/main" val="3614683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Scott Alberts (he/his): This module is going to look at several different things, why are we here? How did we get here? Why do we thank Google and Yahoo, of all things? We're </a:t>
            </a:r>
            <a:r>
              <a:rPr lang="en-US" dirty="0" err="1"/>
              <a:t>gonna</a:t>
            </a:r>
            <a:r>
              <a:rPr lang="en-US" dirty="0"/>
              <a:t> have some terminology, including how the pieces of a distributed computing stack or environment work together to do </a:t>
            </a:r>
            <a:r>
              <a:rPr lang="en-US" dirty="0" err="1"/>
              <a:t>this.We'll</a:t>
            </a:r>
            <a:r>
              <a:rPr lang="en-US" dirty="0"/>
              <a:t> going to talk about the Apache foundation and why we care about it we'll talk about Hadoop and Spark, two major ways to do distributed computing, or two heads of one way, or something.</a:t>
            </a:r>
            <a:endParaRPr lang="en-US" b="0" dirty="0">
              <a:effectLst/>
            </a:endParaRPr>
          </a:p>
          <a:p>
            <a:pPr rtl="0"/>
            <a:br>
              <a:rPr lang="en-US" b="0" dirty="0">
                <a:effectLst/>
              </a:rPr>
            </a:br>
            <a:r>
              <a:rPr lang="en-US" dirty="0"/>
              <a:t>As Data Scientists (as opposed to Data Engineers), we tend not to worry too much about the little parts of how this all fits together, but we do want to understand the general idea.</a:t>
            </a:r>
            <a:endParaRPr lang="en-US" b="0" dirty="0">
              <a:effectLst/>
            </a:endParaRPr>
          </a:p>
          <a:p>
            <a:pPr rtl="0"/>
            <a:br>
              <a:rPr lang="en-US" b="0" dirty="0">
                <a:effectLst/>
              </a:rPr>
            </a:br>
            <a:r>
              <a:rPr lang="en-US" dirty="0"/>
              <a:t>This module and the next two will give you a taste of actually using distributed computing to approach some big problems using different kinds of software, including pig, a scripting language for a Hadoop Stack, </a:t>
            </a:r>
            <a:r>
              <a:rPr lang="en-US" dirty="0" err="1"/>
              <a:t>sparklyr</a:t>
            </a:r>
            <a:r>
              <a:rPr lang="en-US" dirty="0"/>
              <a:t>, a scripting language for Spark. We'll do this on the view2 system, and we'll see how we can use cloud computing to get even more power.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9</a:t>
            </a:fld>
            <a:endParaRPr lang="en-US"/>
          </a:p>
        </p:txBody>
      </p:sp>
    </p:spTree>
    <p:extLst>
      <p:ext uri="{BB962C8B-B14F-4D97-AF65-F5344CB8AC3E}">
        <p14:creationId xmlns:p14="http://schemas.microsoft.com/office/powerpoint/2010/main" val="2473867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730321"/>
            <a:ext cx="6858000" cy="824220"/>
          </a:xfrm>
          <a:noFill/>
        </p:spPr>
        <p:txBody>
          <a:bodyPr lIns="2286000" tIns="182880" bIns="182880" anchor="t" anchorCtr="0"/>
          <a:lstStyle>
            <a:lvl1pPr algn="l">
              <a:defRPr sz="2800">
                <a:solidFill>
                  <a:schemeClr val="tx1"/>
                </a:solidFill>
                <a:effectLst/>
              </a:defRPr>
            </a:lvl1pPr>
          </a:lstStyle>
          <a:p>
            <a:r>
              <a:rPr lang="en-US" dirty="0"/>
              <a:t>Click to edit Master title style</a:t>
            </a:r>
          </a:p>
        </p:txBody>
      </p:sp>
      <p:sp>
        <p:nvSpPr>
          <p:cNvPr id="3" name="Subtitle 2"/>
          <p:cNvSpPr>
            <a:spLocks noGrp="1"/>
          </p:cNvSpPr>
          <p:nvPr>
            <p:ph type="subTitle" idx="1"/>
          </p:nvPr>
        </p:nvSpPr>
        <p:spPr>
          <a:xfrm>
            <a:off x="0" y="3555619"/>
            <a:ext cx="6858000" cy="1053878"/>
          </a:xfrm>
        </p:spPr>
        <p:txBody>
          <a:bodyPr lIns="2286000" tIns="182880" rIns="182880" bIns="182880">
            <a:normAutofit/>
          </a:bodyPr>
          <a:lstStyle>
            <a:lvl1pPr marL="0" indent="0" algn="ctr">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31852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98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2"/>
              </a:buClr>
              <a:buFont typeface="Source Sans Pro" panose="020B0503030403020204" pitchFamily="34" charset="0"/>
              <a:buChar char="–"/>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14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a:noFill/>
        </p:spPr>
        <p:txBody>
          <a:bodyPr tIns="182880" bIns="182880" anchor="t" anchorCtr="0"/>
          <a:lstStyle>
            <a:lvl1pPr algn="l">
              <a:defRPr sz="2800"/>
            </a:lvl1pPr>
          </a:lstStyle>
          <a:p>
            <a:r>
              <a:rPr lang="en-US" dirty="0"/>
              <a:t>Click to edit Master title style</a:t>
            </a:r>
          </a:p>
        </p:txBody>
      </p:sp>
      <p:sp>
        <p:nvSpPr>
          <p:cNvPr id="3" name="Text Placeholder 2"/>
          <p:cNvSpPr>
            <a:spLocks noGrp="1"/>
          </p:cNvSpPr>
          <p:nvPr>
            <p:ph type="body" idx="1"/>
          </p:nvPr>
        </p:nvSpPr>
        <p:spPr>
          <a:xfrm>
            <a:off x="0" y="2794715"/>
            <a:ext cx="6858000" cy="1777285"/>
          </a:xfrm>
        </p:spPr>
        <p:txBody>
          <a:bodyPr lIns="2286000">
            <a:normAutofit/>
          </a:bodyPr>
          <a:lstStyle>
            <a:lvl1pPr marL="0" indent="0" algn="ctr">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54426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1033272"/>
            <a:ext cx="3429000" cy="4114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429000" y="1033272"/>
            <a:ext cx="3429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027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p:spPr>
        <p:txBody>
          <a:bodyPr/>
          <a:lstStyle/>
          <a:p>
            <a:r>
              <a:rPr lang="en-US" dirty="0"/>
              <a:t>Click to edit Master title style</a:t>
            </a:r>
          </a:p>
        </p:txBody>
      </p:sp>
      <p:sp>
        <p:nvSpPr>
          <p:cNvPr id="3" name="Text Placeholder 2"/>
          <p:cNvSpPr>
            <a:spLocks noGrp="1"/>
          </p:cNvSpPr>
          <p:nvPr>
            <p:ph type="body" idx="1"/>
          </p:nvPr>
        </p:nvSpPr>
        <p:spPr>
          <a:xfrm>
            <a:off x="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0" y="1563624"/>
            <a:ext cx="3429000" cy="357530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42900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3428999" y="1563624"/>
            <a:ext cx="3429000" cy="357530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055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065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Code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056068"/>
            <a:ext cx="6858000" cy="2048256"/>
          </a:xfrm>
          <a:solidFill>
            <a:schemeClr val="bg1"/>
          </a:solidFill>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0" y="3108960"/>
            <a:ext cx="6858000" cy="2034540"/>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736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ext/Code Horizon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1051560"/>
            <a:ext cx="3429000" cy="406908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429000" y="1051560"/>
            <a:ext cx="3429000" cy="4096512"/>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648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164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8872"/>
            <a:ext cx="6858000" cy="822960"/>
          </a:xfrm>
          <a:prstGeom prst="rect">
            <a:avLst/>
          </a:prstGeom>
          <a:noFill/>
        </p:spPr>
        <p:txBody>
          <a:bodyPr vert="horz" lIns="182880" tIns="137160" rIns="182880" bIns="137160" rtlCol="0" anchor="t" anchorCtr="0">
            <a:noAutofit/>
          </a:bodyPr>
          <a:lstStyle/>
          <a:p>
            <a:r>
              <a:rPr lang="en-US" dirty="0"/>
              <a:t>Click to edit Master title style</a:t>
            </a:r>
          </a:p>
        </p:txBody>
      </p:sp>
      <p:sp>
        <p:nvSpPr>
          <p:cNvPr id="3" name="Text Placeholder 2"/>
          <p:cNvSpPr>
            <a:spLocks noGrp="1"/>
          </p:cNvSpPr>
          <p:nvPr>
            <p:ph type="body" idx="1"/>
          </p:nvPr>
        </p:nvSpPr>
        <p:spPr>
          <a:xfrm>
            <a:off x="0" y="1033272"/>
            <a:ext cx="6858000" cy="4114800"/>
          </a:xfrm>
          <a:prstGeom prst="rect">
            <a:avLst/>
          </a:prstGeom>
        </p:spPr>
        <p:txBody>
          <a:bodyPr vert="horz" lIns="182880" tIns="182880" rIns="182880" bIns="18288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58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70" r:id="rId7"/>
    <p:sldLayoutId id="2147483669" r:id="rId8"/>
    <p:sldLayoutId id="2147483666" r:id="rId9"/>
    <p:sldLayoutId id="2147483667" r:id="rId10"/>
  </p:sldLayoutIdLst>
  <p:txStyles>
    <p:titleStyle>
      <a:lvl1pPr algn="l" defTabSz="685800" rtl="0" eaLnBrk="1" latinLnBrk="0" hangingPunct="1">
        <a:lnSpc>
          <a:spcPct val="90000"/>
        </a:lnSpc>
        <a:spcBef>
          <a:spcPct val="0"/>
        </a:spcBef>
        <a:buNone/>
        <a:defRPr sz="24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25000" lnSpcReduction="20000"/>
          </a:bodyPr>
          <a:lstStyle/>
          <a:p>
            <a:endParaRPr lang="en-US" sz="8400" dirty="0"/>
          </a:p>
          <a:p>
            <a:r>
              <a:rPr lang="en-US" sz="8400" dirty="0"/>
              <a:t>Module 1:</a:t>
            </a:r>
            <a:br>
              <a:rPr lang="en-US" sz="8400" dirty="0"/>
            </a:br>
            <a:r>
              <a:rPr lang="en-US" sz="8400" dirty="0"/>
              <a:t>The quest for balance between data ethics and human security</a:t>
            </a:r>
            <a:br>
              <a:rPr lang="en-US" dirty="0"/>
            </a:br>
            <a:endParaRPr lang="en-US" dirty="0"/>
          </a:p>
        </p:txBody>
      </p:sp>
      <p:sp>
        <p:nvSpPr>
          <p:cNvPr id="7" name="Title 6">
            <a:extLst>
              <a:ext uri="{FF2B5EF4-FFF2-40B4-BE49-F238E27FC236}">
                <a16:creationId xmlns:a16="http://schemas.microsoft.com/office/drawing/2014/main" id="{C7B8B9A5-AD35-4B4F-9FD5-EA98585CF131}"/>
              </a:ext>
            </a:extLst>
          </p:cNvPr>
          <p:cNvSpPr>
            <a:spLocks noGrp="1"/>
          </p:cNvSpPr>
          <p:nvPr>
            <p:ph type="ctrTitle"/>
          </p:nvPr>
        </p:nvSpPr>
        <p:spPr>
          <a:xfrm>
            <a:off x="0" y="2500663"/>
            <a:ext cx="6858000" cy="1053878"/>
          </a:xfrm>
        </p:spPr>
        <p:txBody>
          <a:bodyPr>
            <a:noAutofit/>
          </a:bodyPr>
          <a:lstStyle/>
          <a:p>
            <a:r>
              <a:rPr lang="en-US" dirty="0"/>
              <a:t>PDAT 625 </a:t>
            </a:r>
            <a:br>
              <a:rPr lang="en-US" dirty="0"/>
            </a:br>
            <a:r>
              <a:rPr lang="en-US" dirty="0"/>
              <a:t>Big Data Ethics and Security</a:t>
            </a:r>
          </a:p>
        </p:txBody>
      </p:sp>
    </p:spTree>
    <p:extLst>
      <p:ext uri="{BB962C8B-B14F-4D97-AF65-F5344CB8AC3E}">
        <p14:creationId xmlns:p14="http://schemas.microsoft.com/office/powerpoint/2010/main" val="57689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How did Big Data’s pace pick up?</a:t>
            </a:r>
          </a:p>
          <a:p>
            <a:pPr marL="342900" lvl="1" indent="0">
              <a:buNone/>
            </a:pPr>
            <a:endParaRPr lang="en-US" dirty="0"/>
          </a:p>
          <a:p>
            <a:pPr lvl="1"/>
            <a:r>
              <a:rPr lang="en-US" dirty="0"/>
              <a:t>The first is technological advancements such as improved point-of-sale (POS) scanner technology, automated data collection for use in e-commerce and social networks, and cheap and affordable data-collection sensors on all kinds of mechanical devices, internet of things. </a:t>
            </a:r>
          </a:p>
        </p:txBody>
      </p:sp>
    </p:spTree>
    <p:extLst>
      <p:ext uri="{BB962C8B-B14F-4D97-AF65-F5344CB8AC3E}">
        <p14:creationId xmlns:p14="http://schemas.microsoft.com/office/powerpoint/2010/main" val="92477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How did Big Data’s pace pick up?</a:t>
            </a:r>
          </a:p>
          <a:p>
            <a:pPr marL="342900" lvl="1" indent="0">
              <a:buNone/>
            </a:pPr>
            <a:endParaRPr lang="en-US" dirty="0"/>
          </a:p>
          <a:p>
            <a:pPr lvl="1"/>
            <a:r>
              <a:rPr lang="en-US" dirty="0"/>
              <a:t>Secondly, there has been progress in ongoing research that has produced significant advances in utilizing computational methods to handle and decipher massive amounts of data generated today. </a:t>
            </a:r>
          </a:p>
        </p:txBody>
      </p:sp>
    </p:spTree>
    <p:extLst>
      <p:ext uri="{BB962C8B-B14F-4D97-AF65-F5344CB8AC3E}">
        <p14:creationId xmlns:p14="http://schemas.microsoft.com/office/powerpoint/2010/main" val="191578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How did Big Data’s pace pick up?</a:t>
            </a:r>
          </a:p>
          <a:p>
            <a:pPr marL="342900" lvl="1" indent="0">
              <a:buNone/>
            </a:pPr>
            <a:endParaRPr lang="en-US" dirty="0"/>
          </a:p>
          <a:p>
            <a:pPr lvl="1"/>
            <a:r>
              <a:rPr lang="en-US" dirty="0"/>
              <a:t>Thirdly, the availability of better computing hardware and parallel computing has increased significantly.</a:t>
            </a:r>
          </a:p>
          <a:p>
            <a:pPr marL="342900" lvl="1" indent="0">
              <a:buNone/>
            </a:pPr>
            <a:r>
              <a:rPr lang="en-US" dirty="0"/>
              <a:t> </a:t>
            </a:r>
          </a:p>
          <a:p>
            <a:pPr lvl="1"/>
            <a:r>
              <a:rPr lang="en-US" dirty="0"/>
              <a:t>In addition to these technologies, cloud computing operates remotely and involves the deployment of a combination of hardware and software resources over the internet to make sense of large sets of gathered data.</a:t>
            </a:r>
          </a:p>
        </p:txBody>
      </p:sp>
    </p:spTree>
    <p:extLst>
      <p:ext uri="{BB962C8B-B14F-4D97-AF65-F5344CB8AC3E}">
        <p14:creationId xmlns:p14="http://schemas.microsoft.com/office/powerpoint/2010/main" val="327471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Big data opportunities versus data privacy?</a:t>
            </a:r>
          </a:p>
          <a:p>
            <a:pPr marL="342900" lvl="1" indent="0">
              <a:buNone/>
            </a:pPr>
            <a:endParaRPr lang="en-US" dirty="0"/>
          </a:p>
          <a:p>
            <a:pPr lvl="1"/>
            <a:r>
              <a:rPr lang="en-US" dirty="0"/>
              <a:t>Data are used to make decisions regarding many types of business applications:</a:t>
            </a:r>
          </a:p>
          <a:p>
            <a:pPr lvl="2"/>
            <a:r>
              <a:rPr lang="en-US" dirty="0"/>
              <a:t>Should we be granted credit? </a:t>
            </a:r>
          </a:p>
          <a:p>
            <a:pPr lvl="2"/>
            <a:r>
              <a:rPr lang="en-US" dirty="0"/>
              <a:t>How much credit should we receive? </a:t>
            </a:r>
          </a:p>
          <a:p>
            <a:pPr lvl="2"/>
            <a:r>
              <a:rPr lang="en-US" dirty="0"/>
              <a:t>Should we be targeted with an offer? </a:t>
            </a:r>
          </a:p>
          <a:p>
            <a:pPr lvl="2"/>
            <a:r>
              <a:rPr lang="en-US" dirty="0"/>
              <a:t>What content should we see on the website? </a:t>
            </a:r>
          </a:p>
          <a:p>
            <a:pPr lvl="2"/>
            <a:r>
              <a:rPr lang="en-US" dirty="0"/>
              <a:t>What products should be recommended to us? </a:t>
            </a:r>
          </a:p>
          <a:p>
            <a:pPr lvl="2"/>
            <a:r>
              <a:rPr lang="en-US" dirty="0"/>
              <a:t>What is the likelihood of us defecting to a competitor? </a:t>
            </a:r>
          </a:p>
          <a:p>
            <a:pPr lvl="2"/>
            <a:r>
              <a:rPr lang="en-US" dirty="0"/>
              <a:t>Does our account have fraud on it?</a:t>
            </a:r>
          </a:p>
          <a:p>
            <a:pPr marL="0" indent="0">
              <a:buNone/>
            </a:pPr>
            <a:endParaRPr lang="en-US" dirty="0"/>
          </a:p>
        </p:txBody>
      </p:sp>
    </p:spTree>
    <p:extLst>
      <p:ext uri="{BB962C8B-B14F-4D97-AF65-F5344CB8AC3E}">
        <p14:creationId xmlns:p14="http://schemas.microsoft.com/office/powerpoint/2010/main" val="392270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Show-casing some Big Data opportunities</a:t>
            </a:r>
          </a:p>
          <a:p>
            <a:endParaRPr lang="en-US" dirty="0"/>
          </a:p>
          <a:p>
            <a:pPr lvl="1"/>
            <a:r>
              <a:rPr lang="en-US" dirty="0"/>
              <a:t>By combining fine-grained data from social networks with traditional data on individuals, fraud detection and targeted marketing accuracy increased substantially. </a:t>
            </a:r>
          </a:p>
          <a:p>
            <a:pPr marL="342900" lvl="1" indent="0">
              <a:buNone/>
            </a:pPr>
            <a:endParaRPr lang="en-US" dirty="0"/>
          </a:p>
          <a:p>
            <a:pPr lvl="1"/>
            <a:r>
              <a:rPr lang="en-US" dirty="0"/>
              <a:t>There is however a direct correlation between reduced privacy and enhanced business performance, which is triggering feelings from both the perspective of privacy and business.</a:t>
            </a:r>
          </a:p>
          <a:p>
            <a:endParaRPr lang="en-US" dirty="0"/>
          </a:p>
          <a:p>
            <a:pPr marL="0" indent="0">
              <a:buNone/>
            </a:pPr>
            <a:endParaRPr lang="en-US" dirty="0"/>
          </a:p>
        </p:txBody>
      </p:sp>
    </p:spTree>
    <p:extLst>
      <p:ext uri="{BB962C8B-B14F-4D97-AF65-F5344CB8AC3E}">
        <p14:creationId xmlns:p14="http://schemas.microsoft.com/office/powerpoint/2010/main" val="221840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Is Big Data only all about opportunities? Any potential dangers? </a:t>
            </a:r>
          </a:p>
          <a:p>
            <a:endParaRPr lang="en-US" dirty="0"/>
          </a:p>
          <a:p>
            <a:pPr lvl="1"/>
            <a:r>
              <a:rPr lang="en-US" dirty="0"/>
              <a:t>Data, in and of themselves, may not be inherently harmful, however, how it is used can vary from what some may classify as simply harmful to what others consider truly malicious. </a:t>
            </a:r>
          </a:p>
          <a:p>
            <a:pPr lvl="1"/>
            <a:endParaRPr lang="en-US" dirty="0"/>
          </a:p>
          <a:p>
            <a:pPr lvl="1"/>
            <a:r>
              <a:rPr lang="en-US" dirty="0"/>
              <a:t>Big data opens scarcely imagined challenges for practitioners working in security, intelligence, and law enforcement. The topic of data privacy is not a debate about how we are advertised to.</a:t>
            </a:r>
          </a:p>
          <a:p>
            <a:pPr marL="0" indent="0">
              <a:buNone/>
            </a:pPr>
            <a:endParaRPr lang="en-US" dirty="0"/>
          </a:p>
        </p:txBody>
      </p:sp>
    </p:spTree>
    <p:extLst>
      <p:ext uri="{BB962C8B-B14F-4D97-AF65-F5344CB8AC3E}">
        <p14:creationId xmlns:p14="http://schemas.microsoft.com/office/powerpoint/2010/main" val="10814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Privacy questions that need to be asked.</a:t>
            </a:r>
          </a:p>
          <a:p>
            <a:endParaRPr lang="en-US" dirty="0"/>
          </a:p>
          <a:p>
            <a:pPr lvl="1"/>
            <a:r>
              <a:rPr lang="en-US" dirty="0"/>
              <a:t>Who is responsible for protecting the privacy of users?</a:t>
            </a:r>
          </a:p>
          <a:p>
            <a:pPr lvl="1"/>
            <a:r>
              <a:rPr lang="en-US" dirty="0"/>
              <a:t>Are web users' rights protected when the information about them is exploited without their permission? </a:t>
            </a:r>
          </a:p>
          <a:p>
            <a:pPr lvl="1"/>
            <a:r>
              <a:rPr lang="en-US" dirty="0"/>
              <a:t>What should be done to obtain permission? </a:t>
            </a:r>
          </a:p>
          <a:p>
            <a:pPr lvl="1"/>
            <a:r>
              <a:rPr lang="en-US" dirty="0"/>
              <a:t>Who owns the data collected? </a:t>
            </a:r>
          </a:p>
          <a:p>
            <a:pPr lvl="1"/>
            <a:r>
              <a:rPr lang="en-US" dirty="0"/>
              <a:t>And who should? </a:t>
            </a:r>
          </a:p>
          <a:p>
            <a:pPr lvl="1"/>
            <a:r>
              <a:rPr lang="en-US" dirty="0"/>
              <a:t>Are merchants, advertisers, service providers, or consumers to be the ones who make decisions?</a:t>
            </a:r>
          </a:p>
          <a:p>
            <a:pPr marL="0" indent="0">
              <a:buNone/>
            </a:pPr>
            <a:endParaRPr lang="en-US" dirty="0"/>
          </a:p>
        </p:txBody>
      </p:sp>
    </p:spTree>
    <p:extLst>
      <p:ext uri="{BB962C8B-B14F-4D97-AF65-F5344CB8AC3E}">
        <p14:creationId xmlns:p14="http://schemas.microsoft.com/office/powerpoint/2010/main" val="159108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Why privacy concerns have been difficult to resolve.</a:t>
            </a:r>
          </a:p>
          <a:p>
            <a:endParaRPr lang="en-US" dirty="0"/>
          </a:p>
          <a:p>
            <a:pPr lvl="1"/>
            <a:r>
              <a:rPr lang="en-US" dirty="0"/>
              <a:t>Due to the global nature of the Internet, the protection of privacy is further complicated.</a:t>
            </a:r>
          </a:p>
          <a:p>
            <a:pPr lvl="1"/>
            <a:r>
              <a:rPr lang="en-US" dirty="0"/>
              <a:t>The U.S. has over thirty federal statutes and over one hundred state statutes governing data privacy. </a:t>
            </a:r>
          </a:p>
          <a:p>
            <a:pPr lvl="1"/>
            <a:r>
              <a:rPr lang="en-US" dirty="0"/>
              <a:t>The abuse of children's privacy presents a particularly challenging issue. </a:t>
            </a:r>
          </a:p>
          <a:p>
            <a:pPr lvl="1"/>
            <a:r>
              <a:rPr lang="en-US" dirty="0"/>
              <a:t> The difficulty of defining what privacy is.</a:t>
            </a:r>
          </a:p>
        </p:txBody>
      </p:sp>
    </p:spTree>
    <p:extLst>
      <p:ext uri="{BB962C8B-B14F-4D97-AF65-F5344CB8AC3E}">
        <p14:creationId xmlns:p14="http://schemas.microsoft.com/office/powerpoint/2010/main" val="340612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Looking ahead with more to contemplate than answers.</a:t>
            </a:r>
          </a:p>
          <a:p>
            <a:endParaRPr lang="en-US" dirty="0"/>
          </a:p>
          <a:p>
            <a:pPr lvl="1"/>
            <a:r>
              <a:rPr lang="en-US" dirty="0"/>
              <a:t>In the digital age, do we have a right to not be observed by businesses, organizations and our government?</a:t>
            </a:r>
          </a:p>
          <a:p>
            <a:pPr marL="342900" lvl="1" indent="0">
              <a:buNone/>
            </a:pPr>
            <a:r>
              <a:rPr lang="en-US" dirty="0"/>
              <a:t> </a:t>
            </a:r>
          </a:p>
          <a:p>
            <a:pPr lvl="1"/>
            <a:r>
              <a:rPr lang="en-US" dirty="0"/>
              <a:t>As terrorism and weapons of mass destruction rise, it is becoming far more complicated due to the easy access and aggregation of individuals' private digital data.</a:t>
            </a:r>
          </a:p>
        </p:txBody>
      </p:sp>
    </p:spTree>
    <p:extLst>
      <p:ext uri="{BB962C8B-B14F-4D97-AF65-F5344CB8AC3E}">
        <p14:creationId xmlns:p14="http://schemas.microsoft.com/office/powerpoint/2010/main" val="4034577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Informing yourself about your digital footprints</a:t>
            </a:r>
          </a:p>
          <a:p>
            <a:endParaRPr lang="en-US" dirty="0"/>
          </a:p>
          <a:p>
            <a:pPr lvl="1"/>
            <a:r>
              <a:rPr lang="en-US" dirty="0"/>
              <a:t>In an era where almost everything you do leaves a digital footprint, privacy is an increasingly important concern for web users.</a:t>
            </a:r>
          </a:p>
          <a:p>
            <a:pPr lvl="1"/>
            <a:endParaRPr lang="en-US" dirty="0"/>
          </a:p>
          <a:p>
            <a:pPr lvl="1"/>
            <a:r>
              <a:rPr lang="en-US" dirty="0"/>
              <a:t>There are very few circumstances in which an individual can surf the web in complete anonymity.</a:t>
            </a:r>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250679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PDAT 625: Modules and Course Goals</a:t>
            </a:r>
          </a:p>
        </p:txBody>
      </p:sp>
      <p:sp>
        <p:nvSpPr>
          <p:cNvPr id="3" name="Content Placeholder 2"/>
          <p:cNvSpPr>
            <a:spLocks noGrp="1"/>
          </p:cNvSpPr>
          <p:nvPr>
            <p:ph idx="1"/>
          </p:nvPr>
        </p:nvSpPr>
        <p:spPr/>
        <p:txBody>
          <a:bodyPr>
            <a:normAutofit lnSpcReduction="10000"/>
          </a:bodyPr>
          <a:lstStyle/>
          <a:p>
            <a:r>
              <a:rPr lang="en-US" b="1" dirty="0"/>
              <a:t>1: The quest for balance between data ethics and human security.</a:t>
            </a:r>
          </a:p>
          <a:p>
            <a:r>
              <a:rPr lang="en-US" dirty="0"/>
              <a:t>2: Ethics and Big Data.</a:t>
            </a:r>
          </a:p>
          <a:p>
            <a:r>
              <a:rPr lang="en-US" dirty="0"/>
              <a:t>3: Privacy in the Big Data age.</a:t>
            </a:r>
          </a:p>
          <a:p>
            <a:r>
              <a:rPr lang="en-US" dirty="0"/>
              <a:t>4: Security questions in the current information landscape.</a:t>
            </a:r>
          </a:p>
          <a:p>
            <a:r>
              <a:rPr lang="en-US" dirty="0"/>
              <a:t>5: Big Data bias and implications. Design versus Purpose of algorithms.</a:t>
            </a:r>
          </a:p>
          <a:p>
            <a:r>
              <a:rPr lang="en-US" dirty="0"/>
              <a:t>6: Networks and our privacy. </a:t>
            </a:r>
          </a:p>
          <a:p>
            <a:r>
              <a:rPr lang="en-US" dirty="0"/>
              <a:t>7: Important legal considerations for data ethics, privacy, and security.</a:t>
            </a:r>
          </a:p>
          <a:p>
            <a:r>
              <a:rPr lang="en-US" dirty="0"/>
              <a:t>8: Evaluating your work against Big Data ethics.</a:t>
            </a:r>
          </a:p>
        </p:txBody>
      </p:sp>
    </p:spTree>
    <p:extLst>
      <p:ext uri="{BB962C8B-B14F-4D97-AF65-F5344CB8AC3E}">
        <p14:creationId xmlns:p14="http://schemas.microsoft.com/office/powerpoint/2010/main" val="1856281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Informing yourself about your digital footprints</a:t>
            </a:r>
          </a:p>
          <a:p>
            <a:pPr marL="342900" lvl="1" indent="0">
              <a:buNone/>
            </a:pPr>
            <a:endParaRPr lang="en-US" dirty="0"/>
          </a:p>
          <a:p>
            <a:pPr lvl="1"/>
            <a:r>
              <a:rPr lang="en-US" dirty="0"/>
              <a:t>“Phishing is the process of attempting to acquire sensitive information such as usernames, passwords and credit card details by masquerading as a trustworthy entity using bulk email which tries to evade spam filters.”</a:t>
            </a:r>
          </a:p>
          <a:p>
            <a:pPr lvl="1"/>
            <a:endParaRPr lang="en-US" dirty="0"/>
          </a:p>
          <a:p>
            <a:pPr marL="0" indent="0">
              <a:buNone/>
            </a:pPr>
            <a:endParaRPr lang="en-US" dirty="0"/>
          </a:p>
        </p:txBody>
      </p:sp>
    </p:spTree>
    <p:extLst>
      <p:ext uri="{BB962C8B-B14F-4D97-AF65-F5344CB8AC3E}">
        <p14:creationId xmlns:p14="http://schemas.microsoft.com/office/powerpoint/2010/main" val="56098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Informing yourself about your digital footprints</a:t>
            </a:r>
          </a:p>
          <a:p>
            <a:pPr lvl="1"/>
            <a:endParaRPr lang="en-US" dirty="0"/>
          </a:p>
          <a:p>
            <a:pPr lvl="1"/>
            <a:r>
              <a:rPr lang="en-US" dirty="0"/>
              <a:t>Per Wikipedia, “HTTP cookies (also called web cookies, Internet cookies, browser cookies, or simply cookies) are small blocks of data created by a web server while a user is browsing a website and placed on the user's computer or other device by the user’s web browser.</a:t>
            </a:r>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6155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Informing yourself about your digital footprints</a:t>
            </a:r>
          </a:p>
          <a:p>
            <a:pPr lvl="1"/>
            <a:endParaRPr lang="en-US" dirty="0"/>
          </a:p>
          <a:p>
            <a:pPr lvl="1"/>
            <a:r>
              <a:rPr lang="en-US" dirty="0"/>
              <a:t>Cookies serve useful and sometimes essential functions on the web. </a:t>
            </a:r>
          </a:p>
          <a:p>
            <a:pPr lvl="1"/>
            <a:endParaRPr lang="en-US" dirty="0"/>
          </a:p>
          <a:p>
            <a:pPr lvl="1"/>
            <a:r>
              <a:rPr lang="en-US" dirty="0"/>
              <a:t>They can also be used to save for subsequent use information that the user previously entered into form fields, such as names, addresses, passwords, and payment card numbers.”</a:t>
            </a:r>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422008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Informing yourself about your digital footprints</a:t>
            </a:r>
          </a:p>
          <a:p>
            <a:pPr lvl="1"/>
            <a:endParaRPr lang="en-US" dirty="0"/>
          </a:p>
          <a:p>
            <a:pPr lvl="1"/>
            <a:r>
              <a:rPr lang="en-US" dirty="0"/>
              <a:t>Malware is a shorter version of the term “Malicious Software”. </a:t>
            </a:r>
          </a:p>
          <a:p>
            <a:pPr lvl="1"/>
            <a:endParaRPr lang="en-US" dirty="0"/>
          </a:p>
          <a:p>
            <a:pPr lvl="1"/>
            <a:r>
              <a:rPr lang="en-US" dirty="0"/>
              <a:t>It is an umbrella term used to refer to a wide range of viruses, worms, Trojans and other programs that a hacker can use to damage, steal from, or take control of endpoints and servers. </a:t>
            </a:r>
          </a:p>
          <a:p>
            <a:pPr lvl="1"/>
            <a:endParaRPr lang="en-US" dirty="0"/>
          </a:p>
          <a:p>
            <a:pPr marL="0" indent="0">
              <a:buNone/>
            </a:pPr>
            <a:endParaRPr lang="en-US" dirty="0"/>
          </a:p>
        </p:txBody>
      </p:sp>
    </p:spTree>
    <p:extLst>
      <p:ext uri="{BB962C8B-B14F-4D97-AF65-F5344CB8AC3E}">
        <p14:creationId xmlns:p14="http://schemas.microsoft.com/office/powerpoint/2010/main" val="212242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lnSpcReduction="10000"/>
          </a:bodyPr>
          <a:lstStyle/>
          <a:p>
            <a:r>
              <a:rPr lang="en-US" dirty="0"/>
              <a:t>Informing yourself about your digital footprints</a:t>
            </a:r>
          </a:p>
          <a:p>
            <a:endParaRPr lang="en-US" dirty="0"/>
          </a:p>
          <a:p>
            <a:pPr lvl="1"/>
            <a:r>
              <a:rPr lang="en-US" dirty="0"/>
              <a:t>Keys to the Kingdom</a:t>
            </a:r>
          </a:p>
          <a:p>
            <a:pPr lvl="1"/>
            <a:endParaRPr lang="en-US" dirty="0"/>
          </a:p>
          <a:p>
            <a:pPr lvl="1"/>
            <a:r>
              <a:rPr lang="en-US" dirty="0"/>
              <a:t>A slang phrase that means someone possesses something very valuable. </a:t>
            </a:r>
          </a:p>
          <a:p>
            <a:pPr lvl="1"/>
            <a:endParaRPr lang="en-US" dirty="0"/>
          </a:p>
          <a:p>
            <a:pPr lvl="1"/>
            <a:r>
              <a:rPr lang="en-US" dirty="0"/>
              <a:t>For example, a hacker who gets a password to a system with employee records would have the keys to the kingdom because employee personal information is extremely valuable.</a:t>
            </a:r>
          </a:p>
          <a:p>
            <a:pPr marL="0" indent="0">
              <a:buNone/>
            </a:pPr>
            <a:br>
              <a:rPr lang="en-US" dirty="0"/>
            </a:b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60093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Informing yourself about your digital footprints</a:t>
            </a:r>
          </a:p>
          <a:p>
            <a:endParaRPr lang="en-US" dirty="0"/>
          </a:p>
          <a:p>
            <a:pPr lvl="1"/>
            <a:r>
              <a:rPr lang="en-US" dirty="0"/>
              <a:t>Keychain</a:t>
            </a:r>
          </a:p>
          <a:p>
            <a:pPr lvl="1"/>
            <a:endParaRPr lang="en-US" dirty="0"/>
          </a:p>
          <a:p>
            <a:pPr lvl="1"/>
            <a:r>
              <a:rPr lang="en-US" dirty="0"/>
              <a:t>An application that helps you to organize and keep track of all the different usernames and passwords that you use on your Apple mobile devices and computer systems.</a:t>
            </a:r>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37124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Informing yourself about your digital footprints</a:t>
            </a:r>
          </a:p>
          <a:p>
            <a:endParaRPr lang="en-US" dirty="0"/>
          </a:p>
          <a:p>
            <a:pPr lvl="1"/>
            <a:r>
              <a:rPr lang="en-US" dirty="0"/>
              <a:t>Script</a:t>
            </a:r>
          </a:p>
          <a:p>
            <a:pPr lvl="1"/>
            <a:r>
              <a:rPr lang="en-US" dirty="0"/>
              <a:t>A set of directions or instructions that can run automatically and tell a computer or a program how to do something. </a:t>
            </a:r>
          </a:p>
          <a:p>
            <a:pPr lvl="1"/>
            <a:r>
              <a:rPr lang="en-US" dirty="0"/>
              <a:t>For example, a bad guy could hide a script in some malicious software that installs when you open an infected attachment. </a:t>
            </a:r>
          </a:p>
          <a:p>
            <a:pPr lvl="1"/>
            <a:r>
              <a:rPr lang="en-US" dirty="0"/>
              <a:t>This would give them access to your computer system username and password without you even knowing.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596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Informing yourself about your digital footprints</a:t>
            </a:r>
          </a:p>
          <a:p>
            <a:endParaRPr lang="en-US" dirty="0"/>
          </a:p>
          <a:p>
            <a:pPr lvl="1"/>
            <a:r>
              <a:rPr lang="en-US" dirty="0"/>
              <a:t>Credentials </a:t>
            </a:r>
          </a:p>
          <a:p>
            <a:pPr lvl="1"/>
            <a:endParaRPr lang="en-US" dirty="0"/>
          </a:p>
          <a:p>
            <a:pPr lvl="1"/>
            <a:r>
              <a:rPr lang="en-US" dirty="0"/>
              <a:t>Your authentication information like username and password. You enter it to prove your identity in order to use a device, site, and/or program. </a:t>
            </a:r>
          </a:p>
          <a:p>
            <a:pPr lvl="1"/>
            <a:endParaRPr lang="en-US" dirty="0"/>
          </a:p>
          <a:p>
            <a:pPr lvl="1"/>
            <a:r>
              <a:rPr lang="en-US" dirty="0"/>
              <a:t>For example, you would have to correctly enter your credentials before you can access the email account you have through your organization.</a:t>
            </a:r>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36583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Privacy, Security and Safety </a:t>
            </a:r>
          </a:p>
          <a:p>
            <a:pPr marL="342900" lvl="1" indent="0">
              <a:buNone/>
            </a:pPr>
            <a:endParaRPr lang="en-US" dirty="0"/>
          </a:p>
          <a:p>
            <a:pPr lvl="1"/>
            <a:r>
              <a:rPr lang="en-US" dirty="0"/>
              <a:t>Should we commit to greater transparency? </a:t>
            </a:r>
          </a:p>
          <a:p>
            <a:pPr lvl="1"/>
            <a:r>
              <a:rPr lang="en-US" dirty="0"/>
              <a:t>How much do we want our government to watch us?</a:t>
            </a:r>
          </a:p>
          <a:p>
            <a:pPr lvl="1"/>
            <a:r>
              <a:rPr lang="en-US" dirty="0"/>
              <a:t>What is the price that we are willing to pay for our privacy in terms of risk posed by crime and terrorism?</a:t>
            </a:r>
          </a:p>
          <a:p>
            <a:pPr lvl="1"/>
            <a:r>
              <a:rPr lang="en-US" dirty="0"/>
              <a:t>What are the ways in which we measure that risk, and how can we know that sacrificing a certain level of privacy makes us a safer person?</a:t>
            </a:r>
          </a:p>
          <a:p>
            <a:pPr lvl="1"/>
            <a:endParaRPr lang="en-US" dirty="0"/>
          </a:p>
          <a:p>
            <a:pPr marL="0" indent="0">
              <a:buNone/>
            </a:pPr>
            <a:endParaRPr lang="en-US" dirty="0"/>
          </a:p>
        </p:txBody>
      </p:sp>
    </p:spTree>
    <p:extLst>
      <p:ext uri="{BB962C8B-B14F-4D97-AF65-F5344CB8AC3E}">
        <p14:creationId xmlns:p14="http://schemas.microsoft.com/office/powerpoint/2010/main" val="124623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Are we trading under unfair terms?</a:t>
            </a:r>
          </a:p>
          <a:p>
            <a:endParaRPr lang="en-US" dirty="0"/>
          </a:p>
          <a:p>
            <a:pPr lvl="1"/>
            <a:r>
              <a:rPr lang="en-US" dirty="0"/>
              <a:t>We regularly or sometimes unknowingly trade our personal information for online conveniences like ecommerce, instant communication, keeping in touch with hundreds of friends or business colleagues, networking with communities about things we care about, and even for the chance of romance. </a:t>
            </a:r>
          </a:p>
          <a:p>
            <a:pPr lvl="1"/>
            <a:endParaRPr lang="en-US" dirty="0"/>
          </a:p>
          <a:p>
            <a:pPr lvl="1"/>
            <a:r>
              <a:rPr lang="en-US" dirty="0"/>
              <a:t>But is more intrusive advertising something to be feared?</a:t>
            </a:r>
          </a:p>
          <a:p>
            <a:pPr marL="0" indent="0">
              <a:buNone/>
            </a:pPr>
            <a:endParaRPr lang="en-US" dirty="0"/>
          </a:p>
        </p:txBody>
      </p:sp>
    </p:spTree>
    <p:extLst>
      <p:ext uri="{BB962C8B-B14F-4D97-AF65-F5344CB8AC3E}">
        <p14:creationId xmlns:p14="http://schemas.microsoft.com/office/powerpoint/2010/main" val="192568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lnSpcReduction="10000"/>
          </a:bodyPr>
          <a:lstStyle/>
          <a:p>
            <a:r>
              <a:rPr lang="en-US" dirty="0"/>
              <a:t>The origins of big data. </a:t>
            </a:r>
          </a:p>
          <a:p>
            <a:pPr lvl="1"/>
            <a:r>
              <a:rPr lang="en-US" dirty="0"/>
              <a:t>Big Data collection gathers unimaginable momentum</a:t>
            </a:r>
          </a:p>
          <a:p>
            <a:pPr lvl="1"/>
            <a:r>
              <a:rPr lang="en-US" dirty="0"/>
              <a:t>How did Big Data’s pace pick up?</a:t>
            </a:r>
          </a:p>
          <a:p>
            <a:pPr marL="342900" lvl="1" indent="0">
              <a:buNone/>
            </a:pPr>
            <a:endParaRPr lang="en-US" dirty="0"/>
          </a:p>
          <a:p>
            <a:r>
              <a:rPr lang="en-US" dirty="0"/>
              <a:t>Big data opportunities versus data privacy?</a:t>
            </a:r>
          </a:p>
          <a:p>
            <a:pPr lvl="1"/>
            <a:r>
              <a:rPr lang="en-US" dirty="0"/>
              <a:t>Show-casing some Big Data opportunities </a:t>
            </a:r>
          </a:p>
          <a:p>
            <a:pPr lvl="1"/>
            <a:r>
              <a:rPr lang="en-US" dirty="0"/>
              <a:t>Is Big Data only all about opportunities? Any potential dangers?</a:t>
            </a:r>
          </a:p>
          <a:p>
            <a:pPr lvl="1"/>
            <a:r>
              <a:rPr lang="en-US" dirty="0"/>
              <a:t>Privacy questions that need to be asked.</a:t>
            </a:r>
          </a:p>
          <a:p>
            <a:pPr lvl="1"/>
            <a:r>
              <a:rPr lang="en-US" dirty="0"/>
              <a:t>Why privacy concerns have been difficult to resolve.</a:t>
            </a:r>
          </a:p>
          <a:p>
            <a:pPr lvl="1"/>
            <a:r>
              <a:rPr lang="en-US" dirty="0"/>
              <a:t>Looking ahead with more to contemplate than answers.</a:t>
            </a:r>
          </a:p>
          <a:p>
            <a:pPr lvl="1"/>
            <a:endParaRPr lang="en-US" dirty="0"/>
          </a:p>
          <a:p>
            <a:pPr marL="0" indent="0">
              <a:buNone/>
            </a:pPr>
            <a:endParaRPr lang="en-US" dirty="0"/>
          </a:p>
        </p:txBody>
      </p:sp>
    </p:spTree>
    <p:extLst>
      <p:ext uri="{BB962C8B-B14F-4D97-AF65-F5344CB8AC3E}">
        <p14:creationId xmlns:p14="http://schemas.microsoft.com/office/powerpoint/2010/main" val="18653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How the landscape of Big Data has changed.</a:t>
            </a:r>
          </a:p>
          <a:p>
            <a:endParaRPr lang="en-US" dirty="0"/>
          </a:p>
          <a:p>
            <a:pPr lvl="1"/>
            <a:r>
              <a:rPr lang="en-US" dirty="0"/>
              <a:t>In the pre-digital days, there were companies that specialized in analyzing buying behavior, and companies that "rented" out their customer list, segmented by income level, sex, marital status, buying behavior, etc.</a:t>
            </a:r>
          </a:p>
          <a:p>
            <a:pPr lvl="1"/>
            <a:endParaRPr lang="en-US" dirty="0"/>
          </a:p>
          <a:p>
            <a:pPr lvl="1"/>
            <a:r>
              <a:rPr lang="en-US" dirty="0"/>
              <a:t>The difference between then and now is that everything you do online can be captured digitally and then analyzed and tied back to you.</a:t>
            </a:r>
          </a:p>
          <a:p>
            <a:pPr lvl="1"/>
            <a:endParaRPr lang="en-US" dirty="0"/>
          </a:p>
          <a:p>
            <a:pPr marL="0" indent="0">
              <a:buNone/>
            </a:pPr>
            <a:endParaRPr lang="en-US" dirty="0"/>
          </a:p>
        </p:txBody>
      </p:sp>
    </p:spTree>
    <p:extLst>
      <p:ext uri="{BB962C8B-B14F-4D97-AF65-F5344CB8AC3E}">
        <p14:creationId xmlns:p14="http://schemas.microsoft.com/office/powerpoint/2010/main" val="2697681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Cookies are not the only Big Data catalyst. We are.</a:t>
            </a:r>
          </a:p>
          <a:p>
            <a:endParaRPr lang="en-US" dirty="0"/>
          </a:p>
          <a:p>
            <a:pPr lvl="1"/>
            <a:r>
              <a:rPr lang="en-US" dirty="0"/>
              <a:t>Public data that might contain personal information about you can be scraped (otherwise known as web scraping), collected, and analyzed.</a:t>
            </a:r>
          </a:p>
          <a:p>
            <a:pPr lvl="1"/>
            <a:endParaRPr lang="en-US" dirty="0"/>
          </a:p>
          <a:p>
            <a:pPr lvl="1"/>
            <a:r>
              <a:rPr lang="en-US" dirty="0"/>
              <a:t>The implicit transaction you have with any of the sites that you visit is this: for the value I receive from you, I give you something of value back. </a:t>
            </a:r>
          </a:p>
          <a:p>
            <a:pPr lvl="1"/>
            <a:endParaRPr lang="en-US" dirty="0"/>
          </a:p>
          <a:p>
            <a:pPr lvl="1"/>
            <a:r>
              <a:rPr lang="en-US" dirty="0"/>
              <a:t>That value is your personal information, and that information is rented out to advertisers regularly.</a:t>
            </a:r>
          </a:p>
          <a:p>
            <a:pPr lvl="1"/>
            <a:endParaRPr lang="en-US" dirty="0"/>
          </a:p>
          <a:p>
            <a:pPr marL="0" indent="0">
              <a:buNone/>
            </a:pPr>
            <a:endParaRPr lang="en-US" dirty="0"/>
          </a:p>
        </p:txBody>
      </p:sp>
    </p:spTree>
    <p:extLst>
      <p:ext uri="{BB962C8B-B14F-4D97-AF65-F5344CB8AC3E}">
        <p14:creationId xmlns:p14="http://schemas.microsoft.com/office/powerpoint/2010/main" val="803980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Cookies are not the only Big Data catalyst. We are.</a:t>
            </a:r>
          </a:p>
          <a:p>
            <a:endParaRPr lang="en-US" dirty="0"/>
          </a:p>
          <a:p>
            <a:pPr lvl="1"/>
            <a:r>
              <a:rPr lang="en-US" dirty="0"/>
              <a:t>That value is your personal information, and that information is rented out to advertisers regularly. </a:t>
            </a:r>
          </a:p>
          <a:p>
            <a:pPr marL="342900" lvl="1" indent="0">
              <a:buNone/>
            </a:pPr>
            <a:endParaRPr lang="en-US" dirty="0"/>
          </a:p>
          <a:p>
            <a:pPr lvl="1"/>
            <a:r>
              <a:rPr lang="en-US" dirty="0"/>
              <a:t>With all that data being digitally proliferated, maintaining one's privacy from government or commercial organizations is a difficult, if not impossible, task.</a:t>
            </a:r>
          </a:p>
          <a:p>
            <a:pPr lvl="1"/>
            <a:endParaRPr lang="en-US" dirty="0"/>
          </a:p>
          <a:p>
            <a:pPr marL="0" indent="0">
              <a:buNone/>
            </a:pPr>
            <a:endParaRPr lang="en-US" dirty="0"/>
          </a:p>
        </p:txBody>
      </p:sp>
    </p:spTree>
    <p:extLst>
      <p:ext uri="{BB962C8B-B14F-4D97-AF65-F5344CB8AC3E}">
        <p14:creationId xmlns:p14="http://schemas.microsoft.com/office/powerpoint/2010/main" val="3657139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The lingering questions that persist:</a:t>
            </a:r>
          </a:p>
          <a:p>
            <a:endParaRPr lang="en-US" dirty="0"/>
          </a:p>
          <a:p>
            <a:pPr lvl="1"/>
            <a:r>
              <a:rPr lang="en-US" dirty="0"/>
              <a:t>The privacy debate isn't about behavioral advertising, it's about all the other less benign ways in which your data can be mined and used. </a:t>
            </a:r>
          </a:p>
          <a:p>
            <a:pPr lvl="1"/>
            <a:r>
              <a:rPr lang="en-US" dirty="0"/>
              <a:t>Technology has made snooping easy and it's difficult to keep up with what you need to do to protect yourself.</a:t>
            </a:r>
          </a:p>
          <a:p>
            <a:pPr lvl="1"/>
            <a:r>
              <a:rPr lang="en-US" dirty="0"/>
              <a:t>There are privacy players, regulators, and stakeholders; all holding forth on the state of privacy today and whether you should be confident or afraid about what is happening. </a:t>
            </a:r>
          </a:p>
          <a:p>
            <a:pPr lvl="1"/>
            <a:endParaRPr lang="en-US" dirty="0"/>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2278570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fontScale="92500" lnSpcReduction="10000"/>
          </a:bodyPr>
          <a:lstStyle/>
          <a:p>
            <a:r>
              <a:rPr lang="en-US" dirty="0"/>
              <a:t>The lingering questions that persist:</a:t>
            </a:r>
          </a:p>
          <a:p>
            <a:endParaRPr lang="en-US" dirty="0"/>
          </a:p>
          <a:p>
            <a:pPr lvl="1"/>
            <a:r>
              <a:rPr lang="en-US" dirty="0"/>
              <a:t>What assumptions can we make about the personal data we now share online? </a:t>
            </a:r>
          </a:p>
          <a:p>
            <a:pPr lvl="1"/>
            <a:r>
              <a:rPr lang="en-US" dirty="0"/>
              <a:t>Who owns our data and what are they entitled to do with it? </a:t>
            </a:r>
          </a:p>
          <a:p>
            <a:pPr lvl="1"/>
            <a:r>
              <a:rPr lang="en-US" dirty="0"/>
              <a:t>What regulations are in place to protect us in the U.S. and abroad? </a:t>
            </a:r>
          </a:p>
          <a:p>
            <a:pPr lvl="1"/>
            <a:r>
              <a:rPr lang="en-US" dirty="0"/>
              <a:t>What forces are at play trying to shape data privacy laws and expectations? </a:t>
            </a:r>
          </a:p>
          <a:p>
            <a:pPr lvl="1"/>
            <a:r>
              <a:rPr lang="en-US" dirty="0"/>
              <a:t>What are legitimate government uses of digital data in a democracy? </a:t>
            </a:r>
          </a:p>
          <a:p>
            <a:pPr lvl="1"/>
            <a:r>
              <a:rPr lang="en-US" dirty="0"/>
              <a:t>What role should we, the consumer, play in all of this?</a:t>
            </a:r>
          </a:p>
          <a:p>
            <a:pPr lvl="1"/>
            <a:endParaRPr lang="en-US" dirty="0"/>
          </a:p>
          <a:p>
            <a:pPr marL="0" indent="0">
              <a:buNone/>
            </a:pPr>
            <a:endParaRPr lang="en-US" dirty="0"/>
          </a:p>
        </p:txBody>
      </p:sp>
    </p:spTree>
    <p:extLst>
      <p:ext uri="{BB962C8B-B14F-4D97-AF65-F5344CB8AC3E}">
        <p14:creationId xmlns:p14="http://schemas.microsoft.com/office/powerpoint/2010/main" val="329061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Informing yourself about your digital footprints</a:t>
            </a:r>
          </a:p>
          <a:p>
            <a:pPr lvl="1"/>
            <a:r>
              <a:rPr lang="en-US" dirty="0"/>
              <a:t>Phishing</a:t>
            </a:r>
          </a:p>
          <a:p>
            <a:pPr lvl="1"/>
            <a:r>
              <a:rPr lang="en-US" dirty="0"/>
              <a:t>Cookies</a:t>
            </a:r>
          </a:p>
          <a:p>
            <a:pPr lvl="1"/>
            <a:r>
              <a:rPr lang="en-US" dirty="0"/>
              <a:t>Malware</a:t>
            </a:r>
          </a:p>
          <a:p>
            <a:pPr lvl="1"/>
            <a:r>
              <a:rPr lang="en-US" dirty="0"/>
              <a:t>Keys to the Kingdom</a:t>
            </a:r>
          </a:p>
          <a:p>
            <a:pPr lvl="1"/>
            <a:r>
              <a:rPr lang="en-US" dirty="0"/>
              <a:t>Keychain</a:t>
            </a:r>
          </a:p>
          <a:p>
            <a:pPr lvl="1"/>
            <a:r>
              <a:rPr lang="en-US" dirty="0"/>
              <a:t>Script</a:t>
            </a:r>
          </a:p>
          <a:p>
            <a:pPr lvl="1"/>
            <a:r>
              <a:rPr lang="en-US" dirty="0"/>
              <a:t>Credentials</a:t>
            </a:r>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42364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Privacy, Security and Safety</a:t>
            </a:r>
          </a:p>
          <a:p>
            <a:endParaRPr lang="en-US" dirty="0"/>
          </a:p>
          <a:p>
            <a:pPr lvl="1"/>
            <a:r>
              <a:rPr lang="en-US" dirty="0"/>
              <a:t>Are we trading under unfair terms?</a:t>
            </a:r>
          </a:p>
          <a:p>
            <a:pPr lvl="1"/>
            <a:r>
              <a:rPr lang="en-US" dirty="0"/>
              <a:t>How the landscape of Big Data has changed.</a:t>
            </a:r>
          </a:p>
          <a:p>
            <a:pPr lvl="1"/>
            <a:r>
              <a:rPr lang="en-US" dirty="0"/>
              <a:t>Cookies are not the only Big Data catalyst. We too are.</a:t>
            </a:r>
          </a:p>
          <a:p>
            <a:pPr lvl="1"/>
            <a:r>
              <a:rPr lang="en-US" dirty="0"/>
              <a:t>The lingering questions that persist.</a:t>
            </a:r>
          </a:p>
          <a:p>
            <a:pPr lvl="1"/>
            <a:endParaRPr lang="en-US" dirty="0"/>
          </a:p>
          <a:p>
            <a:pPr marL="342900" lvl="1" indent="0">
              <a:buNone/>
            </a:pP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345037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The origins of big data. </a:t>
            </a:r>
          </a:p>
          <a:p>
            <a:pPr marL="342900" lvl="1" indent="0">
              <a:buNone/>
            </a:pPr>
            <a:endParaRPr lang="en-US" dirty="0"/>
          </a:p>
          <a:p>
            <a:pPr lvl="1"/>
            <a:r>
              <a:rPr lang="en-US" dirty="0"/>
              <a:t>Businesses, companies and organizations nowadays collect large amounts of data, which has been instrumental in the development of the concept of "Big Data".</a:t>
            </a:r>
          </a:p>
          <a:p>
            <a:pPr lvl="1"/>
            <a:endParaRPr lang="en-US" dirty="0"/>
          </a:p>
          <a:p>
            <a:pPr marL="0" indent="0">
              <a:buNone/>
            </a:pPr>
            <a:endParaRPr lang="en-US" dirty="0"/>
          </a:p>
        </p:txBody>
      </p:sp>
    </p:spTree>
    <p:extLst>
      <p:ext uri="{BB962C8B-B14F-4D97-AF65-F5344CB8AC3E}">
        <p14:creationId xmlns:p14="http://schemas.microsoft.com/office/powerpoint/2010/main" val="255369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Big Data collection gathers unimaginable momentum</a:t>
            </a:r>
          </a:p>
          <a:p>
            <a:pPr lvl="1"/>
            <a:r>
              <a:rPr lang="en-US" dirty="0"/>
              <a:t>Walmart handles over one million purchase transactions per hour. </a:t>
            </a:r>
          </a:p>
          <a:p>
            <a:pPr lvl="1"/>
            <a:r>
              <a:rPr lang="en-US" dirty="0"/>
              <a:t>Facebook processes more than 250 million picture uploads per day. </a:t>
            </a:r>
          </a:p>
          <a:p>
            <a:pPr lvl="1"/>
            <a:r>
              <a:rPr lang="en-US" dirty="0"/>
              <a:t>More than six billion cell phone owners around the world generate enormous amounts of data by calling, texting, tweeting, and browsing the web on a daily basis. </a:t>
            </a:r>
          </a:p>
          <a:p>
            <a:pPr lvl="1"/>
            <a:r>
              <a:rPr lang="en-US" dirty="0"/>
              <a:t>Most of these data are collected electronically, and the vast available amounts of it are overwhelming.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407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Big Data collection gathers unimaginable momentum</a:t>
            </a:r>
          </a:p>
          <a:p>
            <a:pPr lvl="1"/>
            <a:r>
              <a:rPr lang="en-US" dirty="0"/>
              <a:t>Given the volume of data generated, collected and stored in data repositories, it can no longer be contested that we are living in the era of information or big data. </a:t>
            </a:r>
          </a:p>
          <a:p>
            <a:pPr lvl="1"/>
            <a:r>
              <a:rPr lang="en-US" dirty="0"/>
              <a:t>In real time, we are able to gather and store vast amounts of big data through numerous technologies such as the internet, cellular technology, retail and checkout scanners, surveillance cameras, and sensors on everything from aircraft to cars to bridges.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3343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The quest for balance between data ethics and human security</a:t>
            </a:r>
          </a:p>
        </p:txBody>
      </p:sp>
      <p:sp>
        <p:nvSpPr>
          <p:cNvPr id="3" name="Content Placeholder 2"/>
          <p:cNvSpPr>
            <a:spLocks noGrp="1"/>
          </p:cNvSpPr>
          <p:nvPr>
            <p:ph idx="1"/>
          </p:nvPr>
        </p:nvSpPr>
        <p:spPr>
          <a:xfrm>
            <a:off x="0" y="1001640"/>
            <a:ext cx="6858000" cy="4146432"/>
          </a:xfrm>
        </p:spPr>
        <p:txBody>
          <a:bodyPr>
            <a:normAutofit/>
          </a:bodyPr>
          <a:lstStyle/>
          <a:p>
            <a:r>
              <a:rPr lang="en-US" dirty="0"/>
              <a:t>How did Big Data’s pace pick up?</a:t>
            </a:r>
          </a:p>
          <a:p>
            <a:pPr marL="342900" lvl="1" indent="0">
              <a:buNone/>
            </a:pPr>
            <a:endParaRPr lang="en-US" dirty="0"/>
          </a:p>
          <a:p>
            <a:pPr lvl="1"/>
            <a:r>
              <a:rPr lang="en-US" dirty="0"/>
              <a:t>There have been at least three highly significant developments which have accelerated the recent explosive growth of big data collection and the resulting analytical methods. </a:t>
            </a:r>
          </a:p>
        </p:txBody>
      </p:sp>
    </p:spTree>
    <p:extLst>
      <p:ext uri="{BB962C8B-B14F-4D97-AF65-F5344CB8AC3E}">
        <p14:creationId xmlns:p14="http://schemas.microsoft.com/office/powerpoint/2010/main" val="381810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Truman Palette">
      <a:dk1>
        <a:srgbClr val="291534"/>
      </a:dk1>
      <a:lt1>
        <a:sysClr val="window" lastClr="FFFFFF"/>
      </a:lt1>
      <a:dk2>
        <a:srgbClr val="4B275F"/>
      </a:dk2>
      <a:lt2>
        <a:srgbClr val="E4DDD0"/>
      </a:lt2>
      <a:accent1>
        <a:srgbClr val="00A8E1"/>
      </a:accent1>
      <a:accent2>
        <a:srgbClr val="88714E"/>
      </a:accent2>
      <a:accent3>
        <a:srgbClr val="A5A5A5"/>
      </a:accent3>
      <a:accent4>
        <a:srgbClr val="FFC000"/>
      </a:accent4>
      <a:accent5>
        <a:srgbClr val="4472C4"/>
      </a:accent5>
      <a:accent6>
        <a:srgbClr val="70AD47"/>
      </a:accent6>
      <a:hlink>
        <a:srgbClr val="0563C1"/>
      </a:hlink>
      <a:folHlink>
        <a:srgbClr val="954F72"/>
      </a:folHlink>
    </a:clrScheme>
    <a:fontScheme name="Source">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5550</TotalTime>
  <Words>9543</Words>
  <Application>Microsoft Office PowerPoint</Application>
  <PresentationFormat>Custom</PresentationFormat>
  <Paragraphs>398</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Source Sans Pro</vt:lpstr>
      <vt:lpstr>Ubuntu Mono</vt:lpstr>
      <vt:lpstr>Wingdings</vt:lpstr>
      <vt:lpstr>Office Theme</vt:lpstr>
      <vt:lpstr>PDAT 625  Big Data Ethics and Security</vt:lpstr>
      <vt:lpstr>PDAT 625: Modules and Course Goals</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lpstr>Module 1: The quest for balance between data ethics and human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Thatcher, Scott</dc:creator>
  <cp:lastModifiedBy>Andrew Estes</cp:lastModifiedBy>
  <cp:revision>109</cp:revision>
  <cp:lastPrinted>2023-01-09T16:36:02Z</cp:lastPrinted>
  <dcterms:created xsi:type="dcterms:W3CDTF">2020-05-26T16:42:01Z</dcterms:created>
  <dcterms:modified xsi:type="dcterms:W3CDTF">2023-01-11T19:11:05Z</dcterms:modified>
</cp:coreProperties>
</file>