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0" r:id="rId7"/>
    <p:sldId id="264" r:id="rId8"/>
  </p:sldIdLst>
  <p:sldSz cx="6858000" cy="5143500"/>
  <p:notesSz cx="6858000" cy="9144000"/>
  <p:defaultTextStyle>
    <a:defPPr>
      <a:defRPr lang="en-US"/>
    </a:defPPr>
    <a:lvl1pPr marL="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DB686-D48A-43AB-9BD9-B6777F76038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FCAB1-AA4A-4A03-96DA-8E9FA325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Cookie Banners is one visible thing from GDPR and CCPA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FCAB1-AA4A-4A03-96DA-8E9FA325C7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0321"/>
            <a:ext cx="6858000" cy="824220"/>
          </a:xfrm>
          <a:noFill/>
        </p:spPr>
        <p:txBody>
          <a:bodyPr lIns="2286000" tIns="182880" bIns="182880" anchor="t" anchorCtr="0"/>
          <a:lstStyle>
            <a:lvl1pPr algn="l"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55619"/>
            <a:ext cx="6858000" cy="1053878"/>
          </a:xfrm>
        </p:spPr>
        <p:txBody>
          <a:bodyPr lIns="2286000" tIns="182880" rIns="182880" bIns="18288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5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9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2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4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noFill/>
        </p:spPr>
        <p:txBody>
          <a:bodyPr tIns="182880" bIns="182880" anchor="t" anchorCtr="0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4715"/>
            <a:ext cx="6858000" cy="1777285"/>
          </a:xfrm>
        </p:spPr>
        <p:txBody>
          <a:bodyPr lIns="228600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2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429000" cy="4114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33272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00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8999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05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6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Code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6858000" cy="2048256"/>
          </a:xfrm>
          <a:solidFill>
            <a:schemeClr val="bg1"/>
          </a:solidFill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3108960"/>
            <a:ext cx="6858000" cy="2034540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/Code Horizont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1560"/>
            <a:ext cx="3429000" cy="40690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51560"/>
            <a:ext cx="3429000" cy="4096512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48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prstGeom prst="rect">
            <a:avLst/>
          </a:prstGeom>
          <a:noFill/>
        </p:spPr>
        <p:txBody>
          <a:bodyPr vert="horz" lIns="182880" tIns="137160" rIns="182880" bIns="13716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3272"/>
            <a:ext cx="6858000" cy="4114800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70" r:id="rId7"/>
    <p:sldLayoutId id="2147483669" r:id="rId8"/>
    <p:sldLayoutId id="2147483666" r:id="rId9"/>
    <p:sldLayoutId id="214748366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PDAT625G: </a:t>
            </a:r>
            <a:br>
              <a:rPr lang="en-US" dirty="0" smtClean="0"/>
            </a:br>
            <a:r>
              <a:rPr lang="en-US" dirty="0" smtClean="0"/>
              <a:t>Big Data Security and Ethics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8400" dirty="0" smtClean="0"/>
          </a:p>
          <a:p>
            <a:r>
              <a:rPr lang="en-US" sz="8400" dirty="0" smtClean="0"/>
              <a:t>Module 7:</a:t>
            </a:r>
            <a:br>
              <a:rPr lang="en-US" sz="8400" dirty="0" smtClean="0"/>
            </a:br>
            <a:r>
              <a:rPr lang="en-US" sz="8400" dirty="0" smtClean="0"/>
              <a:t>Legal Considerations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7: Legal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data goals: Synonyms</a:t>
            </a:r>
            <a:r>
              <a:rPr lang="en-US" dirty="0"/>
              <a:t>? Orthogonal</a:t>
            </a:r>
            <a:r>
              <a:rPr lang="en-US" dirty="0" smtClean="0"/>
              <a:t>? Contradictory?</a:t>
            </a:r>
            <a:endParaRPr lang="en-US" dirty="0"/>
          </a:p>
          <a:p>
            <a:pPr lvl="1"/>
            <a:r>
              <a:rPr lang="en-US" dirty="0" smtClean="0"/>
              <a:t>Legal v </a:t>
            </a:r>
            <a:r>
              <a:rPr lang="en-US" dirty="0" smtClean="0"/>
              <a:t>Ethical, </a:t>
            </a:r>
            <a:endParaRPr lang="en-US" dirty="0" smtClean="0"/>
          </a:p>
          <a:p>
            <a:pPr lvl="1"/>
            <a:r>
              <a:rPr lang="en-US" dirty="0" smtClean="0"/>
              <a:t>Secure v </a:t>
            </a:r>
            <a:r>
              <a:rPr lang="en-US" dirty="0" smtClean="0"/>
              <a:t>Private: 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does Big Data make </a:t>
            </a:r>
            <a:r>
              <a:rPr lang="en-US" dirty="0" smtClean="0"/>
              <a:t>these </a:t>
            </a:r>
            <a:r>
              <a:rPr lang="en-US" dirty="0" smtClean="0"/>
              <a:t>more complicated?</a:t>
            </a:r>
          </a:p>
          <a:p>
            <a:pPr lvl="1"/>
            <a:r>
              <a:rPr lang="en-US" dirty="0" smtClean="0"/>
              <a:t>Data Privacy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Pre GDPR – wild west (1990s-2010s)</a:t>
            </a:r>
            <a:endParaRPr lang="en-US" dirty="0" smtClean="0"/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How do we protect our own data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can WE do with the data that is in our care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does this mean for reproducibility?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3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GDPR, CCPA, and 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Data </a:t>
            </a:r>
            <a:r>
              <a:rPr lang="en-US" dirty="0" smtClean="0"/>
              <a:t>Protection Regulation (GDPR)</a:t>
            </a:r>
          </a:p>
          <a:p>
            <a:pPr lvl="1"/>
            <a:r>
              <a:rPr lang="en-US" dirty="0" smtClean="0"/>
              <a:t>European Standard</a:t>
            </a:r>
          </a:p>
          <a:p>
            <a:pPr lvl="1"/>
            <a:r>
              <a:rPr lang="en-US" dirty="0" smtClean="0"/>
              <a:t>Thought of as the gold standard</a:t>
            </a:r>
          </a:p>
          <a:p>
            <a:pPr lvl="1"/>
            <a:r>
              <a:rPr lang="en-US" dirty="0" smtClean="0"/>
              <a:t>Watch that YouTube Video about it</a:t>
            </a:r>
          </a:p>
          <a:p>
            <a:r>
              <a:rPr lang="en-US" dirty="0" smtClean="0"/>
              <a:t>Federally:</a:t>
            </a:r>
          </a:p>
          <a:p>
            <a:pPr lvl="1"/>
            <a:r>
              <a:rPr lang="en-US" dirty="0" smtClean="0"/>
              <a:t>No broad standards</a:t>
            </a:r>
          </a:p>
          <a:p>
            <a:pPr lvl="1"/>
            <a:r>
              <a:rPr lang="en-US" dirty="0" smtClean="0"/>
              <a:t>HIPAA</a:t>
            </a:r>
            <a:r>
              <a:rPr lang="en-US" dirty="0" smtClean="0"/>
              <a:t>, FERPA, and GLBA, etc. for specific industries</a:t>
            </a:r>
          </a:p>
          <a:p>
            <a:pPr lvl="1"/>
            <a:r>
              <a:rPr lang="en-US" dirty="0" smtClean="0"/>
              <a:t>States may set their own – Missouri?</a:t>
            </a:r>
          </a:p>
          <a:p>
            <a:r>
              <a:rPr lang="en-US" dirty="0" smtClean="0"/>
              <a:t>California CCPA</a:t>
            </a:r>
          </a:p>
          <a:p>
            <a:pPr lvl="1"/>
            <a:r>
              <a:rPr lang="en-US" dirty="0" smtClean="0"/>
              <a:t>Toughest state rule, loosely based on GDPR</a:t>
            </a:r>
          </a:p>
          <a:p>
            <a:pPr lvl="1"/>
            <a:r>
              <a:rPr lang="en-US" dirty="0" smtClean="0"/>
              <a:t>See that Chart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46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behind good privacy 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Protection by Design</a:t>
            </a:r>
          </a:p>
          <a:p>
            <a:pPr lvl="1"/>
            <a:r>
              <a:rPr lang="en-US" dirty="0" smtClean="0"/>
              <a:t>It’s an intentional process</a:t>
            </a:r>
          </a:p>
          <a:p>
            <a:pPr lvl="1"/>
            <a:r>
              <a:rPr lang="en-US" dirty="0" smtClean="0"/>
              <a:t>At the start of a process, not an afterthought</a:t>
            </a:r>
          </a:p>
          <a:p>
            <a:r>
              <a:rPr lang="en-US" dirty="0" smtClean="0"/>
              <a:t>Data </a:t>
            </a:r>
            <a:r>
              <a:rPr lang="en-US" dirty="0"/>
              <a:t>Protection by </a:t>
            </a:r>
            <a:r>
              <a:rPr lang="en-US" dirty="0" smtClean="0"/>
              <a:t>Default</a:t>
            </a:r>
            <a:endParaRPr lang="en-US" dirty="0"/>
          </a:p>
          <a:p>
            <a:pPr lvl="1"/>
            <a:r>
              <a:rPr lang="en-US" dirty="0" smtClean="0"/>
              <a:t>Everything should happen automatically</a:t>
            </a:r>
          </a:p>
          <a:p>
            <a:pPr lvl="1"/>
            <a:r>
              <a:rPr lang="en-US" dirty="0" smtClean="0"/>
              <a:t>It takes no effort to be safe, lots of effort to be unsafe.</a:t>
            </a:r>
          </a:p>
          <a:p>
            <a:r>
              <a:rPr lang="en-US" dirty="0" smtClean="0"/>
              <a:t>Subcontractors, vendors, &amp; </a:t>
            </a:r>
            <a:r>
              <a:rPr lang="en-US" dirty="0" smtClean="0"/>
              <a:t>partners are your responsibility</a:t>
            </a:r>
          </a:p>
          <a:p>
            <a:pPr lvl="1"/>
            <a:r>
              <a:rPr lang="en-US" dirty="0" smtClean="0"/>
              <a:t>Who supplies, handles, works with your data?</a:t>
            </a:r>
          </a:p>
          <a:p>
            <a:pPr lvl="1"/>
            <a:r>
              <a:rPr lang="en-US" dirty="0" smtClean="0"/>
              <a:t>Indeed.com, Amazon, etc.</a:t>
            </a:r>
          </a:p>
          <a:p>
            <a:pPr lvl="1"/>
            <a:r>
              <a:rPr lang="en-US" dirty="0" smtClean="0"/>
              <a:t>What standard do they follow.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6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Convergence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News Flash: Companies don’t want your private data</a:t>
            </a:r>
          </a:p>
          <a:p>
            <a:r>
              <a:rPr lang="en-US" dirty="0" smtClean="0"/>
              <a:t>Signal Convergence: That’s what they want</a:t>
            </a:r>
            <a:endParaRPr lang="en-US" dirty="0"/>
          </a:p>
          <a:p>
            <a:pPr lvl="1"/>
            <a:r>
              <a:rPr lang="en-US" dirty="0" smtClean="0"/>
              <a:t>What’s going on?</a:t>
            </a:r>
          </a:p>
          <a:p>
            <a:pPr lvl="1"/>
            <a:r>
              <a:rPr lang="en-US" dirty="0" smtClean="0"/>
              <a:t>Which marketing worked?</a:t>
            </a:r>
          </a:p>
          <a:p>
            <a:pPr lvl="1"/>
            <a:r>
              <a:rPr lang="en-US" dirty="0" smtClean="0"/>
              <a:t>How did people get to their site?</a:t>
            </a:r>
          </a:p>
          <a:p>
            <a:pPr lvl="1"/>
            <a:r>
              <a:rPr lang="en-US" dirty="0" smtClean="0"/>
              <a:t>How long did they spend engaging with things?</a:t>
            </a:r>
          </a:p>
          <a:p>
            <a:pPr lvl="1"/>
            <a:r>
              <a:rPr lang="en-US" dirty="0" smtClean="0"/>
              <a:t>What other things predict engagement?</a:t>
            </a:r>
          </a:p>
          <a:p>
            <a:r>
              <a:rPr lang="en-US" dirty="0" smtClean="0"/>
              <a:t>Tracking Pixel or Web Beacon:</a:t>
            </a:r>
          </a:p>
          <a:p>
            <a:pPr lvl="1"/>
            <a:r>
              <a:rPr lang="en-US" dirty="0" smtClean="0"/>
              <a:t>How do we know what you did?</a:t>
            </a:r>
          </a:p>
          <a:p>
            <a:pPr lvl="1"/>
            <a:r>
              <a:rPr lang="en-US" dirty="0" smtClean="0"/>
              <a:t>It literally used to be a graphics pixel</a:t>
            </a:r>
          </a:p>
          <a:p>
            <a:pPr lvl="1"/>
            <a:r>
              <a:rPr lang="en-US" dirty="0" smtClean="0"/>
              <a:t>Counter: Global Privacy Control Header (GPCH)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should YOU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probably not your company’s “data security guy”</a:t>
            </a:r>
          </a:p>
          <a:p>
            <a:pPr lvl="1"/>
            <a:r>
              <a:rPr lang="en-US" dirty="0" smtClean="0"/>
              <a:t>Is someone? Should there be?</a:t>
            </a:r>
          </a:p>
          <a:p>
            <a:pPr lvl="1"/>
            <a:r>
              <a:rPr lang="en-US" dirty="0" smtClean="0"/>
              <a:t>How do you work with that guy?</a:t>
            </a:r>
          </a:p>
          <a:p>
            <a:r>
              <a:rPr lang="en-US" dirty="0" smtClean="0"/>
              <a:t>Do you have a company-level privacy data standard?</a:t>
            </a:r>
          </a:p>
          <a:p>
            <a:pPr lvl="1"/>
            <a:r>
              <a:rPr lang="en-US" dirty="0" smtClean="0"/>
              <a:t>Should you?</a:t>
            </a:r>
          </a:p>
          <a:p>
            <a:pPr lvl="1"/>
            <a:r>
              <a:rPr lang="en-US" dirty="0" smtClean="0"/>
              <a:t>Maybe GDPR or CCPA?</a:t>
            </a:r>
          </a:p>
          <a:p>
            <a:pPr lvl="1"/>
            <a:r>
              <a:rPr lang="en-US" dirty="0" smtClean="0"/>
              <a:t>Tools like VPN, firewalls, and more</a:t>
            </a:r>
          </a:p>
          <a:p>
            <a:r>
              <a:rPr lang="en-US" dirty="0" err="1" smtClean="0"/>
              <a:t>DPaaS</a:t>
            </a:r>
            <a:r>
              <a:rPr lang="en-US" dirty="0" smtClean="0"/>
              <a:t> – Data Privacy as a Service</a:t>
            </a:r>
          </a:p>
          <a:p>
            <a:pPr lvl="1"/>
            <a:r>
              <a:rPr lang="en-US" dirty="0" smtClean="0"/>
              <a:t>You can hire people to help you do this</a:t>
            </a:r>
          </a:p>
          <a:p>
            <a:pPr lvl="1"/>
            <a:r>
              <a:rPr lang="en-US" dirty="0" smtClean="0"/>
              <a:t>If you’re data is in the cloud, maybe you do already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7: Legal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data goals:</a:t>
            </a:r>
            <a:endParaRPr lang="en-US" dirty="0"/>
          </a:p>
          <a:p>
            <a:pPr lvl="1"/>
            <a:r>
              <a:rPr lang="en-US" dirty="0" smtClean="0"/>
              <a:t>Legal v </a:t>
            </a:r>
            <a:r>
              <a:rPr lang="en-US" dirty="0" smtClean="0"/>
              <a:t>Ethical, </a:t>
            </a:r>
            <a:endParaRPr lang="en-US" dirty="0" smtClean="0"/>
          </a:p>
          <a:p>
            <a:pPr lvl="1"/>
            <a:r>
              <a:rPr lang="en-US" dirty="0" smtClean="0"/>
              <a:t>Secure v </a:t>
            </a:r>
            <a:r>
              <a:rPr lang="en-US" dirty="0" smtClean="0"/>
              <a:t>Private: </a:t>
            </a:r>
          </a:p>
          <a:p>
            <a:r>
              <a:rPr lang="en-US" dirty="0" smtClean="0"/>
              <a:t>How can you know enough to know what you don’t know?</a:t>
            </a:r>
          </a:p>
          <a:p>
            <a:pPr lvl="1"/>
            <a:r>
              <a:rPr lang="en-US" dirty="0" smtClean="0"/>
              <a:t>GDPR, CCPA, something else</a:t>
            </a:r>
            <a:endParaRPr lang="en-US" dirty="0" smtClean="0"/>
          </a:p>
          <a:p>
            <a:r>
              <a:rPr lang="en-US" dirty="0" smtClean="0"/>
              <a:t>How can you know enough to do what you need to do?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1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uman Palette">
      <a:dk1>
        <a:srgbClr val="291534"/>
      </a:dk1>
      <a:lt1>
        <a:sysClr val="window" lastClr="FFFFFF"/>
      </a:lt1>
      <a:dk2>
        <a:srgbClr val="4B275F"/>
      </a:dk2>
      <a:lt2>
        <a:srgbClr val="E4DDD0"/>
      </a:lt2>
      <a:accent1>
        <a:srgbClr val="00A8E1"/>
      </a:accent1>
      <a:accent2>
        <a:srgbClr val="88714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4856</TotalTime>
  <Words>457</Words>
  <Application>Microsoft Office PowerPoint</Application>
  <PresentationFormat>Custom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Source Sans Pro</vt:lpstr>
      <vt:lpstr>Ubuntu Mono</vt:lpstr>
      <vt:lpstr>Wingdings</vt:lpstr>
      <vt:lpstr>Office Theme</vt:lpstr>
      <vt:lpstr>PDAT625G:  Big Data Security and Ethics</vt:lpstr>
      <vt:lpstr>Module 7: Legal Considerations</vt:lpstr>
      <vt:lpstr>GDPR, CCPA, and others</vt:lpstr>
      <vt:lpstr>Principles behind good privacy practice</vt:lpstr>
      <vt:lpstr>Signal Convergence</vt:lpstr>
      <vt:lpstr>What should YOU do?</vt:lpstr>
      <vt:lpstr>Module 7: Legal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Thatcher, Scott</dc:creator>
  <cp:lastModifiedBy>Alberts, Scott</cp:lastModifiedBy>
  <cp:revision>97</cp:revision>
  <dcterms:created xsi:type="dcterms:W3CDTF">2020-05-26T16:42:01Z</dcterms:created>
  <dcterms:modified xsi:type="dcterms:W3CDTF">2022-02-13T04:05:32Z</dcterms:modified>
</cp:coreProperties>
</file>