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76" r:id="rId4"/>
    <p:sldId id="310" r:id="rId5"/>
    <p:sldId id="306" r:id="rId6"/>
    <p:sldId id="308" r:id="rId7"/>
    <p:sldId id="284" r:id="rId8"/>
    <p:sldId id="307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302" r:id="rId19"/>
    <p:sldId id="300" r:id="rId20"/>
    <p:sldId id="305" r:id="rId21"/>
    <p:sldId id="304" r:id="rId22"/>
    <p:sldId id="301" r:id="rId23"/>
    <p:sldId id="313" r:id="rId24"/>
    <p:sldId id="299" r:id="rId25"/>
    <p:sldId id="298" r:id="rId26"/>
    <p:sldId id="297" r:id="rId27"/>
    <p:sldId id="312" r:id="rId28"/>
    <p:sldId id="294" r:id="rId29"/>
    <p:sldId id="295" r:id="rId30"/>
    <p:sldId id="296" r:id="rId31"/>
    <p:sldId id="314" r:id="rId32"/>
    <p:sldId id="315" r:id="rId33"/>
    <p:sldId id="316" r:id="rId34"/>
    <p:sldId id="317" r:id="rId35"/>
    <p:sldId id="321" r:id="rId36"/>
    <p:sldId id="320" r:id="rId37"/>
    <p:sldId id="322" r:id="rId38"/>
    <p:sldId id="319" r:id="rId39"/>
    <p:sldId id="323" r:id="rId40"/>
    <p:sldId id="318" r:id="rId41"/>
    <p:sldId id="309" r:id="rId42"/>
    <p:sldId id="282" r:id="rId43"/>
  </p:sldIdLst>
  <p:sldSz cx="6858000" cy="5143500"/>
  <p:notesSz cx="7010400" cy="9296400"/>
  <p:defaultTextStyle>
    <a:defPPr>
      <a:defRPr lang="en-US"/>
    </a:defPPr>
    <a:lvl1pPr marL="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28803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57607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86410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152144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1440180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1728216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2016252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2304288" algn="l" defTabSz="576072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2DE7438-8344-4CB1-B596-B2983109A342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EC5B455-8CEB-4F1F-AF57-640056C9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3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C4DB686-D48A-43AB-9BD9-B6777F76038C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F4FCAB1-AA4A-4A03-96DA-8E9FA325C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2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0321"/>
            <a:ext cx="6858000" cy="824220"/>
          </a:xfrm>
          <a:noFill/>
        </p:spPr>
        <p:txBody>
          <a:bodyPr lIns="2286000" tIns="182880" bIns="182880" anchor="t" anchorCtr="0"/>
          <a:lstStyle>
            <a:lvl1pPr algn="l">
              <a:defRPr sz="28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55619"/>
            <a:ext cx="6858000" cy="1053878"/>
          </a:xfrm>
        </p:spPr>
        <p:txBody>
          <a:bodyPr lIns="2286000" tIns="182880" rIns="182880" bIns="18288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52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98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chemeClr val="accent2"/>
              </a:buClr>
              <a:buFont typeface="Source Sans Pro" panose="020B0503030403020204" pitchFamily="34" charset="0"/>
              <a:buChar char="–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49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noFill/>
        </p:spPr>
        <p:txBody>
          <a:bodyPr tIns="182880" bIns="182880" anchor="t" anchorCtr="0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4715"/>
            <a:ext cx="6858000" cy="1777285"/>
          </a:xfrm>
        </p:spPr>
        <p:txBody>
          <a:bodyPr lIns="228600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2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429000" cy="4114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33272"/>
            <a:ext cx="3429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000" y="1005840"/>
            <a:ext cx="3429000" cy="5486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8999" y="1563624"/>
            <a:ext cx="3429000" cy="357530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055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65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Code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6068"/>
            <a:ext cx="6858000" cy="2048256"/>
          </a:xfrm>
          <a:solidFill>
            <a:schemeClr val="bg1"/>
          </a:solidFill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0" y="3108960"/>
            <a:ext cx="6858000" cy="2034540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/Code Horizont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1560"/>
            <a:ext cx="3429000" cy="40690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051560"/>
            <a:ext cx="3429000" cy="4096512"/>
          </a:xfrm>
          <a:solidFill>
            <a:schemeClr val="bg2"/>
          </a:solidFill>
        </p:spPr>
        <p:txBody>
          <a:bodyPr/>
          <a:lstStyle>
            <a:lvl1pPr>
              <a:defRPr>
                <a:latin typeface="Ubuntu Mono" panose="020B0509030602030204" pitchFamily="49" charset="0"/>
              </a:defRPr>
            </a:lvl1pPr>
            <a:lvl2pPr>
              <a:defRPr>
                <a:latin typeface="Ubuntu Mono" panose="020B0509030602030204" pitchFamily="49" charset="0"/>
              </a:defRPr>
            </a:lvl2pPr>
            <a:lvl3pPr>
              <a:defRPr>
                <a:latin typeface="Ubuntu Mono" panose="020B0509030602030204" pitchFamily="49" charset="0"/>
              </a:defRPr>
            </a:lvl3pPr>
            <a:lvl4pPr>
              <a:defRPr>
                <a:latin typeface="Ubuntu Mono" panose="020B0509030602030204" pitchFamily="49" charset="0"/>
              </a:defRPr>
            </a:lvl4pPr>
            <a:lvl5pPr>
              <a:defRPr>
                <a:latin typeface="Ubuntu Mono" panose="020B0509030602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648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8872"/>
            <a:ext cx="6858000" cy="822960"/>
          </a:xfrm>
          <a:prstGeom prst="rect">
            <a:avLst/>
          </a:prstGeom>
          <a:noFill/>
        </p:spPr>
        <p:txBody>
          <a:bodyPr vert="horz" lIns="182880" tIns="137160" rIns="182880" bIns="13716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3272"/>
            <a:ext cx="6858000" cy="4114800"/>
          </a:xfrm>
          <a:prstGeom prst="rect">
            <a:avLst/>
          </a:prstGeom>
        </p:spPr>
        <p:txBody>
          <a:bodyPr vert="horz" lIns="182880" tIns="182880" rIns="182880" bIns="18288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58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8" r:id="rId6"/>
    <p:sldLayoutId id="2147483670" r:id="rId7"/>
    <p:sldLayoutId id="2147483669" r:id="rId8"/>
    <p:sldLayoutId id="2147483666" r:id="rId9"/>
    <p:sldLayoutId id="214748366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verse.org/package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verse.tidyverse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verse.tidyvers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PDAT611: </a:t>
            </a:r>
            <a:br>
              <a:rPr lang="en-US" dirty="0" smtClean="0"/>
            </a:br>
            <a:r>
              <a:rPr lang="en-US" dirty="0" smtClean="0"/>
              <a:t>Big Data Management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8400" dirty="0" smtClean="0"/>
          </a:p>
          <a:p>
            <a:r>
              <a:rPr lang="en-US" sz="8400" dirty="0" smtClean="0"/>
              <a:t>Module 2:</a:t>
            </a:r>
            <a:br>
              <a:rPr lang="en-US" sz="8400" dirty="0" smtClean="0"/>
            </a:br>
            <a:r>
              <a:rPr lang="en-US" sz="8400" dirty="0" smtClean="0"/>
              <a:t>Expanding Tidyverse</a:t>
            </a:r>
            <a:endParaRPr lang="en-US" sz="8400" dirty="0"/>
          </a:p>
          <a:p>
            <a:r>
              <a:rPr lang="en-US" sz="8400" dirty="0"/>
              <a:t/>
            </a:r>
            <a:br>
              <a:rPr lang="en-US" sz="84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dates </a:t>
            </a:r>
            <a:r>
              <a:rPr lang="en-US" dirty="0"/>
              <a:t>and </a:t>
            </a:r>
            <a:r>
              <a:rPr lang="en-US" dirty="0" smtClean="0"/>
              <a:t>times in standard 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parse </a:t>
            </a:r>
            <a:r>
              <a:rPr lang="en-US" dirty="0" smtClean="0"/>
              <a:t>command names </a:t>
            </a:r>
            <a:r>
              <a:rPr lang="en-US" dirty="0"/>
              <a:t>match component </a:t>
            </a:r>
            <a:r>
              <a:rPr lang="en-US" dirty="0" smtClean="0"/>
              <a:t>order</a:t>
            </a:r>
            <a:endParaRPr lang="en-US" dirty="0"/>
          </a:p>
          <a:p>
            <a:pPr lvl="1"/>
            <a:r>
              <a:rPr lang="en-US" dirty="0" err="1">
                <a:latin typeface="Ubuntu Mono" panose="020B0509030602030204" pitchFamily="49" charset="0"/>
              </a:rPr>
              <a:t>ymd</a:t>
            </a:r>
            <a:r>
              <a:rPr lang="en-US" dirty="0">
                <a:latin typeface="Ubuntu Mono" panose="020B0509030602030204" pitchFamily="49" charset="0"/>
              </a:rPr>
              <a:t>(), </a:t>
            </a:r>
            <a:r>
              <a:rPr lang="en-US" dirty="0" err="1">
                <a:latin typeface="Ubuntu Mono" panose="020B0509030602030204" pitchFamily="49" charset="0"/>
              </a:rPr>
              <a:t>ydm</a:t>
            </a:r>
            <a:r>
              <a:rPr lang="en-US" dirty="0">
                <a:latin typeface="Ubuntu Mono" panose="020B0509030602030204" pitchFamily="49" charset="0"/>
              </a:rPr>
              <a:t>()</a:t>
            </a:r>
          </a:p>
          <a:p>
            <a:pPr lvl="1"/>
            <a:r>
              <a:rPr lang="en-US" dirty="0" err="1">
                <a:latin typeface="Ubuntu Mono" panose="020B0509030602030204" pitchFamily="49" charset="0"/>
              </a:rPr>
              <a:t>mdy</a:t>
            </a:r>
            <a:r>
              <a:rPr lang="en-US" dirty="0">
                <a:latin typeface="Ubuntu Mono" panose="020B0509030602030204" pitchFamily="49" charset="0"/>
              </a:rPr>
              <a:t>(), </a:t>
            </a:r>
            <a:r>
              <a:rPr lang="en-US" dirty="0" err="1">
                <a:latin typeface="Ubuntu Mono" panose="020B0509030602030204" pitchFamily="49" charset="0"/>
              </a:rPr>
              <a:t>myd</a:t>
            </a:r>
            <a:r>
              <a:rPr lang="en-US" dirty="0">
                <a:latin typeface="Ubuntu Mono" panose="020B0509030602030204" pitchFamily="49" charset="0"/>
              </a:rPr>
              <a:t>()</a:t>
            </a:r>
          </a:p>
          <a:p>
            <a:pPr lvl="1"/>
            <a:r>
              <a:rPr lang="en-US" dirty="0" err="1">
                <a:latin typeface="Ubuntu Mono" panose="020B0509030602030204" pitchFamily="49" charset="0"/>
              </a:rPr>
              <a:t>dmy</a:t>
            </a:r>
            <a:r>
              <a:rPr lang="en-US" dirty="0">
                <a:latin typeface="Ubuntu Mono" panose="020B0509030602030204" pitchFamily="49" charset="0"/>
              </a:rPr>
              <a:t>(), </a:t>
            </a:r>
            <a:r>
              <a:rPr lang="en-US" dirty="0" err="1">
                <a:latin typeface="Ubuntu Mono" panose="020B0509030602030204" pitchFamily="49" charset="0"/>
              </a:rPr>
              <a:t>dym</a:t>
            </a:r>
            <a:r>
              <a:rPr lang="en-US" dirty="0">
                <a:latin typeface="Ubuntu Mono" panose="020B0509030602030204" pitchFamily="49" charset="0"/>
              </a:rPr>
              <a:t>()</a:t>
            </a:r>
          </a:p>
          <a:p>
            <a:pPr lvl="1"/>
            <a:r>
              <a:rPr lang="en-US" dirty="0" err="1">
                <a:latin typeface="Ubuntu Mono" panose="020B0509030602030204" pitchFamily="49" charset="0"/>
              </a:rPr>
              <a:t>ymd_hms</a:t>
            </a:r>
            <a:r>
              <a:rPr lang="en-US" dirty="0">
                <a:latin typeface="Ubuntu Mono" panose="020B0509030602030204" pitchFamily="49" charset="0"/>
              </a:rPr>
              <a:t>(), </a:t>
            </a:r>
            <a:r>
              <a:rPr lang="en-US" dirty="0" err="1">
                <a:latin typeface="Ubuntu Mono" panose="020B0509030602030204" pitchFamily="49" charset="0"/>
              </a:rPr>
              <a:t>ymd_hm</a:t>
            </a:r>
            <a:r>
              <a:rPr lang="en-US" dirty="0">
                <a:latin typeface="Ubuntu Mono" panose="020B0509030602030204" pitchFamily="49" charset="0"/>
              </a:rPr>
              <a:t>(),</a:t>
            </a:r>
          </a:p>
          <a:p>
            <a:pPr lvl="1"/>
            <a:r>
              <a:rPr lang="en-US" dirty="0" err="1">
                <a:latin typeface="Ubuntu Mono" panose="020B0509030602030204" pitchFamily="49" charset="0"/>
              </a:rPr>
              <a:t>ymd_h</a:t>
            </a:r>
            <a:r>
              <a:rPr lang="en-US" dirty="0">
                <a:latin typeface="Ubuntu Mono" panose="020B0509030602030204" pitchFamily="49" charset="0"/>
              </a:rPr>
              <a:t>(), </a:t>
            </a:r>
            <a:r>
              <a:rPr lang="en-US" dirty="0" smtClean="0">
                <a:latin typeface="Ubuntu Mono" panose="020B0509030602030204" pitchFamily="49" charset="0"/>
              </a:rPr>
              <a:t>etc.</a:t>
            </a:r>
            <a:endParaRPr lang="en-US" dirty="0">
              <a:latin typeface="Ubuntu Mono" panose="020B0509030602030204" pitchFamily="49" charset="0"/>
            </a:endParaRPr>
          </a:p>
          <a:p>
            <a:r>
              <a:rPr lang="en-US" dirty="0"/>
              <a:t>All-purpose </a:t>
            </a:r>
            <a:r>
              <a:rPr lang="en-US" dirty="0" smtClean="0"/>
              <a:t>command</a:t>
            </a:r>
            <a:endParaRPr lang="en-US" dirty="0" smtClean="0"/>
          </a:p>
          <a:p>
            <a:pPr lvl="1"/>
            <a:r>
              <a:rPr lang="en-US" dirty="0" err="1" smtClean="0">
                <a:latin typeface="Ubuntu Mono" panose="020B0509030602030204" pitchFamily="49" charset="0"/>
              </a:rPr>
              <a:t>parse_date_time</a:t>
            </a:r>
            <a:r>
              <a:rPr lang="en-US" dirty="0">
                <a:latin typeface="Ubuntu Mono" panose="020B0509030602030204" pitchFamily="49" charset="0"/>
              </a:rPr>
              <a:t>()</a:t>
            </a:r>
          </a:p>
          <a:p>
            <a:r>
              <a:rPr lang="en-US" dirty="0"/>
              <a:t>Watch </a:t>
            </a:r>
            <a:r>
              <a:rPr lang="en-US" dirty="0" err="1"/>
              <a:t>timezones</a:t>
            </a:r>
            <a:r>
              <a:rPr lang="en-US" dirty="0" smtClean="0"/>
              <a:t>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93806" y="1033272"/>
            <a:ext cx="3564194" cy="4114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 err="1" smtClean="0">
                <a:latin typeface="Ubuntu Mono" panose="020B0509030602030204" pitchFamily="49" charset="0"/>
              </a:rPr>
              <a:t>PiDates</a:t>
            </a:r>
            <a:r>
              <a:rPr lang="fr-FR" sz="1200" dirty="0" smtClean="0">
                <a:latin typeface="Ubuntu Mono" panose="020B0509030602030204" pitchFamily="49" charset="0"/>
              </a:rPr>
              <a:t> </a:t>
            </a:r>
            <a:r>
              <a:rPr lang="fr-FR" sz="1200" dirty="0">
                <a:latin typeface="Ubuntu Mono" panose="020B0509030602030204" pitchFamily="49" charset="0"/>
              </a:rPr>
              <a:t>&lt;- </a:t>
            </a:r>
            <a:r>
              <a:rPr lang="fr-FR" sz="1200" b="1" dirty="0">
                <a:latin typeface="Ubuntu Mono" panose="020B0509030602030204" pitchFamily="49" charset="0"/>
              </a:rPr>
              <a:t>c</a:t>
            </a:r>
            <a:r>
              <a:rPr lang="fr-FR" sz="1200" dirty="0">
                <a:latin typeface="Ubuntu Mono" panose="020B0509030602030204" pitchFamily="49" charset="0"/>
              </a:rPr>
              <a:t>("3/14/21", "Mar 14th, 1988</a:t>
            </a:r>
            <a:r>
              <a:rPr lang="fr-FR" sz="1200" dirty="0" smtClean="0">
                <a:latin typeface="Ubuntu Mono" panose="020B0509030602030204" pitchFamily="49" charset="0"/>
              </a:rPr>
              <a:t>")</a:t>
            </a:r>
            <a:br>
              <a:rPr lang="fr-FR" sz="1200" dirty="0" smtClean="0">
                <a:latin typeface="Ubuntu Mono" panose="020B0509030602030204" pitchFamily="49" charset="0"/>
              </a:rPr>
            </a:br>
            <a:r>
              <a:rPr lang="fr-FR" sz="1200" dirty="0" err="1" smtClean="0">
                <a:latin typeface="Ubuntu Mono" panose="020B0509030602030204" pitchFamily="49" charset="0"/>
              </a:rPr>
              <a:t>PiTimes</a:t>
            </a:r>
            <a:r>
              <a:rPr lang="fr-FR" sz="1200" dirty="0" smtClean="0">
                <a:latin typeface="Ubuntu Mono" panose="020B0509030602030204" pitchFamily="49" charset="0"/>
              </a:rPr>
              <a:t> </a:t>
            </a:r>
            <a:r>
              <a:rPr lang="fr-FR" sz="1200" dirty="0">
                <a:latin typeface="Ubuntu Mono" panose="020B0509030602030204" pitchFamily="49" charset="0"/>
              </a:rPr>
              <a:t>&lt;- </a:t>
            </a:r>
            <a:r>
              <a:rPr lang="fr-FR" sz="1200" b="1" dirty="0">
                <a:latin typeface="Ubuntu Mono" panose="020B0509030602030204" pitchFamily="49" charset="0"/>
              </a:rPr>
              <a:t>c</a:t>
            </a:r>
            <a:r>
              <a:rPr lang="fr-FR" sz="1200" dirty="0">
                <a:latin typeface="Ubuntu Mono" panose="020B0509030602030204" pitchFamily="49" charset="0"/>
              </a:rPr>
              <a:t>("3/14/21 13:03:30", "Mar 14th, 1988, 1:03:30 pm")</a:t>
            </a:r>
          </a:p>
          <a:p>
            <a:pPr marL="0" indent="0">
              <a:buNone/>
            </a:pPr>
            <a:r>
              <a:rPr lang="fr-FR" sz="1200" i="1" dirty="0">
                <a:latin typeface="Ubuntu Mono" panose="020B0509030602030204" pitchFamily="49" charset="0"/>
              </a:rPr>
              <a:t># Base </a:t>
            </a:r>
            <a:r>
              <a:rPr lang="fr-FR" sz="1200" i="1" dirty="0" smtClean="0">
                <a:latin typeface="Ubuntu Mono" panose="020B0509030602030204" pitchFamily="49" charset="0"/>
              </a:rPr>
              <a:t>R</a:t>
            </a:r>
            <a:br>
              <a:rPr lang="fr-FR" sz="1200" i="1" dirty="0" smtClean="0">
                <a:latin typeface="Ubuntu Mono" panose="020B0509030602030204" pitchFamily="49" charset="0"/>
              </a:rPr>
            </a:br>
            <a:r>
              <a:rPr lang="fr-FR" sz="1200" b="1" dirty="0" err="1" smtClean="0">
                <a:latin typeface="Ubuntu Mono" panose="020B0509030602030204" pitchFamily="49" charset="0"/>
              </a:rPr>
              <a:t>as.Date</a:t>
            </a:r>
            <a:r>
              <a:rPr lang="fr-FR" sz="1200" dirty="0" smtClean="0">
                <a:latin typeface="Ubuntu Mono" panose="020B0509030602030204" pitchFamily="49" charset="0"/>
              </a:rPr>
              <a:t>(</a:t>
            </a:r>
            <a:r>
              <a:rPr lang="fr-FR" sz="1200" dirty="0" err="1" smtClean="0">
                <a:latin typeface="Ubuntu Mono" panose="020B0509030602030204" pitchFamily="49" charset="0"/>
              </a:rPr>
              <a:t>PiDates</a:t>
            </a:r>
            <a:r>
              <a:rPr lang="fr-FR" sz="1200" dirty="0">
                <a:latin typeface="Ubuntu Mono" panose="020B0509030602030204" pitchFamily="49" charset="0"/>
              </a:rPr>
              <a:t>, format="%m/%d/%y")</a:t>
            </a:r>
          </a:p>
          <a:p>
            <a:pPr marL="0" indent="0">
              <a:buNone/>
            </a:pPr>
            <a:r>
              <a:rPr lang="en-US" sz="1200" dirty="0" smtClean="0">
                <a:latin typeface="Ubuntu Mono" panose="020B0509030602030204" pitchFamily="49" charset="0"/>
              </a:rPr>
              <a:t>[</a:t>
            </a:r>
            <a:r>
              <a:rPr lang="en-US" sz="1200" dirty="0">
                <a:latin typeface="Ubuntu Mono" panose="020B0509030602030204" pitchFamily="49" charset="0"/>
              </a:rPr>
              <a:t>1] "</a:t>
            </a:r>
            <a:r>
              <a:rPr lang="en-US" sz="1200" dirty="0" smtClean="0">
                <a:latin typeface="Ubuntu Mono" panose="020B0509030602030204" pitchFamily="49" charset="0"/>
              </a:rPr>
              <a:t>2021-02-18</a:t>
            </a:r>
            <a:r>
              <a:rPr lang="en-US" sz="1200" dirty="0">
                <a:latin typeface="Ubuntu Mono" panose="020B0509030602030204" pitchFamily="49" charset="0"/>
              </a:rPr>
              <a:t>" NA</a:t>
            </a:r>
          </a:p>
          <a:p>
            <a:pPr marL="0" indent="0">
              <a:buNone/>
            </a:pPr>
            <a:r>
              <a:rPr lang="en-US" sz="1200" b="1" dirty="0" err="1" smtClean="0">
                <a:latin typeface="Ubuntu Mono" panose="020B0509030602030204" pitchFamily="49" charset="0"/>
              </a:rPr>
              <a:t>as.POSIXct</a:t>
            </a:r>
            <a:r>
              <a:rPr lang="en-US" sz="1200" dirty="0" smtClean="0">
                <a:latin typeface="Ubuntu Mono" panose="020B0509030602030204" pitchFamily="49" charset="0"/>
              </a:rPr>
              <a:t>(</a:t>
            </a:r>
            <a:r>
              <a:rPr lang="en-US" sz="1200" dirty="0" err="1" smtClean="0">
                <a:latin typeface="Ubuntu Mono" panose="020B0509030602030204" pitchFamily="49" charset="0"/>
              </a:rPr>
              <a:t>PiTimes</a:t>
            </a:r>
            <a:r>
              <a:rPr lang="en-US" sz="1200" dirty="0" smtClean="0">
                <a:latin typeface="Ubuntu Mono" panose="020B0509030602030204" pitchFamily="49" charset="0"/>
              </a:rPr>
              <a:t>, 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smtClean="0">
                <a:latin typeface="Ubuntu Mono" panose="020B0509030602030204" pitchFamily="49" charset="0"/>
              </a:rPr>
              <a:t>       </a:t>
            </a:r>
            <a:r>
              <a:rPr lang="pt-BR" sz="1200" dirty="0" smtClean="0">
                <a:latin typeface="Ubuntu Mono" panose="020B0509030602030204" pitchFamily="49" charset="0"/>
              </a:rPr>
              <a:t>format</a:t>
            </a:r>
            <a:r>
              <a:rPr lang="pt-BR" sz="1200" dirty="0">
                <a:latin typeface="Ubuntu Mono" panose="020B0509030602030204" pitchFamily="49" charset="0"/>
              </a:rPr>
              <a:t>="%m/%d/%y %H:%M:%S")</a:t>
            </a:r>
          </a:p>
          <a:p>
            <a:pPr marL="0" indent="0">
              <a:buNone/>
            </a:pPr>
            <a:r>
              <a:rPr lang="pl-PL" sz="1200" dirty="0">
                <a:latin typeface="Ubuntu Mono" panose="020B0509030602030204" pitchFamily="49" charset="0"/>
              </a:rPr>
              <a:t>[1] </a:t>
            </a:r>
            <a:r>
              <a:rPr lang="pl-PL" sz="1200" dirty="0" smtClean="0">
                <a:latin typeface="Ubuntu Mono" panose="020B0509030602030204" pitchFamily="49" charset="0"/>
              </a:rPr>
              <a:t>“</a:t>
            </a:r>
            <a:r>
              <a:rPr lang="en-US" sz="1200" dirty="0" smtClean="0">
                <a:latin typeface="Ubuntu Mono" panose="020B0509030602030204" pitchFamily="49" charset="0"/>
              </a:rPr>
              <a:t>2021</a:t>
            </a:r>
            <a:r>
              <a:rPr lang="pl-PL" sz="1200" dirty="0" smtClean="0">
                <a:latin typeface="Ubuntu Mono" panose="020B0509030602030204" pitchFamily="49" charset="0"/>
              </a:rPr>
              <a:t>-0</a:t>
            </a:r>
            <a:r>
              <a:rPr lang="en-US" sz="1200" dirty="0" smtClean="0">
                <a:latin typeface="Ubuntu Mono" panose="020B0509030602030204" pitchFamily="49" charset="0"/>
              </a:rPr>
              <a:t>3</a:t>
            </a:r>
            <a:r>
              <a:rPr lang="pl-PL" sz="1200" dirty="0" smtClean="0">
                <a:latin typeface="Ubuntu Mono" panose="020B0509030602030204" pitchFamily="49" charset="0"/>
              </a:rPr>
              <a:t>-1</a:t>
            </a:r>
            <a:r>
              <a:rPr lang="en-US" sz="1200" dirty="0" smtClean="0">
                <a:latin typeface="Ubuntu Mono" panose="020B0509030602030204" pitchFamily="49" charset="0"/>
              </a:rPr>
              <a:t>4</a:t>
            </a:r>
            <a:r>
              <a:rPr lang="pl-PL" sz="1200" dirty="0" smtClean="0">
                <a:latin typeface="Ubuntu Mono" panose="020B0509030602030204" pitchFamily="49" charset="0"/>
              </a:rPr>
              <a:t> </a:t>
            </a:r>
            <a:r>
              <a:rPr lang="pl-PL" sz="1200" dirty="0">
                <a:latin typeface="Ubuntu Mono" panose="020B0509030602030204" pitchFamily="49" charset="0"/>
              </a:rPr>
              <a:t>13:03:30 CST" NA</a:t>
            </a:r>
          </a:p>
          <a:p>
            <a:pPr marL="0" indent="0">
              <a:buNone/>
            </a:pPr>
            <a:r>
              <a:rPr lang="en-US" sz="1200" i="1" dirty="0">
                <a:latin typeface="Ubuntu Mono" panose="020B0509030602030204" pitchFamily="49" charset="0"/>
              </a:rPr>
              <a:t># </a:t>
            </a:r>
            <a:r>
              <a:rPr lang="en-US" sz="1200" i="1" dirty="0" err="1" smtClean="0">
                <a:latin typeface="Ubuntu Mono" panose="020B0509030602030204" pitchFamily="49" charset="0"/>
              </a:rPr>
              <a:t>Lubridate</a:t>
            </a:r>
            <a:r>
              <a:rPr lang="en-US" sz="1200" i="1" dirty="0">
                <a:latin typeface="Ubuntu Mono" panose="020B0509030602030204" pitchFamily="49" charset="0"/>
              </a:rPr>
              <a:t/>
            </a:r>
            <a:br>
              <a:rPr lang="en-US" sz="1200" i="1" dirty="0">
                <a:latin typeface="Ubuntu Mono" panose="020B0509030602030204" pitchFamily="49" charset="0"/>
              </a:rPr>
            </a:br>
            <a:r>
              <a:rPr lang="en-US" sz="1200" b="1" dirty="0" smtClean="0">
                <a:latin typeface="Ubuntu Mono" panose="020B0509030602030204" pitchFamily="49" charset="0"/>
              </a:rPr>
              <a:t>library</a:t>
            </a:r>
            <a:r>
              <a:rPr lang="en-US" sz="1200" dirty="0" smtClean="0">
                <a:latin typeface="Ubuntu Mono" panose="020B0509030602030204" pitchFamily="49" charset="0"/>
              </a:rPr>
              <a:t>(</a:t>
            </a:r>
            <a:r>
              <a:rPr lang="en-US" sz="1200" dirty="0" err="1" smtClean="0">
                <a:latin typeface="Ubuntu Mono" panose="020B0509030602030204" pitchFamily="49" charset="0"/>
              </a:rPr>
              <a:t>lubridate</a:t>
            </a:r>
            <a:r>
              <a:rPr lang="en-US" sz="1200" dirty="0" smtClean="0">
                <a:latin typeface="Ubuntu Mono" panose="020B0509030602030204" pitchFamily="49" charset="0"/>
              </a:rPr>
              <a:t>)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b="1" dirty="0" err="1" smtClean="0">
                <a:latin typeface="Ubuntu Mono" panose="020B0509030602030204" pitchFamily="49" charset="0"/>
              </a:rPr>
              <a:t>mdy</a:t>
            </a:r>
            <a:r>
              <a:rPr lang="en-US" sz="1200" dirty="0" smtClean="0">
                <a:latin typeface="Ubuntu Mono" panose="020B0509030602030204" pitchFamily="49" charset="0"/>
              </a:rPr>
              <a:t>(</a:t>
            </a:r>
            <a:r>
              <a:rPr lang="en-US" sz="1200" dirty="0" err="1" smtClean="0">
                <a:latin typeface="Ubuntu Mono" panose="020B0509030602030204" pitchFamily="49" charset="0"/>
              </a:rPr>
              <a:t>PiDates</a:t>
            </a:r>
            <a:r>
              <a:rPr lang="en-US" sz="1200" dirty="0">
                <a:latin typeface="Ubuntu Mono" panose="020B0509030602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Ubuntu Mono" panose="020B0509030602030204" pitchFamily="49" charset="0"/>
              </a:rPr>
              <a:t>[1] </a:t>
            </a:r>
            <a:r>
              <a:rPr lang="en-US" sz="1200" dirty="0">
                <a:latin typeface="Ubuntu Mono" panose="020B0509030602030204" pitchFamily="49" charset="0"/>
              </a:rPr>
              <a:t>"2021-03-14" "</a:t>
            </a:r>
            <a:r>
              <a:rPr lang="en-US" sz="1200" dirty="0" smtClean="0">
                <a:latin typeface="Ubuntu Mono" panose="020B0509030602030204" pitchFamily="49" charset="0"/>
              </a:rPr>
              <a:t>1988-03-14“</a:t>
            </a:r>
          </a:p>
          <a:p>
            <a:pPr marL="0" indent="0">
              <a:buNone/>
            </a:pPr>
            <a:r>
              <a:rPr lang="en-US" sz="1200" b="1" dirty="0" err="1" smtClean="0">
                <a:latin typeface="Ubuntu Mono" panose="020B0509030602030204" pitchFamily="49" charset="0"/>
              </a:rPr>
              <a:t>mdy_hms</a:t>
            </a:r>
            <a:r>
              <a:rPr lang="en-US" sz="1200" dirty="0" smtClean="0">
                <a:latin typeface="Ubuntu Mono" panose="020B0509030602030204" pitchFamily="49" charset="0"/>
              </a:rPr>
              <a:t>(</a:t>
            </a:r>
            <a:r>
              <a:rPr lang="en-US" sz="1200" dirty="0" err="1" smtClean="0">
                <a:latin typeface="Ubuntu Mono" panose="020B0509030602030204" pitchFamily="49" charset="0"/>
              </a:rPr>
              <a:t>PiTimes</a:t>
            </a:r>
            <a:r>
              <a:rPr lang="en-US" sz="1200" dirty="0">
                <a:latin typeface="Ubuntu Mono" panose="020B0509030602030204" pitchFamily="49" charset="0"/>
              </a:rPr>
              <a:t>)</a:t>
            </a:r>
          </a:p>
          <a:p>
            <a:pPr marL="0" indent="0">
              <a:buNone/>
            </a:pPr>
            <a:r>
              <a:rPr lang="nb-NO" sz="1200" dirty="0">
                <a:latin typeface="Ubuntu Mono" panose="020B0509030602030204" pitchFamily="49" charset="0"/>
              </a:rPr>
              <a:t>[1] </a:t>
            </a:r>
            <a:r>
              <a:rPr lang="nb-NO" sz="1200" dirty="0">
                <a:latin typeface="Ubuntu Mono" panose="020B0509030602030204" pitchFamily="49" charset="0"/>
              </a:rPr>
              <a:t>"2021-03-14 13:03:30 UTC" </a:t>
            </a:r>
            <a:r>
              <a:rPr lang="nb-NO" sz="1200" dirty="0" smtClean="0">
                <a:latin typeface="Ubuntu Mono" panose="020B0509030602030204" pitchFamily="49" charset="0"/>
              </a:rPr>
              <a:t/>
            </a:r>
            <a:br>
              <a:rPr lang="nb-NO" sz="1200" dirty="0" smtClean="0">
                <a:latin typeface="Ubuntu Mono" panose="020B0509030602030204" pitchFamily="49" charset="0"/>
              </a:rPr>
            </a:br>
            <a:r>
              <a:rPr lang="nb-NO" sz="1200" dirty="0" smtClean="0">
                <a:latin typeface="Ubuntu Mono" panose="020B0509030602030204" pitchFamily="49" charset="0"/>
              </a:rPr>
              <a:t>    "</a:t>
            </a:r>
            <a:r>
              <a:rPr lang="nb-NO" sz="1200" dirty="0">
                <a:latin typeface="Ubuntu Mono" panose="020B0509030602030204" pitchFamily="49" charset="0"/>
              </a:rPr>
              <a:t>1988-03-14 13:03:30 UTC"</a:t>
            </a:r>
            <a:endParaRPr lang="nb-NO" sz="1200" dirty="0" smtClean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zones hurt our head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“UTC” stands </a:t>
            </a:r>
            <a:r>
              <a:rPr lang="en-US" dirty="0" smtClean="0"/>
              <a:t>for “Coordinated Universal Time</a:t>
            </a:r>
            <a:r>
              <a:rPr lang="en-US" dirty="0"/>
              <a:t>,” and is not </a:t>
            </a:r>
            <a:r>
              <a:rPr lang="en-US" dirty="0" smtClean="0"/>
              <a:t>a “live” time zone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not specified, </a:t>
            </a:r>
            <a:r>
              <a:rPr lang="en-US" dirty="0" smtClean="0"/>
              <a:t>defaults differ!</a:t>
            </a:r>
          </a:p>
          <a:p>
            <a:r>
              <a:rPr lang="en-US" dirty="0" smtClean="0"/>
              <a:t>Location-based names account </a:t>
            </a:r>
            <a:r>
              <a:rPr lang="en-US" dirty="0"/>
              <a:t>for daylight </a:t>
            </a:r>
            <a:r>
              <a:rPr lang="en-US" smtClean="0"/>
              <a:t>savings time. </a:t>
            </a:r>
            <a:endParaRPr lang="en-US" dirty="0" smtClean="0"/>
          </a:p>
          <a:p>
            <a:pPr lvl="1"/>
            <a:r>
              <a:rPr lang="en-US" dirty="0" err="1" smtClean="0">
                <a:latin typeface="Ubuntu Mono" panose="020B0509030602030204" pitchFamily="49" charset="0"/>
              </a:rPr>
              <a:t>OlsonNames</a:t>
            </a:r>
            <a:r>
              <a:rPr lang="en-US" dirty="0" smtClean="0">
                <a:latin typeface="Ubuntu Mono" panose="020B0509030602030204" pitchFamily="49" charset="0"/>
              </a:rPr>
              <a:t>( )</a:t>
            </a:r>
          </a:p>
          <a:p>
            <a:pPr lvl="1"/>
            <a:r>
              <a:rPr lang="en-US" smtClean="0">
                <a:latin typeface="Ubuntu Mono" panose="020B0509030602030204" pitchFamily="49" charset="0"/>
              </a:rPr>
              <a:t>Sys.timezone</a:t>
            </a:r>
            <a:r>
              <a:rPr lang="en-US" dirty="0" smtClean="0">
                <a:latin typeface="Ubuntu Mono" panose="020B0509030602030204" pitchFamily="49" charset="0"/>
              </a:rPr>
              <a:t>( )</a:t>
            </a:r>
            <a:endParaRPr lang="en-US" dirty="0">
              <a:latin typeface="Ubuntu Mono" panose="020B0509030602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18503" y="1033272"/>
            <a:ext cx="3839497" cy="4114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Ubuntu Mono" panose="020B0509030602030204" pitchFamily="49" charset="0"/>
              </a:rPr>
              <a:t>wintr.day</a:t>
            </a:r>
            <a:r>
              <a:rPr lang="en-US" dirty="0" smtClean="0">
                <a:latin typeface="Ubuntu Mono" panose="020B0509030602030204" pitchFamily="49" charset="0"/>
              </a:rPr>
              <a:t> </a:t>
            </a:r>
            <a:r>
              <a:rPr lang="en-US" dirty="0">
                <a:latin typeface="Ubuntu Mono" panose="020B0509030602030204" pitchFamily="49" charset="0"/>
              </a:rPr>
              <a:t>&lt;- "2021-02-14 13:03:30"</a:t>
            </a:r>
          </a:p>
          <a:p>
            <a:pPr marL="0" indent="0">
              <a:buNone/>
            </a:pPr>
            <a:r>
              <a:rPr lang="en-US" dirty="0" err="1" smtClean="0">
                <a:latin typeface="Ubuntu Mono" panose="020B0509030602030204" pitchFamily="49" charset="0"/>
              </a:rPr>
              <a:t>sumr.day</a:t>
            </a:r>
            <a:r>
              <a:rPr lang="en-US" dirty="0" smtClean="0">
                <a:latin typeface="Ubuntu Mono" panose="020B0509030602030204" pitchFamily="49" charset="0"/>
              </a:rPr>
              <a:t> </a:t>
            </a:r>
            <a:r>
              <a:rPr lang="en-US" dirty="0">
                <a:latin typeface="Ubuntu Mono" panose="020B0509030602030204" pitchFamily="49" charset="0"/>
              </a:rPr>
              <a:t>&lt;- "2021-07-04 13:03:30"</a:t>
            </a:r>
          </a:p>
          <a:p>
            <a:pPr marL="0" indent="0">
              <a:buNone/>
            </a:pPr>
            <a:r>
              <a:rPr lang="pt-BR" i="1" dirty="0">
                <a:latin typeface="Ubuntu Mono" panose="020B0509030602030204" pitchFamily="49" charset="0"/>
              </a:rPr>
              <a:t># Base R - System Time Zone</a:t>
            </a:r>
          </a:p>
          <a:p>
            <a:pPr marL="0" indent="0">
              <a:buNone/>
            </a:pPr>
            <a:r>
              <a:rPr lang="en-US" b="1" dirty="0" err="1" smtClean="0">
                <a:latin typeface="Ubuntu Mono" panose="020B0509030602030204" pitchFamily="49" charset="0"/>
              </a:rPr>
              <a:t>as.POSIXct</a:t>
            </a:r>
            <a:r>
              <a:rPr lang="en-US" dirty="0" smtClean="0">
                <a:latin typeface="Ubuntu Mono" panose="020B0509030602030204" pitchFamily="49" charset="0"/>
              </a:rPr>
              <a:t>(</a:t>
            </a:r>
            <a:r>
              <a:rPr lang="en-US" dirty="0" err="1" smtClean="0">
                <a:latin typeface="Ubuntu Mono" panose="020B0509030602030204" pitchFamily="49" charset="0"/>
              </a:rPr>
              <a:t>wintr.day</a:t>
            </a:r>
            <a:r>
              <a:rPr lang="en-US" dirty="0" smtClean="0">
                <a:latin typeface="Ubuntu Mono" panose="020B0509030602030204" pitchFamily="49" charset="0"/>
              </a:rPr>
              <a:t>)</a:t>
            </a:r>
            <a:endParaRPr lang="en-US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[1] "2021-02-14 13:03:30 CST"</a:t>
            </a:r>
          </a:p>
          <a:p>
            <a:pPr marL="0" indent="0">
              <a:buNone/>
            </a:pPr>
            <a:endParaRPr lang="en-US" i="1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Ubuntu Mono" panose="020B0509030602030204" pitchFamily="49" charset="0"/>
              </a:rPr>
              <a:t># </a:t>
            </a:r>
            <a:r>
              <a:rPr lang="en-US" i="1" dirty="0" err="1">
                <a:latin typeface="Ubuntu Mono" panose="020B0509030602030204" pitchFamily="49" charset="0"/>
              </a:rPr>
              <a:t>Lubridate</a:t>
            </a:r>
            <a:r>
              <a:rPr lang="en-US" i="1" dirty="0">
                <a:latin typeface="Ubuntu Mono" panose="020B0509030602030204" pitchFamily="49" charset="0"/>
              </a:rPr>
              <a:t> - UTC</a:t>
            </a:r>
          </a:p>
          <a:p>
            <a:pPr marL="0" indent="0">
              <a:buNone/>
            </a:pPr>
            <a:r>
              <a:rPr lang="en-US" b="1" dirty="0" err="1" smtClean="0">
                <a:latin typeface="Ubuntu Mono" panose="020B0509030602030204" pitchFamily="49" charset="0"/>
              </a:rPr>
              <a:t>ymd_hms</a:t>
            </a:r>
            <a:r>
              <a:rPr lang="en-US" dirty="0" smtClean="0">
                <a:latin typeface="Ubuntu Mono" panose="020B0509030602030204" pitchFamily="49" charset="0"/>
              </a:rPr>
              <a:t>(</a:t>
            </a:r>
            <a:r>
              <a:rPr lang="en-US" dirty="0" err="1" smtClean="0">
                <a:latin typeface="Ubuntu Mono" panose="020B0509030602030204" pitchFamily="49" charset="0"/>
              </a:rPr>
              <a:t>wintr.day</a:t>
            </a:r>
            <a:r>
              <a:rPr lang="en-US" dirty="0" smtClean="0">
                <a:latin typeface="Ubuntu Mono" panose="020B0509030602030204" pitchFamily="49" charset="0"/>
              </a:rPr>
              <a:t>)</a:t>
            </a:r>
            <a:endParaRPr lang="en-US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[1] "2021-02-14 13:03:30 UTC"</a:t>
            </a:r>
          </a:p>
          <a:p>
            <a:pPr marL="0" indent="0">
              <a:buNone/>
            </a:pPr>
            <a:r>
              <a:rPr lang="en-US" i="1" dirty="0">
                <a:latin typeface="Ubuntu Mono" panose="020B0509030602030204" pitchFamily="49" charset="0"/>
              </a:rPr>
              <a:t># </a:t>
            </a:r>
            <a:r>
              <a:rPr lang="en-US" i="1" dirty="0" smtClean="0">
                <a:latin typeface="Ubuntu Mono" panose="020B0509030602030204" pitchFamily="49" charset="0"/>
              </a:rPr>
              <a:t>Specify </a:t>
            </a:r>
            <a:r>
              <a:rPr lang="en-US" i="1" dirty="0">
                <a:latin typeface="Ubuntu Mono" panose="020B0509030602030204" pitchFamily="49" charset="0"/>
              </a:rPr>
              <a:t>`</a:t>
            </a:r>
            <a:r>
              <a:rPr lang="en-US" i="1" dirty="0" err="1">
                <a:latin typeface="Ubuntu Mono" panose="020B0509030602030204" pitchFamily="49" charset="0"/>
              </a:rPr>
              <a:t>tz</a:t>
            </a:r>
            <a:r>
              <a:rPr lang="en-US" i="1" dirty="0">
                <a:latin typeface="Ubuntu Mono" panose="020B0509030602030204" pitchFamily="49" charset="0"/>
              </a:rPr>
              <a:t>` to be </a:t>
            </a:r>
            <a:r>
              <a:rPr lang="en-US" i="1" dirty="0" smtClean="0">
                <a:latin typeface="Ubuntu Mono" panose="020B0509030602030204" pitchFamily="49" charset="0"/>
              </a:rPr>
              <a:t>sure.</a:t>
            </a:r>
            <a:endParaRPr lang="en-US" i="1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Ubuntu Mono" panose="020B0509030602030204" pitchFamily="49" charset="0"/>
              </a:rPr>
              <a:t>ymd_hms</a:t>
            </a:r>
            <a:r>
              <a:rPr lang="en-US" dirty="0" smtClean="0">
                <a:latin typeface="Ubuntu Mono" panose="020B0509030602030204" pitchFamily="49" charset="0"/>
              </a:rPr>
              <a:t>(</a:t>
            </a:r>
            <a:r>
              <a:rPr lang="en-US" dirty="0" err="1" smtClean="0">
                <a:latin typeface="Ubuntu Mono" panose="020B0509030602030204" pitchFamily="49" charset="0"/>
              </a:rPr>
              <a:t>wintr.day,tz</a:t>
            </a:r>
            <a:r>
              <a:rPr lang="en-US" dirty="0">
                <a:latin typeface="Ubuntu Mono" panose="020B0509030602030204" pitchFamily="49" charset="0"/>
              </a:rPr>
              <a:t>="</a:t>
            </a:r>
            <a:r>
              <a:rPr lang="en-US" dirty="0" smtClean="0">
                <a:latin typeface="Ubuntu Mono" panose="020B0509030602030204" pitchFamily="49" charset="0"/>
              </a:rPr>
              <a:t>America/Chicago")</a:t>
            </a:r>
            <a:endParaRPr lang="en-US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[1] "2021-02-14 13:03:30 </a:t>
            </a:r>
            <a:r>
              <a:rPr lang="en-US" dirty="0" smtClean="0">
                <a:latin typeface="Ubuntu Mono" panose="020B0509030602030204" pitchFamily="49" charset="0"/>
              </a:rPr>
              <a:t>CST</a:t>
            </a:r>
            <a:r>
              <a:rPr lang="en-US" dirty="0">
                <a:latin typeface="Ubuntu Mono" panose="020B0509030602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 err="1" smtClean="0">
                <a:latin typeface="Ubuntu Mono" panose="020B0509030602030204" pitchFamily="49" charset="0"/>
              </a:rPr>
              <a:t>ymd_hms</a:t>
            </a:r>
            <a:r>
              <a:rPr lang="en-US" dirty="0" smtClean="0">
                <a:latin typeface="Ubuntu Mono" panose="020B0509030602030204" pitchFamily="49" charset="0"/>
              </a:rPr>
              <a:t>(</a:t>
            </a:r>
            <a:r>
              <a:rPr lang="en-US" dirty="0" err="1" smtClean="0">
                <a:latin typeface="Ubuntu Mono" panose="020B0509030602030204" pitchFamily="49" charset="0"/>
              </a:rPr>
              <a:t>sumr.day</a:t>
            </a:r>
            <a:r>
              <a:rPr lang="en-US" dirty="0" smtClean="0">
                <a:latin typeface="Ubuntu Mono" panose="020B0509030602030204" pitchFamily="49" charset="0"/>
              </a:rPr>
              <a:t>, </a:t>
            </a:r>
            <a:r>
              <a:rPr lang="en-US" dirty="0" err="1">
                <a:latin typeface="Ubuntu Mono" panose="020B0509030602030204" pitchFamily="49" charset="0"/>
              </a:rPr>
              <a:t>tz</a:t>
            </a:r>
            <a:r>
              <a:rPr lang="en-US" dirty="0">
                <a:latin typeface="Ubuntu Mono" panose="020B0509030602030204" pitchFamily="49" charset="0"/>
              </a:rPr>
              <a:t>="</a:t>
            </a:r>
            <a:r>
              <a:rPr lang="en-US" dirty="0" smtClean="0">
                <a:latin typeface="Ubuntu Mono" panose="020B0509030602030204" pitchFamily="49" charset="0"/>
              </a:rPr>
              <a:t>America/Chicago")</a:t>
            </a:r>
            <a:endParaRPr lang="en-US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Ubuntu Mono" panose="020B0509030602030204" pitchFamily="49" charset="0"/>
              </a:rPr>
              <a:t>[1] "2021-07-04 13:03:30 </a:t>
            </a:r>
            <a:r>
              <a:rPr lang="en-US" dirty="0" smtClean="0">
                <a:latin typeface="Ubuntu Mono" panose="020B0509030602030204" pitchFamily="49" charset="0"/>
              </a:rPr>
              <a:t>CDT</a:t>
            </a:r>
            <a:r>
              <a:rPr lang="en-US" dirty="0">
                <a:latin typeface="Ubuntu Mono" panose="020B0509030602030204" pitchFamily="49" charset="0"/>
              </a:rPr>
              <a:t>"</a:t>
            </a:r>
            <a:endParaRPr lang="nb-NO" dirty="0" smtClean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2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lubridate</a:t>
            </a:r>
            <a:r>
              <a:rPr lang="en-US" dirty="0"/>
              <a:t> </a:t>
            </a:r>
            <a:r>
              <a:rPr lang="en-US" dirty="0" smtClean="0"/>
              <a:t>will work with </a:t>
            </a:r>
            <a:r>
              <a:rPr lang="en-US" dirty="0" smtClean="0"/>
              <a:t>date/time parts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Components of date and time:</a:t>
            </a:r>
          </a:p>
          <a:p>
            <a:pPr lvl="1"/>
            <a:r>
              <a:rPr lang="en-US" sz="1600" dirty="0">
                <a:latin typeface="Ubuntu Mono" panose="020B0509030602030204" pitchFamily="49" charset="0"/>
              </a:rPr>
              <a:t>date(), year(), month(), day</a:t>
            </a:r>
            <a:r>
              <a:rPr lang="en-US" sz="1600" dirty="0" smtClean="0">
                <a:latin typeface="Ubuntu Mono" panose="020B0509030602030204" pitchFamily="49" charset="0"/>
              </a:rPr>
              <a:t>(), hour</a:t>
            </a:r>
            <a:r>
              <a:rPr lang="en-US" sz="1600" dirty="0">
                <a:latin typeface="Ubuntu Mono" panose="020B0509030602030204" pitchFamily="49" charset="0"/>
              </a:rPr>
              <a:t>(), minute(), second()</a:t>
            </a:r>
          </a:p>
          <a:p>
            <a:r>
              <a:rPr lang="en-US" sz="1600" dirty="0" smtClean="0"/>
              <a:t>Other </a:t>
            </a:r>
            <a:r>
              <a:rPr lang="en-US" sz="1600" dirty="0"/>
              <a:t>derived </a:t>
            </a:r>
            <a:r>
              <a:rPr lang="en-US" sz="1600" dirty="0" smtClean="0"/>
              <a:t>quantities:</a:t>
            </a:r>
          </a:p>
          <a:p>
            <a:pPr lvl="1"/>
            <a:r>
              <a:rPr lang="en-US" sz="1600" dirty="0" err="1" smtClean="0">
                <a:latin typeface="Ubuntu Mono" panose="020B0509030602030204" pitchFamily="49" charset="0"/>
              </a:rPr>
              <a:t>wday</a:t>
            </a:r>
            <a:r>
              <a:rPr lang="en-US" sz="1600" dirty="0">
                <a:latin typeface="Ubuntu Mono" panose="020B0509030602030204" pitchFamily="49" charset="0"/>
              </a:rPr>
              <a:t>(): </a:t>
            </a:r>
            <a:r>
              <a:rPr lang="en-US" sz="1600" dirty="0"/>
              <a:t>Day of the </a:t>
            </a:r>
            <a:r>
              <a:rPr lang="en-US" sz="1600" dirty="0" smtClean="0"/>
              <a:t>week</a:t>
            </a:r>
          </a:p>
          <a:p>
            <a:pPr lvl="1"/>
            <a:r>
              <a:rPr lang="en-US" sz="1600" dirty="0" err="1" smtClean="0"/>
              <a:t>qday</a:t>
            </a:r>
            <a:r>
              <a:rPr lang="en-US" sz="1600" dirty="0"/>
              <a:t>(): Day of the </a:t>
            </a:r>
            <a:r>
              <a:rPr lang="en-US" sz="1600" dirty="0" smtClean="0"/>
              <a:t>quarter</a:t>
            </a:r>
          </a:p>
          <a:p>
            <a:pPr lvl="1"/>
            <a:r>
              <a:rPr lang="en-US" sz="1600" dirty="0" smtClean="0"/>
              <a:t>week</a:t>
            </a:r>
            <a:r>
              <a:rPr lang="en-US" sz="1600" dirty="0"/>
              <a:t>(): Week of the </a:t>
            </a:r>
            <a:r>
              <a:rPr lang="en-US" sz="1600" dirty="0" smtClean="0"/>
              <a:t>year</a:t>
            </a:r>
          </a:p>
          <a:p>
            <a:pPr lvl="1"/>
            <a:r>
              <a:rPr lang="en-US" sz="1600" dirty="0" smtClean="0"/>
              <a:t>quarter</a:t>
            </a:r>
            <a:r>
              <a:rPr lang="en-US" sz="1600" dirty="0"/>
              <a:t>(), semester</a:t>
            </a:r>
            <a:r>
              <a:rPr lang="en-US" sz="1600" dirty="0" smtClean="0"/>
              <a:t>(), </a:t>
            </a:r>
            <a:endParaRPr lang="en-US" sz="1600" dirty="0" smtClean="0"/>
          </a:p>
          <a:p>
            <a:pPr lvl="1"/>
            <a:r>
              <a:rPr lang="en-US" sz="1600" dirty="0" smtClean="0"/>
              <a:t>am</a:t>
            </a:r>
            <a:r>
              <a:rPr lang="en-US" sz="1600" dirty="0"/>
              <a:t>(), pm(), </a:t>
            </a:r>
            <a:r>
              <a:rPr lang="en-US" sz="1600" dirty="0" err="1"/>
              <a:t>dst</a:t>
            </a:r>
            <a:r>
              <a:rPr lang="en-US" sz="1600" dirty="0" smtClean="0"/>
              <a:t>(), </a:t>
            </a:r>
            <a:r>
              <a:rPr lang="en-US" sz="1600" dirty="0" err="1" smtClean="0"/>
              <a:t>leap_year</a:t>
            </a:r>
            <a:r>
              <a:rPr lang="en-US" sz="1600" dirty="0"/>
              <a:t>()</a:t>
            </a:r>
          </a:p>
          <a:p>
            <a:r>
              <a:rPr lang="en-US" sz="1600" dirty="0" smtClean="0"/>
              <a:t>Variant </a:t>
            </a:r>
            <a:r>
              <a:rPr lang="en-US" sz="1600" dirty="0"/>
              <a:t>commands for </a:t>
            </a:r>
            <a:r>
              <a:rPr lang="en-US" sz="1600" dirty="0" smtClean="0"/>
              <a:t>technical standards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err="1"/>
              <a:t>isoyear</a:t>
            </a:r>
            <a:r>
              <a:rPr lang="en-US" sz="1600" dirty="0"/>
              <a:t>(), </a:t>
            </a:r>
            <a:r>
              <a:rPr lang="en-US" sz="1600" dirty="0" err="1"/>
              <a:t>epiyear</a:t>
            </a:r>
            <a:r>
              <a:rPr lang="en-US" sz="1600" dirty="0"/>
              <a:t>(),</a:t>
            </a:r>
          </a:p>
          <a:p>
            <a:pPr lvl="1"/>
            <a:r>
              <a:rPr lang="en-US" sz="1600" dirty="0" err="1"/>
              <a:t>isoweek</a:t>
            </a:r>
            <a:r>
              <a:rPr lang="en-US" sz="1600" dirty="0"/>
              <a:t>(), </a:t>
            </a:r>
            <a:r>
              <a:rPr lang="en-US" sz="1600" dirty="0" err="1"/>
              <a:t>epiweek</a:t>
            </a:r>
            <a:r>
              <a:rPr lang="en-US" sz="1600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24981" y="1033272"/>
            <a:ext cx="3633019" cy="4114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Ubuntu Mono" panose="020B0509030602030204" pitchFamily="49" charset="0"/>
              </a:rPr>
              <a:t>wintr.day</a:t>
            </a:r>
            <a:r>
              <a:rPr lang="en-US" sz="1600" dirty="0" smtClean="0">
                <a:latin typeface="Ubuntu Mono" panose="020B0509030602030204" pitchFamily="49" charset="0"/>
              </a:rPr>
              <a:t>&lt;-"2021-02-14 13:03:30</a:t>
            </a:r>
            <a:r>
              <a:rPr lang="en-US" sz="1600" dirty="0">
                <a:latin typeface="Ubuntu Mono" panose="020B0509030602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b="1" dirty="0" smtClean="0">
                <a:latin typeface="Ubuntu Mono" panose="020B0509030602030204" pitchFamily="49" charset="0"/>
              </a:rPr>
              <a:t>month</a:t>
            </a:r>
            <a:r>
              <a:rPr lang="en-US" sz="1600" dirty="0" smtClean="0">
                <a:latin typeface="Ubuntu Mono" panose="020B0509030602030204" pitchFamily="49" charset="0"/>
              </a:rPr>
              <a:t>(</a:t>
            </a:r>
            <a:r>
              <a:rPr lang="en-US" sz="1600" dirty="0" err="1" smtClean="0">
                <a:latin typeface="Ubuntu Mono" panose="020B0509030602030204" pitchFamily="49" charset="0"/>
              </a:rPr>
              <a:t>wintr.day</a:t>
            </a:r>
            <a:r>
              <a:rPr lang="en-US" sz="1600" dirty="0" smtClean="0">
                <a:latin typeface="Ubuntu Mono" panose="020B0509030602030204" pitchFamily="49" charset="0"/>
              </a:rPr>
              <a:t>)</a:t>
            </a: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[1] 3</a:t>
            </a:r>
          </a:p>
          <a:p>
            <a:pPr marL="0" indent="0">
              <a:buNone/>
            </a:pPr>
            <a:r>
              <a:rPr lang="en-US" sz="1600" b="1" dirty="0">
                <a:latin typeface="Ubuntu Mono" panose="020B0509030602030204" pitchFamily="49" charset="0"/>
              </a:rPr>
              <a:t>week</a:t>
            </a:r>
            <a:r>
              <a:rPr lang="en-US" sz="1600" dirty="0">
                <a:latin typeface="Ubuntu Mono" panose="020B0509030602030204" pitchFamily="49" charset="0"/>
              </a:rPr>
              <a:t>(</a:t>
            </a:r>
            <a:r>
              <a:rPr lang="en-US" sz="1600" dirty="0" err="1">
                <a:latin typeface="Ubuntu Mono" panose="020B0509030602030204" pitchFamily="49" charset="0"/>
              </a:rPr>
              <a:t>wintr.day</a:t>
            </a:r>
            <a:r>
              <a:rPr lang="en-US" sz="1600" dirty="0">
                <a:latin typeface="Ubuntu Mono" panose="020B0509030602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[1] 7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Ubuntu Mono" panose="020B0509030602030204" pitchFamily="49" charset="0"/>
              </a:rPr>
              <a:t>qday</a:t>
            </a:r>
            <a:r>
              <a:rPr lang="en-US" sz="1600" dirty="0" smtClean="0">
                <a:latin typeface="Ubuntu Mono" panose="020B0509030602030204" pitchFamily="49" charset="0"/>
              </a:rPr>
              <a:t>(</a:t>
            </a:r>
            <a:r>
              <a:rPr lang="en-US" sz="1600" dirty="0" err="1" smtClean="0">
                <a:latin typeface="Ubuntu Mono" panose="020B0509030602030204" pitchFamily="49" charset="0"/>
              </a:rPr>
              <a:t>wintr.day</a:t>
            </a:r>
            <a:r>
              <a:rPr lang="en-US" sz="1600" dirty="0" smtClean="0">
                <a:latin typeface="Ubuntu Mono" panose="020B0509030602030204" pitchFamily="49" charset="0"/>
              </a:rPr>
              <a:t>)</a:t>
            </a: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[1] </a:t>
            </a:r>
            <a:r>
              <a:rPr lang="en-US" sz="1600" dirty="0" smtClean="0">
                <a:latin typeface="Ubuntu Mono" panose="020B0509030602030204" pitchFamily="49" charset="0"/>
              </a:rPr>
              <a:t>45</a:t>
            </a: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Ubuntu Mono" panose="020B0509030602030204" pitchFamily="49" charset="0"/>
              </a:rPr>
              <a:t>year</a:t>
            </a:r>
            <a:r>
              <a:rPr lang="en-US" sz="1600" dirty="0" smtClean="0">
                <a:latin typeface="Ubuntu Mono" panose="020B0509030602030204" pitchFamily="49" charset="0"/>
              </a:rPr>
              <a:t>(</a:t>
            </a:r>
            <a:r>
              <a:rPr lang="en-US" sz="1600" dirty="0" err="1" smtClean="0">
                <a:latin typeface="Ubuntu Mono" panose="020B0509030602030204" pitchFamily="49" charset="0"/>
              </a:rPr>
              <a:t>wintr.day</a:t>
            </a:r>
            <a:r>
              <a:rPr lang="en-US" sz="1600" dirty="0" smtClean="0">
                <a:latin typeface="Ubuntu Mono" panose="020B0509030602030204" pitchFamily="49" charset="0"/>
              </a:rPr>
              <a:t>) </a:t>
            </a:r>
            <a:r>
              <a:rPr lang="en-US" sz="1600" dirty="0">
                <a:latin typeface="Ubuntu Mono" panose="020B0509030602030204" pitchFamily="49" charset="0"/>
              </a:rPr>
              <a:t>&lt;- 2002</a:t>
            </a:r>
          </a:p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[</a:t>
            </a:r>
            <a:r>
              <a:rPr lang="en-US" sz="1600" dirty="0">
                <a:latin typeface="Ubuntu Mono" panose="020B0509030602030204" pitchFamily="49" charset="0"/>
              </a:rPr>
              <a:t>1] </a:t>
            </a:r>
            <a:r>
              <a:rPr lang="en-US" sz="1600" dirty="0" smtClean="0">
                <a:latin typeface="Ubuntu Mono" panose="020B0509030602030204" pitchFamily="49" charset="0"/>
              </a:rPr>
              <a:t>"2002-02-14 </a:t>
            </a:r>
            <a:r>
              <a:rPr lang="en-US" sz="1600" dirty="0">
                <a:latin typeface="Ubuntu Mono" panose="020B0509030602030204" pitchFamily="49" charset="0"/>
              </a:rPr>
              <a:t>13:03:30</a:t>
            </a:r>
            <a:r>
              <a:rPr lang="en-US" sz="1600" dirty="0" smtClean="0">
                <a:latin typeface="Ubuntu Mono" panose="020B0509030602030204" pitchFamily="49" charset="0"/>
              </a:rPr>
              <a:t> </a:t>
            </a:r>
            <a:r>
              <a:rPr lang="en-US" sz="1600" dirty="0">
                <a:latin typeface="Ubuntu Mono" panose="020B0509030602030204" pitchFamily="49" charset="0"/>
              </a:rPr>
              <a:t>UTC"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Ubuntu Mono" panose="020B0509030602030204" pitchFamily="49" charset="0"/>
              </a:rPr>
              <a:t>leap_year</a:t>
            </a:r>
            <a:r>
              <a:rPr lang="en-US" sz="1600" dirty="0" smtClean="0">
                <a:latin typeface="Ubuntu Mono" panose="020B0509030602030204" pitchFamily="49" charset="0"/>
              </a:rPr>
              <a:t>(</a:t>
            </a:r>
            <a:r>
              <a:rPr lang="en-US" sz="1600" dirty="0" err="1" smtClean="0">
                <a:latin typeface="Ubuntu Mono" panose="020B0509030602030204" pitchFamily="49" charset="0"/>
              </a:rPr>
              <a:t>wintr.day</a:t>
            </a:r>
            <a:r>
              <a:rPr lang="en-US" sz="1600" dirty="0" smtClean="0">
                <a:latin typeface="Ubuntu Mono" panose="020B0509030602030204" pitchFamily="49" charset="0"/>
              </a:rPr>
              <a:t>)</a:t>
            </a: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[1] FALSE</a:t>
            </a:r>
            <a:endParaRPr lang="nb-NO" sz="1600" dirty="0" smtClean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5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ource Sans Pro"/>
              </a:rPr>
              <a:t>Addition</a:t>
            </a:r>
            <a:r>
              <a:rPr lang="en-US" spc="-5" dirty="0">
                <a:cs typeface="Source Sans Pro"/>
              </a:rPr>
              <a:t> </a:t>
            </a:r>
            <a:r>
              <a:rPr lang="en-US" dirty="0">
                <a:cs typeface="Source Sans Pro"/>
              </a:rPr>
              <a:t>adds</a:t>
            </a:r>
            <a:r>
              <a:rPr lang="en-US" spc="-5" dirty="0">
                <a:cs typeface="Source Sans Pro"/>
              </a:rPr>
              <a:t> </a:t>
            </a:r>
            <a:r>
              <a:rPr lang="en-US" dirty="0">
                <a:cs typeface="Source Sans Pro"/>
              </a:rPr>
              <a:t>se</a:t>
            </a:r>
            <a:r>
              <a:rPr lang="en-US" spc="-30" dirty="0">
                <a:cs typeface="Source Sans Pro"/>
              </a:rPr>
              <a:t>c</a:t>
            </a:r>
            <a:r>
              <a:rPr lang="en-US" dirty="0">
                <a:cs typeface="Source Sans Pro"/>
              </a:rPr>
              <a:t>onds</a:t>
            </a:r>
            <a:r>
              <a:rPr lang="en-US" spc="-5" dirty="0">
                <a:cs typeface="Source Sans Pro"/>
              </a:rPr>
              <a:t> </a:t>
            </a:r>
            <a:r>
              <a:rPr lang="en-US" spc="-20" dirty="0">
                <a:cs typeface="Source Sans Pro"/>
              </a:rPr>
              <a:t>t</a:t>
            </a:r>
            <a:r>
              <a:rPr lang="en-US" dirty="0">
                <a:cs typeface="Source Sans Pro"/>
              </a:rPr>
              <a:t>o</a:t>
            </a:r>
            <a:r>
              <a:rPr lang="en-US" spc="-5" dirty="0">
                <a:cs typeface="Source Sans Pro"/>
              </a:rPr>
              <a:t> </a:t>
            </a:r>
            <a:r>
              <a:rPr lang="en-US" dirty="0">
                <a:cs typeface="Source Sans Pro"/>
              </a:rPr>
              <a:t>times</a:t>
            </a:r>
            <a:r>
              <a:rPr lang="en-US" spc="-5" dirty="0">
                <a:cs typeface="Source Sans Pro"/>
              </a:rPr>
              <a:t> </a:t>
            </a:r>
            <a:r>
              <a:rPr lang="en-US" dirty="0">
                <a:cs typeface="Source Sans Pro"/>
              </a:rPr>
              <a:t>and</a:t>
            </a:r>
            <a:r>
              <a:rPr lang="en-US" spc="-5" dirty="0">
                <a:cs typeface="Source Sans Pro"/>
              </a:rPr>
              <a:t> </a:t>
            </a:r>
            <a:r>
              <a:rPr lang="en-US" dirty="0">
                <a:cs typeface="Source Sans Pro"/>
              </a:rPr>
              <a:t>days</a:t>
            </a:r>
            <a:r>
              <a:rPr lang="en-US" spc="-5" dirty="0">
                <a:cs typeface="Source Sans Pro"/>
              </a:rPr>
              <a:t> </a:t>
            </a:r>
            <a:r>
              <a:rPr lang="en-US" spc="-20" dirty="0">
                <a:cs typeface="Source Sans Pro"/>
              </a:rPr>
              <a:t>t</a:t>
            </a:r>
            <a:r>
              <a:rPr lang="en-US" dirty="0">
                <a:cs typeface="Source Sans Pro"/>
              </a:rPr>
              <a:t>o</a:t>
            </a:r>
            <a:r>
              <a:rPr lang="en-US" spc="-5" dirty="0">
                <a:cs typeface="Source Sans Pro"/>
              </a:rPr>
              <a:t> </a:t>
            </a:r>
            <a:r>
              <a:rPr lang="en-US" dirty="0" smtClean="0">
                <a:cs typeface="Source Sans Pro"/>
              </a:rPr>
              <a:t>d</a:t>
            </a:r>
            <a:r>
              <a:rPr lang="en-US" spc="-20" dirty="0" smtClean="0">
                <a:cs typeface="Source Sans Pro"/>
              </a:rPr>
              <a:t>at</a:t>
            </a:r>
            <a:r>
              <a:rPr lang="en-US" dirty="0" smtClean="0">
                <a:cs typeface="Source Sans Pro"/>
              </a:rPr>
              <a:t>es.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028700"/>
            <a:ext cx="6858000" cy="4114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Ubuntu Mono" panose="020B0509030602030204" pitchFamily="49" charset="0"/>
              </a:rPr>
              <a:t>wintr.day</a:t>
            </a:r>
            <a:r>
              <a:rPr lang="en-US" sz="1600" dirty="0" smtClean="0">
                <a:latin typeface="Ubuntu Mono" panose="020B0509030602030204" pitchFamily="49" charset="0"/>
              </a:rPr>
              <a:t>&lt;- </a:t>
            </a:r>
            <a:r>
              <a:rPr lang="en-US" sz="1600" dirty="0" err="1" smtClean="0">
                <a:latin typeface="Ubuntu Mono" panose="020B0509030602030204" pitchFamily="49" charset="0"/>
              </a:rPr>
              <a:t>ymd_hms</a:t>
            </a:r>
            <a:r>
              <a:rPr lang="en-US" sz="1600" dirty="0">
                <a:latin typeface="Ubuntu Mono" panose="020B0509030602030204" pitchFamily="49" charset="0"/>
              </a:rPr>
              <a:t>("2021-02-14 13:03:30</a:t>
            </a:r>
            <a:r>
              <a:rPr lang="en-US" sz="1600" dirty="0" smtClean="0">
                <a:latin typeface="Ubuntu Mono" panose="020B0509030602030204" pitchFamily="49" charset="0"/>
              </a:rPr>
              <a:t>",tz</a:t>
            </a:r>
            <a:r>
              <a:rPr lang="en-US" sz="1600" dirty="0">
                <a:latin typeface="Ubuntu Mono" panose="020B0509030602030204" pitchFamily="49" charset="0"/>
              </a:rPr>
              <a:t>="America/Chicago") </a:t>
            </a: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Ubuntu Mono" panose="020B0509030602030204" pitchFamily="49" charset="0"/>
              </a:rPr>
              <a:t>wintr.date</a:t>
            </a:r>
            <a:r>
              <a:rPr lang="en-US" sz="1800" dirty="0" smtClean="0">
                <a:latin typeface="Ubuntu Mono" panose="020B0509030602030204" pitchFamily="49" charset="0"/>
              </a:rPr>
              <a:t> </a:t>
            </a:r>
            <a:r>
              <a:rPr lang="en-US" sz="1800" dirty="0">
                <a:latin typeface="Ubuntu Mono" panose="020B0509030602030204" pitchFamily="49" charset="0"/>
              </a:rPr>
              <a:t>&lt;- </a:t>
            </a:r>
            <a:r>
              <a:rPr lang="en-US" sz="1800" b="1" dirty="0" smtClean="0">
                <a:latin typeface="Ubuntu Mono" panose="020B0509030602030204" pitchFamily="49" charset="0"/>
              </a:rPr>
              <a:t>date</a:t>
            </a:r>
            <a:r>
              <a:rPr lang="en-US" sz="1800" dirty="0">
                <a:latin typeface="Ubuntu Mono" panose="020B0509030602030204" pitchFamily="49" charset="0"/>
              </a:rPr>
              <a:t>(</a:t>
            </a:r>
            <a:r>
              <a:rPr lang="en-US" sz="1800" dirty="0" err="1">
                <a:latin typeface="Ubuntu Mono" panose="020B0509030602030204" pitchFamily="49" charset="0"/>
              </a:rPr>
              <a:t>wintr.day</a:t>
            </a:r>
            <a:r>
              <a:rPr lang="en-US" sz="1800" dirty="0">
                <a:latin typeface="Ubuntu Mono" panose="020B0509030602030204" pitchFamily="49" charset="0"/>
              </a:rPr>
              <a:t>)</a:t>
            </a:r>
            <a:endParaRPr lang="en-US" sz="18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Ubuntu Mono" panose="020B0509030602030204" pitchFamily="49" charset="0"/>
              </a:rPr>
              <a:t>wintr.day</a:t>
            </a:r>
            <a:r>
              <a:rPr lang="en-US" sz="1800" dirty="0" smtClean="0">
                <a:latin typeface="Ubuntu Mono" panose="020B0509030602030204" pitchFamily="49" charset="0"/>
              </a:rPr>
              <a:t> </a:t>
            </a:r>
            <a:r>
              <a:rPr lang="en-US" sz="1800" b="1" dirty="0">
                <a:latin typeface="Ubuntu Mono" panose="020B0509030602030204" pitchFamily="49" charset="0"/>
              </a:rPr>
              <a:t>+ </a:t>
            </a:r>
            <a:r>
              <a:rPr lang="en-US" sz="1800" dirty="0" smtClean="0">
                <a:latin typeface="Ubuntu Mono" panose="020B0509030602030204" pitchFamily="49" charset="0"/>
              </a:rPr>
              <a:t>10</a:t>
            </a:r>
            <a:r>
              <a:rPr lang="en-US" sz="1800" dirty="0">
                <a:latin typeface="Ubuntu Mono" panose="020B0509030602030204" pitchFamily="49" charset="0"/>
              </a:rPr>
              <a:t/>
            </a:r>
            <a:br>
              <a:rPr lang="en-US" sz="1800" dirty="0">
                <a:latin typeface="Ubuntu Mono" panose="020B0509030602030204" pitchFamily="49" charset="0"/>
              </a:rPr>
            </a:br>
            <a:r>
              <a:rPr lang="en-US" sz="1800" dirty="0" smtClean="0">
                <a:latin typeface="Ubuntu Mono" panose="020B0509030602030204" pitchFamily="49" charset="0"/>
              </a:rPr>
              <a:t>[1</a:t>
            </a:r>
            <a:r>
              <a:rPr lang="en-US" sz="1800" dirty="0">
                <a:latin typeface="Ubuntu Mono" panose="020B0509030602030204" pitchFamily="49" charset="0"/>
              </a:rPr>
              <a:t>] </a:t>
            </a:r>
            <a:r>
              <a:rPr lang="en-US" sz="1800" dirty="0" smtClean="0">
                <a:latin typeface="Ubuntu Mono" panose="020B0509030602030204" pitchFamily="49" charset="0"/>
              </a:rPr>
              <a:t>"</a:t>
            </a:r>
            <a:r>
              <a:rPr lang="en-US" sz="1800" dirty="0">
                <a:latin typeface="Ubuntu Mono" panose="020B0509030602030204" pitchFamily="49" charset="0"/>
              </a:rPr>
              <a:t>2021-02-14 13:03:40 CST</a:t>
            </a:r>
            <a:r>
              <a:rPr lang="en-US" sz="1800" dirty="0" smtClean="0">
                <a:latin typeface="Ubuntu Mono" panose="020B0509030602030204" pitchFamily="49" charset="0"/>
              </a:rPr>
              <a:t>" </a:t>
            </a:r>
          </a:p>
          <a:p>
            <a:pPr marL="0" indent="0">
              <a:buNone/>
            </a:pPr>
            <a:r>
              <a:rPr lang="en-US" sz="1800" dirty="0" err="1">
                <a:latin typeface="Ubuntu Mono" panose="020B0509030602030204" pitchFamily="49" charset="0"/>
              </a:rPr>
              <a:t>wintr.day</a:t>
            </a:r>
            <a:r>
              <a:rPr lang="en-US" sz="1800" dirty="0">
                <a:latin typeface="Ubuntu Mono" panose="020B0509030602030204" pitchFamily="49" charset="0"/>
              </a:rPr>
              <a:t> + months(10</a:t>
            </a:r>
            <a:r>
              <a:rPr lang="en-US" sz="1800" dirty="0" smtClean="0">
                <a:latin typeface="Ubuntu Mono" panose="020B0509030602030204" pitchFamily="49" charset="0"/>
              </a:rPr>
              <a:t>)</a:t>
            </a:r>
            <a:br>
              <a:rPr lang="en-US" sz="1800" dirty="0" smtClean="0">
                <a:latin typeface="Ubuntu Mono" panose="020B0509030602030204" pitchFamily="49" charset="0"/>
              </a:rPr>
            </a:br>
            <a:r>
              <a:rPr lang="en-US" sz="1800" dirty="0" smtClean="0">
                <a:latin typeface="Ubuntu Mono" panose="020B0509030602030204" pitchFamily="49" charset="0"/>
              </a:rPr>
              <a:t>[</a:t>
            </a:r>
            <a:r>
              <a:rPr lang="en-US" sz="1800" dirty="0">
                <a:latin typeface="Ubuntu Mono" panose="020B0509030602030204" pitchFamily="49" charset="0"/>
              </a:rPr>
              <a:t>1] "</a:t>
            </a:r>
            <a:r>
              <a:rPr lang="en-US" sz="1800" dirty="0" smtClean="0">
                <a:latin typeface="Ubuntu Mono" panose="020B0509030602030204" pitchFamily="49" charset="0"/>
              </a:rPr>
              <a:t>2021-12-14 </a:t>
            </a:r>
            <a:r>
              <a:rPr lang="en-US" sz="1800" dirty="0">
                <a:latin typeface="Ubuntu Mono" panose="020B0509030602030204" pitchFamily="49" charset="0"/>
              </a:rPr>
              <a:t>13:03:30 </a:t>
            </a:r>
            <a:r>
              <a:rPr lang="en-US" sz="1800" dirty="0" smtClean="0">
                <a:latin typeface="Ubuntu Mono" panose="020B0509030602030204" pitchFamily="49" charset="0"/>
              </a:rPr>
              <a:t>CST“</a:t>
            </a:r>
            <a:endParaRPr lang="en-US" sz="18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Ubuntu Mono" panose="020B0509030602030204" pitchFamily="49" charset="0"/>
              </a:rPr>
              <a:t>date </a:t>
            </a:r>
            <a:r>
              <a:rPr lang="en-US" sz="1800" b="1" dirty="0">
                <a:latin typeface="Ubuntu Mono" panose="020B0509030602030204" pitchFamily="49" charset="0"/>
              </a:rPr>
              <a:t>+ </a:t>
            </a:r>
            <a:r>
              <a:rPr lang="en-US" sz="1800" dirty="0" smtClean="0">
                <a:latin typeface="Ubuntu Mono" panose="020B0509030602030204" pitchFamily="49" charset="0"/>
              </a:rPr>
              <a:t>45</a:t>
            </a:r>
            <a:r>
              <a:rPr lang="en-US" sz="1800" dirty="0">
                <a:latin typeface="Ubuntu Mono" panose="020B0509030602030204" pitchFamily="49" charset="0"/>
              </a:rPr>
              <a:t/>
            </a:r>
            <a:br>
              <a:rPr lang="en-US" sz="1800" dirty="0">
                <a:latin typeface="Ubuntu Mono" panose="020B0509030602030204" pitchFamily="49" charset="0"/>
              </a:rPr>
            </a:br>
            <a:r>
              <a:rPr lang="en-US" sz="1800" dirty="0" smtClean="0">
                <a:latin typeface="Ubuntu Mono" panose="020B0509030602030204" pitchFamily="49" charset="0"/>
              </a:rPr>
              <a:t>[1</a:t>
            </a:r>
            <a:r>
              <a:rPr lang="en-US" sz="1800" dirty="0">
                <a:latin typeface="Ubuntu Mono" panose="020B0509030602030204" pitchFamily="49" charset="0"/>
              </a:rPr>
              <a:t>] </a:t>
            </a:r>
            <a:r>
              <a:rPr lang="en-US" sz="1800" dirty="0">
                <a:latin typeface="Ubuntu Mono" panose="020B0509030602030204" pitchFamily="49" charset="0"/>
              </a:rPr>
              <a:t>"</a:t>
            </a:r>
            <a:r>
              <a:rPr lang="en-US" sz="1800" dirty="0" smtClean="0">
                <a:latin typeface="Ubuntu Mono" panose="020B0509030602030204" pitchFamily="49" charset="0"/>
              </a:rPr>
              <a:t>2021-03-31“</a:t>
            </a:r>
          </a:p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date + months (45)</a:t>
            </a:r>
            <a:br>
              <a:rPr lang="en-US" sz="1800" dirty="0">
                <a:latin typeface="Ubuntu Mono" panose="020B0509030602030204" pitchFamily="49" charset="0"/>
              </a:rPr>
            </a:br>
            <a:r>
              <a:rPr lang="en-US" sz="1800" dirty="0">
                <a:latin typeface="Ubuntu Mono" panose="020B0509030602030204" pitchFamily="49" charset="0"/>
              </a:rPr>
              <a:t>[1] "</a:t>
            </a:r>
            <a:r>
              <a:rPr lang="en-US" sz="1800" dirty="0" smtClean="0">
                <a:latin typeface="Ubuntu Mono" panose="020B0509030602030204" pitchFamily="49" charset="0"/>
              </a:rPr>
              <a:t>2024-11-14“</a:t>
            </a:r>
          </a:p>
          <a:p>
            <a:pPr marL="0" indent="0">
              <a:buNone/>
            </a:pPr>
            <a:r>
              <a:rPr lang="en-US" sz="1800" dirty="0">
                <a:latin typeface="Ubuntu Mono" panose="020B0509030602030204" pitchFamily="49" charset="0"/>
              </a:rPr>
              <a:t>date + years(45)</a:t>
            </a:r>
            <a:br>
              <a:rPr lang="en-US" sz="1800" dirty="0">
                <a:latin typeface="Ubuntu Mono" panose="020B0509030602030204" pitchFamily="49" charset="0"/>
              </a:rPr>
            </a:br>
            <a:r>
              <a:rPr lang="en-US" sz="1800" dirty="0">
                <a:latin typeface="Ubuntu Mono" panose="020B0509030602030204" pitchFamily="49" charset="0"/>
              </a:rPr>
              <a:t>[1] "2066-02-14"</a:t>
            </a:r>
          </a:p>
          <a:p>
            <a:pPr marL="0" indent="0">
              <a:buNone/>
            </a:pPr>
            <a:endParaRPr lang="en-US" sz="18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9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fancier </a:t>
            </a:r>
            <a:r>
              <a:rPr lang="en-US" dirty="0"/>
              <a:t>math </a:t>
            </a:r>
            <a:r>
              <a:rPr lang="en-US" dirty="0" smtClean="0"/>
              <a:t>uses </a:t>
            </a:r>
            <a:r>
              <a:rPr lang="en-US" i="1" dirty="0"/>
              <a:t>periods </a:t>
            </a:r>
            <a:r>
              <a:rPr lang="en-US" smtClean="0"/>
              <a:t>or </a:t>
            </a:r>
            <a:r>
              <a:rPr lang="en-US" i="1" smtClean="0"/>
              <a:t>durations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Periods increment clock or </a:t>
            </a:r>
            <a:r>
              <a:rPr lang="en-US" sz="1600" dirty="0" smtClean="0"/>
              <a:t>calendar, ignoring irregularities:</a:t>
            </a:r>
          </a:p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years</a:t>
            </a:r>
            <a:r>
              <a:rPr lang="en-US" sz="1600" dirty="0">
                <a:latin typeface="Ubuntu Mono" panose="020B0509030602030204" pitchFamily="49" charset="0"/>
              </a:rPr>
              <a:t>(), months(), weeks(), days</a:t>
            </a:r>
            <a:r>
              <a:rPr lang="en-US" sz="1600" dirty="0" smtClean="0">
                <a:latin typeface="Ubuntu Mono" panose="020B0509030602030204" pitchFamily="49" charset="0"/>
              </a:rPr>
              <a:t>(), hours</a:t>
            </a:r>
            <a:r>
              <a:rPr lang="en-US" sz="1600" dirty="0">
                <a:latin typeface="Ubuntu Mono" panose="020B0509030602030204" pitchFamily="49" charset="0"/>
              </a:rPr>
              <a:t>(), minutes(), seconds</a:t>
            </a:r>
            <a:r>
              <a:rPr lang="en-US" sz="1600">
                <a:latin typeface="Ubuntu Mono" panose="020B0509030602030204" pitchFamily="49" charset="0"/>
              </a:rPr>
              <a:t>(), </a:t>
            </a:r>
            <a:r>
              <a:rPr lang="en-US" sz="1600" smtClean="0">
                <a:latin typeface="Ubuntu Mono" panose="020B0509030602030204" pitchFamily="49" charset="0"/>
              </a:rPr>
              <a:t>etc.</a:t>
            </a: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Durations </a:t>
            </a:r>
            <a:r>
              <a:rPr lang="en-US" sz="1600" dirty="0"/>
              <a:t>increment physical time:</a:t>
            </a:r>
          </a:p>
          <a:p>
            <a:pPr marL="0" indent="0">
              <a:buNone/>
            </a:pPr>
            <a:r>
              <a:rPr lang="en-US" sz="1600" dirty="0" err="1">
                <a:latin typeface="Ubuntu Mono" panose="020B0509030602030204" pitchFamily="49" charset="0"/>
              </a:rPr>
              <a:t>dyears</a:t>
            </a:r>
            <a:r>
              <a:rPr lang="en-US" sz="1600" dirty="0">
                <a:latin typeface="Ubuntu Mono" panose="020B0509030602030204" pitchFamily="49" charset="0"/>
              </a:rPr>
              <a:t>(), </a:t>
            </a:r>
            <a:r>
              <a:rPr lang="en-US" sz="1600" dirty="0" err="1">
                <a:latin typeface="Ubuntu Mono" panose="020B0509030602030204" pitchFamily="49" charset="0"/>
              </a:rPr>
              <a:t>dmonths</a:t>
            </a:r>
            <a:r>
              <a:rPr lang="en-US" sz="1600" dirty="0">
                <a:latin typeface="Ubuntu Mono" panose="020B0509030602030204" pitchFamily="49" charset="0"/>
              </a:rPr>
              <a:t>(), </a:t>
            </a:r>
            <a:r>
              <a:rPr lang="en-US" sz="1600" dirty="0" err="1">
                <a:latin typeface="Ubuntu Mono" panose="020B0509030602030204" pitchFamily="49" charset="0"/>
              </a:rPr>
              <a:t>dweeks</a:t>
            </a:r>
            <a:r>
              <a:rPr lang="en-US" sz="1600" dirty="0">
                <a:latin typeface="Ubuntu Mono" panose="020B0509030602030204" pitchFamily="49" charset="0"/>
              </a:rPr>
              <a:t>(),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 err="1">
                <a:latin typeface="Ubuntu Mono" panose="020B0509030602030204" pitchFamily="49" charset="0"/>
              </a:rPr>
              <a:t>ddays</a:t>
            </a:r>
            <a:r>
              <a:rPr lang="en-US" sz="1600" dirty="0">
                <a:latin typeface="Ubuntu Mono" panose="020B0509030602030204" pitchFamily="49" charset="0"/>
              </a:rPr>
              <a:t>(), </a:t>
            </a:r>
            <a:r>
              <a:rPr lang="en-US" sz="1600" dirty="0" err="1">
                <a:latin typeface="Ubuntu Mono" panose="020B0509030602030204" pitchFamily="49" charset="0"/>
              </a:rPr>
              <a:t>dhours</a:t>
            </a:r>
            <a:r>
              <a:rPr lang="en-US" sz="1600" dirty="0">
                <a:latin typeface="Ubuntu Mono" panose="020B0509030602030204" pitchFamily="49" charset="0"/>
              </a:rPr>
              <a:t>(), </a:t>
            </a:r>
            <a:r>
              <a:rPr lang="en-US" sz="1600" dirty="0" err="1">
                <a:latin typeface="Ubuntu Mono" panose="020B0509030602030204" pitchFamily="49" charset="0"/>
              </a:rPr>
              <a:t>dminutes</a:t>
            </a:r>
            <a:r>
              <a:rPr lang="en-US" sz="1600" dirty="0">
                <a:latin typeface="Ubuntu Mono" panose="020B0509030602030204" pitchFamily="49" charset="0"/>
              </a:rPr>
              <a:t>(),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 err="1">
                <a:latin typeface="Ubuntu Mono" panose="020B0509030602030204" pitchFamily="49" charset="0"/>
              </a:rPr>
              <a:t>dseconds</a:t>
            </a:r>
            <a:r>
              <a:rPr lang="en-US" sz="1600">
                <a:latin typeface="Ubuntu Mono" panose="020B0509030602030204" pitchFamily="49" charset="0"/>
              </a:rPr>
              <a:t>(), </a:t>
            </a:r>
            <a:r>
              <a:rPr lang="en-US" sz="1600" smtClean="0">
                <a:latin typeface="Ubuntu Mono" panose="020B0509030602030204" pitchFamily="49" charset="0"/>
              </a:rPr>
              <a:t>etc.</a:t>
            </a: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Ubuntu Mono" panose="020B0509030602030204" pitchFamily="49" charset="0"/>
              </a:rPr>
              <a:t>PiDay</a:t>
            </a:r>
            <a:r>
              <a:rPr lang="en-US" sz="1400" dirty="0" smtClean="0">
                <a:latin typeface="Ubuntu Mono" panose="020B0509030602030204" pitchFamily="49" charset="0"/>
              </a:rPr>
              <a:t> </a:t>
            </a:r>
            <a:r>
              <a:rPr lang="en-US" sz="1400" dirty="0">
                <a:latin typeface="Ubuntu Mono" panose="020B0509030602030204" pitchFamily="49" charset="0"/>
              </a:rPr>
              <a:t>&lt;- </a:t>
            </a:r>
            <a:r>
              <a:rPr lang="en-US" sz="1400" dirty="0" err="1">
                <a:latin typeface="Ubuntu Mono" panose="020B0509030602030204" pitchFamily="49" charset="0"/>
              </a:rPr>
              <a:t>ymd_hms</a:t>
            </a:r>
            <a:r>
              <a:rPr lang="en-US" sz="1400" dirty="0">
                <a:latin typeface="Ubuntu Mono" panose="020B0509030602030204" pitchFamily="49" charset="0"/>
              </a:rPr>
              <a:t>("</a:t>
            </a:r>
            <a:r>
              <a:rPr lang="en-US" sz="1400" dirty="0" smtClean="0">
                <a:latin typeface="Ubuntu Mono" panose="020B0509030602030204" pitchFamily="49" charset="0"/>
              </a:rPr>
              <a:t>2021-03-14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  01:30:00", </a:t>
            </a:r>
            <a:r>
              <a:rPr lang="en-US" sz="1400" dirty="0" err="1" smtClean="0">
                <a:latin typeface="Ubuntu Mono" panose="020B0509030602030204" pitchFamily="49" charset="0"/>
              </a:rPr>
              <a:t>tz</a:t>
            </a:r>
            <a:r>
              <a:rPr lang="en-US" sz="1400" dirty="0">
                <a:latin typeface="Ubuntu Mono" panose="020B0509030602030204" pitchFamily="49" charset="0"/>
              </a:rPr>
              <a:t>="America/Chicago") </a:t>
            </a:r>
            <a:endParaRPr lang="en-US" sz="14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Ubuntu Mono" panose="020B0509030602030204" pitchFamily="49" charset="0"/>
              </a:rPr>
              <a:t>leapDay</a:t>
            </a:r>
            <a:r>
              <a:rPr lang="en-US" sz="1400" dirty="0">
                <a:latin typeface="Ubuntu Mono" panose="020B0509030602030204" pitchFamily="49" charset="0"/>
              </a:rPr>
              <a:t> &lt;- </a:t>
            </a:r>
            <a:r>
              <a:rPr lang="en-US" sz="1400" dirty="0" err="1">
                <a:latin typeface="Ubuntu Mono" panose="020B0509030602030204" pitchFamily="49" charset="0"/>
              </a:rPr>
              <a:t>ymd</a:t>
            </a:r>
            <a:r>
              <a:rPr lang="en-US" sz="1400" dirty="0">
                <a:latin typeface="Ubuntu Mono" panose="020B0509030602030204" pitchFamily="49" charset="0"/>
              </a:rPr>
              <a:t>("2020-02-29")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24981" y="1033272"/>
            <a:ext cx="3633019" cy="4114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i="1" dirty="0" smtClean="0"/>
              <a:t># Jump ahead on Clock Change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 err="1">
                <a:latin typeface="Ubuntu Mono" panose="020B0509030602030204" pitchFamily="49" charset="0"/>
              </a:rPr>
              <a:t>PiDay</a:t>
            </a:r>
            <a:r>
              <a:rPr lang="en-US" sz="1600" dirty="0">
                <a:latin typeface="Ubuntu Mono" panose="020B0509030602030204" pitchFamily="49" charset="0"/>
              </a:rPr>
              <a:t> + </a:t>
            </a:r>
            <a:r>
              <a:rPr lang="en-US" sz="1600" b="1" dirty="0">
                <a:latin typeface="Ubuntu Mono" panose="020B0509030602030204" pitchFamily="49" charset="0"/>
              </a:rPr>
              <a:t>hours(2)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[1] "2021-03-14 03:30:00 CDT”</a:t>
            </a:r>
          </a:p>
          <a:p>
            <a:pPr marL="0" indent="0">
              <a:buNone/>
            </a:pPr>
            <a:r>
              <a:rPr lang="en-US" sz="1600" dirty="0" err="1" smtClean="0">
                <a:latin typeface="Ubuntu Mono" panose="020B0509030602030204" pitchFamily="49" charset="0"/>
              </a:rPr>
              <a:t>PiDay</a:t>
            </a:r>
            <a:r>
              <a:rPr lang="en-US" sz="1600" dirty="0" smtClean="0">
                <a:latin typeface="Ubuntu Mono" panose="020B0509030602030204" pitchFamily="49" charset="0"/>
              </a:rPr>
              <a:t> </a:t>
            </a:r>
            <a:r>
              <a:rPr lang="en-US" sz="1600" b="1" dirty="0">
                <a:latin typeface="Ubuntu Mono" panose="020B0509030602030204" pitchFamily="49" charset="0"/>
              </a:rPr>
              <a:t>+ </a:t>
            </a:r>
            <a:r>
              <a:rPr lang="en-US" sz="1600" b="1" dirty="0" err="1">
                <a:latin typeface="Ubuntu Mono" panose="020B0509030602030204" pitchFamily="49" charset="0"/>
              </a:rPr>
              <a:t>dhours</a:t>
            </a:r>
            <a:r>
              <a:rPr lang="en-US" sz="1600" dirty="0">
                <a:latin typeface="Ubuntu Mono" panose="020B0509030602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[1] "2021-03-14 04:30:00 </a:t>
            </a:r>
            <a:r>
              <a:rPr lang="en-US" sz="1600" dirty="0" smtClean="0">
                <a:latin typeface="Ubuntu Mono" panose="020B0509030602030204" pitchFamily="49" charset="0"/>
              </a:rPr>
              <a:t>CDT</a:t>
            </a:r>
            <a:r>
              <a:rPr lang="en-US" sz="1600" dirty="0" smtClean="0"/>
              <a:t>“</a:t>
            </a:r>
            <a:br>
              <a:rPr lang="en-US" sz="1600" dirty="0" smtClean="0"/>
            </a:br>
            <a:endParaRPr lang="en-US" sz="1600" i="1" dirty="0" smtClean="0"/>
          </a:p>
          <a:p>
            <a:pPr marL="0" indent="0">
              <a:buNone/>
            </a:pPr>
            <a:r>
              <a:rPr lang="en-US" sz="1600" i="1" dirty="0" smtClean="0"/>
              <a:t># </a:t>
            </a:r>
            <a:r>
              <a:rPr lang="en-US" sz="1600" i="1" dirty="0"/>
              <a:t>Leap Day doesn't exist in </a:t>
            </a:r>
            <a:r>
              <a:rPr lang="en-US" sz="1600" i="1" dirty="0" smtClean="0"/>
              <a:t>2021</a:t>
            </a:r>
            <a:br>
              <a:rPr lang="en-US" sz="1600" i="1" dirty="0" smtClean="0"/>
            </a:br>
            <a:r>
              <a:rPr lang="en-US" sz="1600" i="1" dirty="0"/>
              <a:t># A year's duration is </a:t>
            </a:r>
            <a:r>
              <a:rPr lang="en-US" sz="1600" i="1" dirty="0" smtClean="0"/>
              <a:t>365.25 days.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 err="1" smtClean="0">
                <a:latin typeface="Ubuntu Mono" panose="020B0509030602030204" pitchFamily="49" charset="0"/>
              </a:rPr>
              <a:t>leapDay</a:t>
            </a:r>
            <a:r>
              <a:rPr lang="en-US" sz="1600" dirty="0" smtClean="0">
                <a:latin typeface="Ubuntu Mono" panose="020B0509030602030204" pitchFamily="49" charset="0"/>
              </a:rPr>
              <a:t> </a:t>
            </a:r>
            <a:r>
              <a:rPr lang="en-US" sz="1600" dirty="0">
                <a:latin typeface="Ubuntu Mono" panose="020B0509030602030204" pitchFamily="49" charset="0"/>
              </a:rPr>
              <a:t>+ years(1)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[1] </a:t>
            </a:r>
            <a:r>
              <a:rPr lang="en-US" sz="1600" dirty="0" smtClean="0">
                <a:latin typeface="Ubuntu Mono" panose="020B0509030602030204" pitchFamily="49" charset="0"/>
              </a:rPr>
              <a:t>NA</a:t>
            </a:r>
          </a:p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date </a:t>
            </a:r>
            <a:r>
              <a:rPr lang="en-US" sz="1600" b="1" dirty="0">
                <a:latin typeface="Ubuntu Mono" panose="020B0509030602030204" pitchFamily="49" charset="0"/>
              </a:rPr>
              <a:t>+ </a:t>
            </a:r>
            <a:r>
              <a:rPr lang="en-US" sz="1600" b="1" dirty="0" err="1">
                <a:latin typeface="Ubuntu Mono" panose="020B0509030602030204" pitchFamily="49" charset="0"/>
              </a:rPr>
              <a:t>dyears</a:t>
            </a:r>
            <a:r>
              <a:rPr lang="en-US" sz="1600" dirty="0">
                <a:latin typeface="Ubuntu Mono" panose="020B0509030602030204" pitchFamily="49" charset="0"/>
              </a:rPr>
              <a:t>(1)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[1] "2021-02-28 06:00:00 UTC"</a:t>
            </a:r>
            <a:endParaRPr lang="nb-NO" sz="1600" dirty="0" smtClean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9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of the following does </a:t>
            </a:r>
            <a:r>
              <a:rPr lang="en-US" dirty="0" err="1">
                <a:latin typeface="Ubuntu Mono" panose="020B0509030602030204" pitchFamily="49" charset="0"/>
              </a:rPr>
              <a:t>lubridate</a:t>
            </a:r>
            <a:r>
              <a:rPr lang="en-US" dirty="0"/>
              <a:t> not handle automatically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Check all </a:t>
            </a:r>
            <a:r>
              <a:rPr lang="en-US"/>
              <a:t>that </a:t>
            </a:r>
            <a:r>
              <a:rPr lang="en-US" smtClean="0"/>
              <a:t>apply.</a:t>
            </a:r>
            <a:endParaRPr lang="en-US" dirty="0" smtClean="0"/>
          </a:p>
          <a:p>
            <a:pPr lvl="1"/>
            <a:r>
              <a:rPr lang="en-US" dirty="0" smtClean="0"/>
              <a:t>Choosing </a:t>
            </a:r>
            <a:r>
              <a:rPr lang="en-US" dirty="0"/>
              <a:t>the correct time zone, when </a:t>
            </a:r>
            <a:r>
              <a:rPr lang="en-US"/>
              <a:t>not </a:t>
            </a:r>
            <a:r>
              <a:rPr lang="en-US" smtClean="0"/>
              <a:t>specified.</a:t>
            </a:r>
            <a:endParaRPr lang="en-US" dirty="0"/>
          </a:p>
          <a:p>
            <a:pPr lvl="1"/>
            <a:r>
              <a:rPr lang="en-US" dirty="0" smtClean="0"/>
              <a:t>Interpreting </a:t>
            </a:r>
            <a:r>
              <a:rPr lang="en-US" dirty="0"/>
              <a:t>multiple ways to represent days </a:t>
            </a:r>
            <a:r>
              <a:rPr lang="en-US"/>
              <a:t>and </a:t>
            </a:r>
            <a:r>
              <a:rPr lang="en-US" smtClean="0"/>
              <a:t>months.</a:t>
            </a:r>
            <a:endParaRPr lang="en-US" dirty="0"/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multiple delimiters between </a:t>
            </a:r>
            <a:r>
              <a:rPr lang="en-US"/>
              <a:t>time </a:t>
            </a:r>
            <a:r>
              <a:rPr lang="en-US" smtClean="0"/>
              <a:t>components.</a:t>
            </a:r>
            <a:endParaRPr lang="en-US" dirty="0"/>
          </a:p>
          <a:p>
            <a:pPr lvl="1"/>
            <a:r>
              <a:rPr lang="en-US" dirty="0" smtClean="0"/>
              <a:t>Inferring </a:t>
            </a:r>
            <a:r>
              <a:rPr lang="en-US" dirty="0"/>
              <a:t>the correct order of years, months, days</a:t>
            </a:r>
            <a:r>
              <a:rPr lang="en-US"/>
              <a:t>, </a:t>
            </a:r>
            <a:r>
              <a:rPr lang="en-US" smtClean="0"/>
              <a:t>etc., </a:t>
            </a:r>
            <a:r>
              <a:rPr lang="en-US" dirty="0"/>
              <a:t>in </a:t>
            </a:r>
            <a:r>
              <a:rPr lang="en-US"/>
              <a:t>a </a:t>
            </a:r>
            <a:r>
              <a:rPr lang="en-US" smtClean="0"/>
              <a:t>date.</a:t>
            </a:r>
            <a:endParaRPr lang="en-US" dirty="0"/>
          </a:p>
          <a:p>
            <a:pPr lvl="1"/>
            <a:r>
              <a:rPr lang="en-US" dirty="0" smtClean="0"/>
              <a:t>Keeping </a:t>
            </a:r>
            <a:r>
              <a:rPr lang="en-US" dirty="0"/>
              <a:t>track of daylight savings time and other timing </a:t>
            </a:r>
            <a:r>
              <a:rPr lang="en-US" dirty="0" smtClean="0"/>
              <a:t>quirks for </a:t>
            </a:r>
            <a:r>
              <a:rPr lang="en-US" dirty="0"/>
              <a:t>a given </a:t>
            </a:r>
            <a:r>
              <a:rPr lang="en-US"/>
              <a:t>time </a:t>
            </a:r>
            <a:r>
              <a:rPr lang="en-US" smtClean="0"/>
              <a:t>zone.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8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Ubuntu Mono" panose="020B0509030602030204" pitchFamily="49" charset="0"/>
              </a:rPr>
              <a:t>forcats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Factor Variables</a:t>
            </a:r>
            <a:endParaRPr lang="en-US" dirty="0"/>
          </a:p>
        </p:txBody>
      </p:sp>
      <p:pic>
        <p:nvPicPr>
          <p:cNvPr id="1026" name="Picture 2" descr="https://d33wubrfki0l68.cloudfront.net/45fd04ad9cdb2159fea08d07dbc11e742d68e4e3/df327/css/images/hex/string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0978" y="4013008"/>
            <a:ext cx="397346" cy="46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3wubrfki0l68.cloudfront.net/412a6f14518ab633a94221dda7e16cf22e43a763/91620/css/images/hex/forca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02" y="118871"/>
            <a:ext cx="1721799" cy="1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09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What’s a factor variable?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variable:</a:t>
            </a:r>
          </a:p>
          <a:p>
            <a:pPr lvl="1"/>
            <a:r>
              <a:rPr lang="en-US" dirty="0" smtClean="0"/>
              <a:t>Has a “fixed or known” set of possible values</a:t>
            </a:r>
          </a:p>
          <a:p>
            <a:pPr lvl="1"/>
            <a:r>
              <a:rPr lang="en-US" dirty="0" smtClean="0"/>
              <a:t>factors properly partition </a:t>
            </a:r>
            <a:r>
              <a:rPr lang="en-US" dirty="0"/>
              <a:t>a </a:t>
            </a:r>
            <a:r>
              <a:rPr lang="en-US" dirty="0" smtClean="0"/>
              <a:t>space, “1:1 and onto”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/>
              <a:t>Multiple Choice or Attitude Scale Questions</a:t>
            </a:r>
          </a:p>
          <a:p>
            <a:pPr lvl="1"/>
            <a:r>
              <a:rPr lang="en-US" dirty="0" smtClean="0"/>
              <a:t>Pre-test </a:t>
            </a:r>
            <a:r>
              <a:rPr lang="en-US" dirty="0" smtClean="0"/>
              <a:t>/ Post-test or Control/Experiment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Statistics, </a:t>
            </a:r>
            <a:r>
              <a:rPr lang="en-US" dirty="0" smtClean="0"/>
              <a:t>we often use </a:t>
            </a:r>
            <a:r>
              <a:rPr lang="en-US" dirty="0" smtClean="0"/>
              <a:t>numbers (Ick)</a:t>
            </a:r>
          </a:p>
          <a:p>
            <a:pPr lvl="1"/>
            <a:r>
              <a:rPr lang="en-US" dirty="0" smtClean="0"/>
              <a:t>1 = Strongly Agree, 2 = Agree, 3 = Neutral, etc.</a:t>
            </a:r>
          </a:p>
          <a:p>
            <a:pPr lvl="1"/>
            <a:r>
              <a:rPr lang="en-US" dirty="0" smtClean="0"/>
              <a:t>Mathematics temptation is strong </a:t>
            </a:r>
            <a:r>
              <a:rPr lang="en-US" dirty="0"/>
              <a:t>(</a:t>
            </a:r>
            <a:r>
              <a:rPr lang="en-US" dirty="0" smtClean="0"/>
              <a:t>and wrong)</a:t>
            </a:r>
            <a:endParaRPr lang="en-US" dirty="0" smtClean="0"/>
          </a:p>
          <a:p>
            <a:pPr lvl="1"/>
            <a:r>
              <a:rPr lang="en-US" dirty="0" smtClean="0"/>
              <a:t>Software convenience (in the 1960s)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9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How are strings and factors different?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are “categorical </a:t>
            </a:r>
            <a:r>
              <a:rPr lang="en-US" dirty="0" smtClean="0"/>
              <a:t>variables,” made of text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actor has a list of possible values</a:t>
            </a:r>
          </a:p>
          <a:p>
            <a:pPr lvl="2"/>
            <a:r>
              <a:rPr lang="en-US" dirty="0"/>
              <a:t>Factors are needed </a:t>
            </a:r>
            <a:r>
              <a:rPr lang="en-US" dirty="0" smtClean="0"/>
              <a:t>for modelling: </a:t>
            </a:r>
            <a:r>
              <a:rPr lang="en-US" dirty="0" err="1" smtClean="0">
                <a:latin typeface="Ubuntu Mono" panose="020B0509030602030204" pitchFamily="49" charset="0"/>
              </a:rPr>
              <a:t>t.test</a:t>
            </a:r>
            <a:r>
              <a:rPr lang="en-US" dirty="0" smtClean="0">
                <a:latin typeface="Ubuntu Mono" panose="020B0509030602030204" pitchFamily="49" charset="0"/>
              </a:rPr>
              <a:t>, lm</a:t>
            </a:r>
          </a:p>
          <a:p>
            <a:pPr lvl="1"/>
            <a:r>
              <a:rPr lang="en-US" dirty="0" smtClean="0"/>
              <a:t>A string is simply raw text, “everything else”</a:t>
            </a:r>
          </a:p>
          <a:p>
            <a:pPr lvl="1"/>
            <a:r>
              <a:rPr lang="en-US" dirty="0" smtClean="0"/>
              <a:t>Sometimes, you can treat a factor as a string.</a:t>
            </a:r>
          </a:p>
          <a:p>
            <a:pPr lvl="1"/>
            <a:r>
              <a:rPr lang="en-US" dirty="0" smtClean="0"/>
              <a:t>You almost never treat a string as a factor.</a:t>
            </a:r>
          </a:p>
          <a:p>
            <a:r>
              <a:rPr lang="en-US" dirty="0" err="1" smtClean="0"/>
              <a:t>forcats</a:t>
            </a:r>
            <a:r>
              <a:rPr lang="en-US" dirty="0" smtClean="0"/>
              <a:t> is for factors</a:t>
            </a:r>
          </a:p>
          <a:p>
            <a:pPr lvl="1"/>
            <a:r>
              <a:rPr lang="en-US" dirty="0" err="1" smtClean="0"/>
              <a:t>stringr</a:t>
            </a:r>
            <a:r>
              <a:rPr lang="en-US" dirty="0" smtClean="0"/>
              <a:t> is for strings (coming soon)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6265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Importing data as a factor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text is imported, how is it treated?</a:t>
            </a:r>
          </a:p>
          <a:p>
            <a:pPr lvl="1"/>
            <a:r>
              <a:rPr lang="en-US" dirty="0" smtClean="0">
                <a:latin typeface="Ubuntu Mono" panose="020B0509030602030204" pitchFamily="49" charset="0"/>
              </a:rPr>
              <a:t>read.csv </a:t>
            </a:r>
            <a:r>
              <a:rPr lang="en-US" dirty="0">
                <a:latin typeface="Ubuntu Mono" panose="020B0509030602030204" pitchFamily="49" charset="0"/>
              </a:rPr>
              <a:t>(…, </a:t>
            </a:r>
            <a:r>
              <a:rPr lang="en-US" dirty="0" err="1">
                <a:latin typeface="Ubuntu Mono" panose="020B0509030602030204" pitchFamily="49" charset="0"/>
              </a:rPr>
              <a:t>StringsAsFactors</a:t>
            </a:r>
            <a:r>
              <a:rPr lang="en-US" dirty="0">
                <a:latin typeface="Ubuntu Mono" panose="020B0509030602030204" pitchFamily="49" charset="0"/>
              </a:rPr>
              <a:t>=FALSE)</a:t>
            </a:r>
          </a:p>
          <a:p>
            <a:pPr lvl="2"/>
            <a:r>
              <a:rPr lang="en-US" dirty="0"/>
              <a:t>In older versions of R,</a:t>
            </a:r>
            <a:r>
              <a:rPr lang="en-US" dirty="0">
                <a:latin typeface="Ubuntu Mono" panose="020B0509030602030204" pitchFamily="49" charset="0"/>
              </a:rPr>
              <a:t> </a:t>
            </a:r>
            <a:r>
              <a:rPr lang="en-US" dirty="0" err="1">
                <a:latin typeface="Ubuntu Mono" panose="020B0509030602030204" pitchFamily="49" charset="0"/>
              </a:rPr>
              <a:t>StringsAsFactors</a:t>
            </a:r>
            <a:r>
              <a:rPr lang="en-US" dirty="0">
                <a:latin typeface="Ubuntu Mono" panose="020B0509030602030204" pitchFamily="49" charset="0"/>
              </a:rPr>
              <a:t> = TRUE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treats all text as strings, never factors</a:t>
            </a:r>
          </a:p>
          <a:p>
            <a:pPr lvl="2"/>
            <a:r>
              <a:rPr lang="en-US" dirty="0"/>
              <a:t>Instead, process after loading as needed</a:t>
            </a:r>
          </a:p>
          <a:p>
            <a:pPr lvl="2"/>
            <a:r>
              <a:rPr lang="en-US" dirty="0"/>
              <a:t>Creates a reproducible “paper trail</a:t>
            </a:r>
            <a:r>
              <a:rPr lang="en-US" dirty="0" smtClean="0"/>
              <a:t>”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6858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df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%&gt;% mutate_if(is.character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, factor)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0" y="3406391"/>
            <a:ext cx="6858000" cy="1737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>
              <a:buNone/>
            </a:pPr>
            <a:r>
              <a:rPr lang="en-US" sz="1400" dirty="0" smtClean="0">
                <a:latin typeface="Ubuntu Mono" panose="020B0509030602030204" pitchFamily="49" charset="0"/>
              </a:rPr>
              <a:t/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#“One Easy Trick” from dplyr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endParaRPr lang="en-US" sz="1400" dirty="0">
              <a:latin typeface="Ubuntu Mono" panose="020B0509030602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Ubuntu Mono" panose="020B0509030602030204" pitchFamily="49" charset="0"/>
              </a:rPr>
              <a:t>	</a:t>
            </a:r>
            <a:r>
              <a:rPr lang="en-US" dirty="0" err="1">
                <a:latin typeface="Ubuntu Mono" panose="020B0509030602030204" pitchFamily="49" charset="0"/>
              </a:rPr>
              <a:t>ProcessedData</a:t>
            </a:r>
            <a:r>
              <a:rPr lang="en-US" dirty="0">
                <a:latin typeface="Ubuntu Mono" panose="020B0509030602030204" pitchFamily="49" charset="0"/>
              </a:rPr>
              <a:t> &lt;- </a:t>
            </a:r>
            <a:r>
              <a:rPr lang="en-US" dirty="0" err="1">
                <a:latin typeface="Ubuntu Mono" panose="020B0509030602030204" pitchFamily="49" charset="0"/>
              </a:rPr>
              <a:t>rawdata</a:t>
            </a:r>
            <a:r>
              <a:rPr lang="en-US" dirty="0">
                <a:latin typeface="Ubuntu Mono" panose="020B05090306020302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Ubuntu Mono" panose="020B0509030602030204" pitchFamily="49" charset="0"/>
              </a:rPr>
              <a:t>		</a:t>
            </a:r>
            <a:r>
              <a:rPr lang="en-US" dirty="0" err="1">
                <a:latin typeface="Ubuntu Mono" panose="020B0509030602030204" pitchFamily="49" charset="0"/>
              </a:rPr>
              <a:t>mutate_if</a:t>
            </a:r>
            <a:r>
              <a:rPr lang="en-US" dirty="0">
                <a:latin typeface="Ubuntu Mono" panose="020B0509030602030204" pitchFamily="49" charset="0"/>
              </a:rPr>
              <a:t>(</a:t>
            </a:r>
            <a:r>
              <a:rPr lang="en-US" dirty="0" err="1">
                <a:latin typeface="Ubuntu Mono" panose="020B0509030602030204" pitchFamily="49" charset="0"/>
              </a:rPr>
              <a:t>is.character</a:t>
            </a:r>
            <a:r>
              <a:rPr lang="en-US" dirty="0">
                <a:latin typeface="Ubuntu Mono" panose="020B0509030602030204" pitchFamily="49" charset="0"/>
              </a:rPr>
              <a:t>, factor) </a:t>
            </a:r>
          </a:p>
        </p:txBody>
      </p:sp>
    </p:spTree>
    <p:extLst>
      <p:ext uri="{BB962C8B-B14F-4D97-AF65-F5344CB8AC3E}">
        <p14:creationId xmlns:p14="http://schemas.microsoft.com/office/powerpoint/2010/main" val="235524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PDAT 611: Modules and 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1: Why is Big Data Management Important?</a:t>
            </a:r>
          </a:p>
          <a:p>
            <a:r>
              <a:rPr lang="en-US" b="1" dirty="0" smtClean="0"/>
              <a:t>2: Expanding </a:t>
            </a:r>
            <a:r>
              <a:rPr lang="en-US" b="1" dirty="0"/>
              <a:t>Tidyverse</a:t>
            </a:r>
          </a:p>
          <a:p>
            <a:r>
              <a:rPr lang="en-US" dirty="0"/>
              <a:t>3: Web Scraping and JSON</a:t>
            </a:r>
          </a:p>
          <a:p>
            <a:r>
              <a:rPr lang="en-US" dirty="0"/>
              <a:t>4: Databases: object-relational mapping, SQL,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/>
              <a:t>5: Distributed Computing; using pig w/Hadoop</a:t>
            </a:r>
          </a:p>
          <a:p>
            <a:r>
              <a:rPr lang="en-US" dirty="0"/>
              <a:t>6: </a:t>
            </a:r>
            <a:r>
              <a:rPr lang="en-US" dirty="0" err="1"/>
              <a:t>Sparklyr</a:t>
            </a:r>
            <a:r>
              <a:rPr lang="en-US" dirty="0"/>
              <a:t>, Apache Spark through R</a:t>
            </a:r>
          </a:p>
          <a:p>
            <a:r>
              <a:rPr lang="en-US" dirty="0"/>
              <a:t>7: Google Cloud, AWS, and other cloud solutions</a:t>
            </a:r>
          </a:p>
          <a:p>
            <a:r>
              <a:rPr lang="en-US" dirty="0"/>
              <a:t>8: Exploring Big Data Issues and </a:t>
            </a:r>
            <a:r>
              <a:rPr lang="en-US" dirty="0" smtClean="0"/>
              <a:t>Opportunities.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Ordered Factors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Factors may have an order</a:t>
            </a:r>
            <a:endParaRPr lang="en-US" dirty="0"/>
          </a:p>
          <a:p>
            <a:pPr lvl="1"/>
            <a:r>
              <a:rPr lang="en-US" dirty="0" smtClean="0"/>
              <a:t>Natural order1 = first seen (by row)</a:t>
            </a:r>
          </a:p>
          <a:p>
            <a:pPr lvl="1"/>
            <a:r>
              <a:rPr lang="en-US" dirty="0" smtClean="0"/>
              <a:t>Natural order2 = alphabet</a:t>
            </a:r>
          </a:p>
          <a:p>
            <a:pPr lvl="1"/>
            <a:r>
              <a:rPr lang="en-US" dirty="0" smtClean="0"/>
              <a:t>Natural order3 = by frequency (Pareto)</a:t>
            </a:r>
          </a:p>
          <a:p>
            <a:pPr lvl="1"/>
            <a:r>
              <a:rPr lang="en-US" dirty="0" smtClean="0"/>
              <a:t>Better to assign one explicitly</a:t>
            </a:r>
          </a:p>
          <a:p>
            <a:endParaRPr lang="en-US" dirty="0" smtClean="0"/>
          </a:p>
          <a:p>
            <a:r>
              <a:rPr lang="en-US" dirty="0" smtClean="0"/>
              <a:t>Ordered Factors are really Ordinal Variables</a:t>
            </a:r>
          </a:p>
          <a:p>
            <a:pPr lvl="1"/>
            <a:r>
              <a:rPr lang="en-US" dirty="0"/>
              <a:t>Display on a graph</a:t>
            </a:r>
          </a:p>
          <a:p>
            <a:pPr lvl="1"/>
            <a:r>
              <a:rPr lang="en-US" dirty="0" smtClean="0"/>
              <a:t>Non-parametric analysis (a different class)</a:t>
            </a:r>
          </a:p>
        </p:txBody>
      </p:sp>
    </p:spTree>
    <p:extLst>
      <p:ext uri="{BB962C8B-B14F-4D97-AF65-F5344CB8AC3E}">
        <p14:creationId xmlns:p14="http://schemas.microsoft.com/office/powerpoint/2010/main" val="56808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cs typeface="Source Sans Pro"/>
              </a:rPr>
              <a:t>Manipulating Factors with </a:t>
            </a:r>
            <a:r>
              <a:rPr lang="en-US" spc="5" dirty="0" err="1">
                <a:cs typeface="Source Sans Pro"/>
              </a:rPr>
              <a:t>forcats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2249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Making a variable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factor()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Exploring a factor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levels( )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Many Commands are intuitive</a:t>
            </a:r>
            <a:br>
              <a:rPr lang="en-US" sz="1600" dirty="0" smtClean="0"/>
            </a:br>
            <a:r>
              <a:rPr lang="en-US" sz="1600" dirty="0" smtClean="0"/>
              <a:t>      and start with </a:t>
            </a:r>
            <a:r>
              <a:rPr lang="en-US" sz="1600" dirty="0" err="1" smtClean="0"/>
              <a:t>fct</a:t>
            </a:r>
            <a:r>
              <a:rPr lang="en-US" sz="1600" dirty="0" smtClean="0"/>
              <a:t>_</a:t>
            </a:r>
          </a:p>
          <a:p>
            <a:pPr marL="0" indent="0">
              <a:buNone/>
            </a:pPr>
            <a:r>
              <a:rPr lang="en-US" sz="1600" dirty="0" err="1" smtClean="0">
                <a:latin typeface="Ubuntu Mono" panose="020B0509030602030204" pitchFamily="49" charset="0"/>
              </a:rPr>
              <a:t>fct_count</a:t>
            </a:r>
            <a:r>
              <a:rPr lang="en-US" sz="1600" dirty="0" smtClean="0">
                <a:latin typeface="Ubuntu Mono" panose="020B0509030602030204" pitchFamily="49" charset="0"/>
              </a:rPr>
              <a:t>(), </a:t>
            </a:r>
            <a:r>
              <a:rPr lang="en-US" sz="1600" dirty="0" err="1" smtClean="0">
                <a:latin typeface="Ubuntu Mono" panose="020B0509030602030204" pitchFamily="49" charset="0"/>
              </a:rPr>
              <a:t>fct_unique</a:t>
            </a:r>
            <a:r>
              <a:rPr lang="en-US" sz="1600" dirty="0" smtClean="0">
                <a:latin typeface="Ubuntu Mono" panose="020B0509030602030204" pitchFamily="49" charset="0"/>
              </a:rPr>
              <a:t>() </a:t>
            </a:r>
            <a:r>
              <a:rPr lang="en-US" sz="1600" dirty="0" err="1">
                <a:latin typeface="Ubuntu Mono" panose="020B0509030602030204" pitchFamily="49" charset="0"/>
              </a:rPr>
              <a:t>fct_c</a:t>
            </a:r>
            <a:r>
              <a:rPr lang="en-US" sz="1600" dirty="0">
                <a:latin typeface="Ubuntu Mono" panose="020B0509030602030204" pitchFamily="49" charset="0"/>
              </a:rPr>
              <a:t>(), </a:t>
            </a:r>
            <a:r>
              <a:rPr lang="en-US" sz="1600" dirty="0" err="1">
                <a:latin typeface="Ubuntu Mono" panose="020B0509030602030204" pitchFamily="49" charset="0"/>
              </a:rPr>
              <a:t>fct_explicit_na</a:t>
            </a:r>
            <a:r>
              <a:rPr lang="en-US" sz="1600" dirty="0">
                <a:latin typeface="Ubuntu Mono" panose="020B0509030602030204" pitchFamily="49" charset="0"/>
              </a:rPr>
              <a:t>(),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 err="1" smtClean="0">
                <a:latin typeface="Ubuntu Mono" panose="020B0509030602030204" pitchFamily="49" charset="0"/>
              </a:rPr>
              <a:t>fct_relevel</a:t>
            </a:r>
            <a:r>
              <a:rPr lang="en-US" sz="1600" dirty="0" smtClean="0">
                <a:latin typeface="Ubuntu Mono" panose="020B0509030602030204" pitchFamily="49" charset="0"/>
              </a:rPr>
              <a:t>(), </a:t>
            </a:r>
            <a:r>
              <a:rPr lang="en-US" sz="1600" dirty="0" err="1">
                <a:latin typeface="Ubuntu Mono" panose="020B0509030602030204" pitchFamily="49" charset="0"/>
              </a:rPr>
              <a:t>fct_recode</a:t>
            </a:r>
            <a:r>
              <a:rPr lang="en-US" sz="1600" dirty="0">
                <a:latin typeface="Ubuntu Mono" panose="020B0509030602030204" pitchFamily="49" charset="0"/>
              </a:rPr>
              <a:t>()</a:t>
            </a:r>
            <a:r>
              <a:rPr lang="en-US" sz="1600" dirty="0" smtClean="0">
                <a:latin typeface="Ubuntu Mono" panose="020B0509030602030204" pitchFamily="49" charset="0"/>
              </a:rPr>
              <a:t/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err="1" smtClean="0">
                <a:latin typeface="Ubuntu Mono" panose="020B0509030602030204" pitchFamily="49" charset="0"/>
              </a:rPr>
              <a:t>fct_infreq</a:t>
            </a:r>
            <a:r>
              <a:rPr lang="en-US" sz="1600" dirty="0" smtClean="0">
                <a:latin typeface="Ubuntu Mono" panose="020B0509030602030204" pitchFamily="49" charset="0"/>
              </a:rPr>
              <a:t>(), </a:t>
            </a:r>
            <a:r>
              <a:rPr lang="en-US" sz="1600" dirty="0" err="1" smtClean="0">
                <a:latin typeface="Ubuntu Mono" panose="020B0509030602030204" pitchFamily="49" charset="0"/>
              </a:rPr>
              <a:t>fct_reorder</a:t>
            </a:r>
            <a:r>
              <a:rPr lang="en-US" sz="1600" dirty="0" smtClean="0">
                <a:latin typeface="Ubuntu Mono" panose="020B0509030602030204" pitchFamily="49" charset="0"/>
              </a:rPr>
              <a:t>(), 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err="1" smtClean="0">
                <a:latin typeface="Ubuntu Mono" panose="020B0509030602030204" pitchFamily="49" charset="0"/>
              </a:rPr>
              <a:t>fct_lump</a:t>
            </a:r>
            <a:r>
              <a:rPr lang="en-US" sz="1600" dirty="0" smtClean="0">
                <a:latin typeface="Ubuntu Mono" panose="020B0509030602030204" pitchFamily="49" charset="0"/>
              </a:rPr>
              <a:t>(),</a:t>
            </a:r>
            <a:r>
              <a:rPr lang="en-US" sz="1600" dirty="0">
                <a:latin typeface="Ubuntu Mono" panose="020B0509030602030204" pitchFamily="49" charset="0"/>
              </a:rPr>
              <a:t> </a:t>
            </a:r>
            <a:r>
              <a:rPr lang="en-US" sz="1600" dirty="0" err="1" smtClean="0">
                <a:latin typeface="Ubuntu Mono" panose="020B0509030602030204" pitchFamily="49" charset="0"/>
              </a:rPr>
              <a:t>fct_drop</a:t>
            </a:r>
            <a:r>
              <a:rPr lang="en-US" sz="1600" dirty="0" smtClean="0">
                <a:latin typeface="Ubuntu Mono" panose="020B0509030602030204" pitchFamily="49" charset="0"/>
              </a:rPr>
              <a:t>(),</a:t>
            </a:r>
            <a:endParaRPr lang="en-US" sz="1600" dirty="0" smtClean="0"/>
          </a:p>
          <a:p>
            <a:pPr marL="0" indent="0">
              <a:buNone/>
            </a:pPr>
            <a:endParaRPr lang="en-US" sz="1400" dirty="0" smtClean="0">
              <a:latin typeface="Ubuntu Mono" panose="020B0509030602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24981" y="1033272"/>
            <a:ext cx="3633019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library(tidyverse)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library(</a:t>
            </a:r>
            <a:r>
              <a:rPr lang="en-US" sz="1600" dirty="0" err="1" smtClean="0">
                <a:latin typeface="Ubuntu Mono" panose="020B0509030602030204" pitchFamily="49" charset="0"/>
              </a:rPr>
              <a:t>AmesHousing</a:t>
            </a:r>
            <a:r>
              <a:rPr lang="en-US" sz="1600" dirty="0">
                <a:latin typeface="Ubuntu Mono" panose="020B0509030602030204" pitchFamily="49" charset="0"/>
              </a:rPr>
              <a:t>)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>
                <a:latin typeface="Ubuntu Mono" panose="020B0509030602030204" pitchFamily="49" charset="0"/>
              </a:rPr>
              <a:t>Ames &lt;- </a:t>
            </a:r>
            <a:r>
              <a:rPr lang="en-US" sz="1600" dirty="0" err="1">
                <a:latin typeface="Ubuntu Mono" panose="020B0509030602030204" pitchFamily="49" charset="0"/>
              </a:rPr>
              <a:t>make_ordinal_ames</a:t>
            </a: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600" i="1" dirty="0" smtClean="0"/>
              <a:t># Try these out to see what they yield</a:t>
            </a:r>
            <a:endParaRPr lang="en-US" sz="1600" i="1" dirty="0"/>
          </a:p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levels(</a:t>
            </a:r>
            <a:r>
              <a:rPr lang="en-US" sz="1600" dirty="0" err="1" smtClean="0">
                <a:latin typeface="Ubuntu Mono" panose="020B0509030602030204" pitchFamily="49" charset="0"/>
              </a:rPr>
              <a:t>Ames$KitchenQual</a:t>
            </a:r>
            <a:r>
              <a:rPr lang="en-US" sz="1600" dirty="0" smtClean="0">
                <a:latin typeface="Ubuntu Mono" panose="020B0509030602030204" pitchFamily="49" charset="0"/>
              </a:rPr>
              <a:t>)</a:t>
            </a:r>
            <a:r>
              <a:rPr lang="en-US" sz="1600" dirty="0">
                <a:latin typeface="Ubuntu Mono" panose="020B0509030602030204" pitchFamily="49" charset="0"/>
              </a:rPr>
              <a:t/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 err="1">
                <a:latin typeface="Ubuntu Mono" panose="020B0509030602030204" pitchFamily="49" charset="0"/>
              </a:rPr>
              <a:t>fct_count</a:t>
            </a:r>
            <a:r>
              <a:rPr lang="en-US" sz="1600" dirty="0">
                <a:latin typeface="Ubuntu Mono" panose="020B0509030602030204" pitchFamily="49" charset="0"/>
              </a:rPr>
              <a:t>(</a:t>
            </a:r>
            <a:r>
              <a:rPr lang="en-US" sz="1600" dirty="0" err="1">
                <a:latin typeface="Ubuntu Mono" panose="020B0509030602030204" pitchFamily="49" charset="0"/>
              </a:rPr>
              <a:t>Ames$Kitchen_Qual</a:t>
            </a:r>
            <a:r>
              <a:rPr lang="en-US" sz="1600" dirty="0" smtClean="0">
                <a:latin typeface="Ubuntu Mono" panose="020B0509030602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Ubuntu Mono" panose="020B0509030602030204" pitchFamily="49" charset="0"/>
              </a:rPr>
              <a:t>Ames$Kitchen_Qual</a:t>
            </a:r>
            <a:r>
              <a:rPr lang="en-US" sz="1600" dirty="0">
                <a:latin typeface="Ubuntu Mono" panose="020B0509030602030204" pitchFamily="49" charset="0"/>
              </a:rPr>
              <a:t> </a:t>
            </a:r>
            <a:r>
              <a:rPr lang="en-US" sz="1600" dirty="0" smtClean="0">
                <a:latin typeface="Ubuntu Mono" panose="020B0509030602030204" pitchFamily="49" charset="0"/>
              </a:rPr>
              <a:t>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 err="1">
                <a:latin typeface="Ubuntu Mono" panose="020B0509030602030204" pitchFamily="49" charset="0"/>
              </a:rPr>
              <a:t>fct_rev</a:t>
            </a:r>
            <a:r>
              <a:rPr lang="en-US" sz="1600" dirty="0">
                <a:latin typeface="Ubuntu Mono" panose="020B0509030602030204" pitchFamily="49" charset="0"/>
              </a:rPr>
              <a:t>() </a:t>
            </a:r>
            <a:r>
              <a:rPr lang="en-US" sz="1600" dirty="0" smtClean="0">
                <a:latin typeface="Ubuntu Mono" panose="020B0509030602030204" pitchFamily="49" charset="0"/>
              </a:rPr>
              <a:t>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 err="1">
                <a:latin typeface="Ubuntu Mono" panose="020B0509030602030204" pitchFamily="49" charset="0"/>
              </a:rPr>
              <a:t>fct_count</a:t>
            </a:r>
            <a:r>
              <a:rPr lang="en-US" sz="1600" dirty="0" smtClean="0">
                <a:latin typeface="Ubuntu Mono" panose="020B0509030602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Ubuntu Mono" panose="020B0509030602030204" pitchFamily="49" charset="0"/>
              </a:rPr>
              <a:t>Ames$Kitchen_Qual</a:t>
            </a:r>
            <a:r>
              <a:rPr lang="en-US" sz="1600" dirty="0" smtClean="0">
                <a:latin typeface="Ubuntu Mono" panose="020B0509030602030204" pitchFamily="49" charset="0"/>
              </a:rPr>
              <a:t> 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 err="1">
                <a:latin typeface="Ubuntu Mono" panose="020B0509030602030204" pitchFamily="49" charset="0"/>
              </a:rPr>
              <a:t>fct_lump_min</a:t>
            </a:r>
            <a:r>
              <a:rPr lang="en-US" sz="1600" dirty="0">
                <a:latin typeface="Ubuntu Mono" panose="020B0509030602030204" pitchFamily="49" charset="0"/>
              </a:rPr>
              <a:t>(72) </a:t>
            </a:r>
            <a:r>
              <a:rPr lang="en-US" sz="1600" dirty="0" smtClean="0">
                <a:latin typeface="Ubuntu Mono" panose="020B0509030602030204" pitchFamily="49" charset="0"/>
              </a:rPr>
              <a:t>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 err="1">
                <a:latin typeface="Ubuntu Mono" panose="020B0509030602030204" pitchFamily="49" charset="0"/>
              </a:rPr>
              <a:t>fct_count</a:t>
            </a:r>
            <a:r>
              <a:rPr lang="en-US" sz="1600" dirty="0">
                <a:latin typeface="Ubuntu Mono" panose="020B0509030602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 err="1" smtClean="0">
                <a:latin typeface="Ubuntu Mono" panose="020B0509030602030204" pitchFamily="49" charset="0"/>
              </a:rPr>
              <a:t>Ames$Kitchen_Qual</a:t>
            </a:r>
            <a:r>
              <a:rPr lang="en-US" sz="1600" dirty="0" smtClean="0">
                <a:latin typeface="Ubuntu Mono" panose="020B0509030602030204" pitchFamily="49" charset="0"/>
              </a:rPr>
              <a:t> 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 err="1">
                <a:latin typeface="Ubuntu Mono" panose="020B0509030602030204" pitchFamily="49" charset="0"/>
              </a:rPr>
              <a:t>fct_infreq</a:t>
            </a:r>
            <a:r>
              <a:rPr lang="en-US" sz="1600" dirty="0">
                <a:latin typeface="Ubuntu Mono" panose="020B0509030602030204" pitchFamily="49" charset="0"/>
              </a:rPr>
              <a:t>() </a:t>
            </a:r>
            <a:r>
              <a:rPr lang="en-US" sz="1600" dirty="0" smtClean="0">
                <a:latin typeface="Ubuntu Mono" panose="020B0509030602030204" pitchFamily="49" charset="0"/>
              </a:rPr>
              <a:t>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 err="1">
                <a:latin typeface="Ubuntu Mono" panose="020B0509030602030204" pitchFamily="49" charset="0"/>
              </a:rPr>
              <a:t>fct_count</a:t>
            </a:r>
            <a:r>
              <a:rPr lang="en-US" sz="1600" dirty="0" smtClean="0">
                <a:latin typeface="Ubuntu Mono" panose="020B0509030602030204" pitchFamily="49" charset="0"/>
              </a:rPr>
              <a:t>()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Ubuntu Mono" panose="020B0509030602030204" pitchFamily="49" charset="0"/>
              </a:rPr>
              <a:t>stringr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String variables</a:t>
            </a:r>
            <a:br>
              <a:rPr lang="en-US" dirty="0" smtClean="0"/>
            </a:br>
            <a:r>
              <a:rPr lang="en-US" dirty="0" err="1" smtClean="0"/>
              <a:t>unfactored</a:t>
            </a:r>
            <a:r>
              <a:rPr lang="en-US" dirty="0" smtClean="0"/>
              <a:t> text</a:t>
            </a:r>
            <a:endParaRPr lang="en-US" dirty="0"/>
          </a:p>
        </p:txBody>
      </p:sp>
      <p:pic>
        <p:nvPicPr>
          <p:cNvPr id="1026" name="Picture 2" descr="https://d33wubrfki0l68.cloudfront.net/45fd04ad9cdb2159fea08d07dbc11e742d68e4e3/df327/css/images/hex/string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62" y="0"/>
            <a:ext cx="1877438" cy="217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48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How are strings and factors different?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are “categorical </a:t>
            </a:r>
            <a:r>
              <a:rPr lang="en-US" dirty="0" smtClean="0"/>
              <a:t>variables,” made of text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actor has a list of possible values</a:t>
            </a:r>
          </a:p>
          <a:p>
            <a:pPr lvl="2"/>
            <a:r>
              <a:rPr lang="en-US" dirty="0"/>
              <a:t>Factors are needed </a:t>
            </a:r>
            <a:r>
              <a:rPr lang="en-US" dirty="0" smtClean="0"/>
              <a:t>for modelling</a:t>
            </a:r>
            <a:r>
              <a:rPr lang="en-US" smtClean="0"/>
              <a:t>: </a:t>
            </a:r>
            <a:r>
              <a:rPr lang="en-US" smtClean="0">
                <a:latin typeface="Ubuntu Mono" panose="020B0509030602030204" pitchFamily="49" charset="0"/>
              </a:rPr>
              <a:t>t.test</a:t>
            </a:r>
            <a:r>
              <a:rPr lang="en-US" dirty="0" smtClean="0">
                <a:latin typeface="Ubuntu Mono" panose="020B0509030602030204" pitchFamily="49" charset="0"/>
              </a:rPr>
              <a:t>, lm</a:t>
            </a:r>
          </a:p>
          <a:p>
            <a:pPr lvl="1"/>
            <a:r>
              <a:rPr lang="en-US" dirty="0" smtClean="0"/>
              <a:t>A string is simply raw text, “everything else”</a:t>
            </a:r>
          </a:p>
          <a:p>
            <a:pPr lvl="1"/>
            <a:r>
              <a:rPr lang="en-US" dirty="0" smtClean="0"/>
              <a:t>A factor is not a string, although it might also be text</a:t>
            </a:r>
            <a:endParaRPr lang="en-US" dirty="0"/>
          </a:p>
          <a:p>
            <a:r>
              <a:rPr lang="en-US" dirty="0"/>
              <a:t>When text is imported, how is it treated?</a:t>
            </a:r>
          </a:p>
          <a:p>
            <a:pPr lvl="1"/>
            <a:r>
              <a:rPr lang="en-US" smtClean="0">
                <a:latin typeface="Ubuntu Mono" panose="020B0509030602030204" pitchFamily="49" charset="0"/>
              </a:rPr>
              <a:t>read.csv </a:t>
            </a:r>
            <a:r>
              <a:rPr lang="en-US" dirty="0">
                <a:latin typeface="Ubuntu Mono" panose="020B0509030602030204" pitchFamily="49" charset="0"/>
              </a:rPr>
              <a:t>(…, </a:t>
            </a:r>
            <a:r>
              <a:rPr lang="en-US" dirty="0" err="1">
                <a:latin typeface="Ubuntu Mono" panose="020B0509030602030204" pitchFamily="49" charset="0"/>
              </a:rPr>
              <a:t>StringsAsFactors</a:t>
            </a:r>
            <a:r>
              <a:rPr lang="en-US" dirty="0">
                <a:latin typeface="Ubuntu Mono" panose="020B0509030602030204" pitchFamily="49" charset="0"/>
              </a:rPr>
              <a:t>=FALSE)</a:t>
            </a:r>
          </a:p>
          <a:p>
            <a:pPr lvl="2"/>
            <a:r>
              <a:rPr lang="en-US" dirty="0"/>
              <a:t>In older versions of R,</a:t>
            </a:r>
            <a:r>
              <a:rPr lang="en-US" dirty="0">
                <a:latin typeface="Ubuntu Mono" panose="020B0509030602030204" pitchFamily="49" charset="0"/>
              </a:rPr>
              <a:t> </a:t>
            </a:r>
            <a:r>
              <a:rPr lang="en-US" dirty="0" err="1">
                <a:latin typeface="Ubuntu Mono" panose="020B0509030602030204" pitchFamily="49" charset="0"/>
              </a:rPr>
              <a:t>StringsAsFactors</a:t>
            </a:r>
            <a:r>
              <a:rPr lang="en-US" dirty="0">
                <a:latin typeface="Ubuntu Mono" panose="020B0509030602030204" pitchFamily="49" charset="0"/>
              </a:rPr>
              <a:t> = TRUE</a:t>
            </a:r>
          </a:p>
          <a:p>
            <a:pPr lvl="1"/>
            <a:r>
              <a:rPr lang="en-US" dirty="0" err="1">
                <a:latin typeface="Ubuntu Mono" panose="020B0509030602030204" pitchFamily="49" charset="0"/>
              </a:rPr>
              <a:t>read_csv</a:t>
            </a:r>
            <a:r>
              <a:rPr lang="en-US" dirty="0"/>
              <a:t> treats all text as strings, never </a:t>
            </a:r>
            <a:r>
              <a:rPr lang="en-US" dirty="0" smtClean="0"/>
              <a:t>factors</a:t>
            </a:r>
          </a:p>
          <a:p>
            <a:r>
              <a:rPr lang="en-US" dirty="0" err="1" smtClean="0">
                <a:latin typeface="Ubuntu Mono" panose="020B0509030602030204" pitchFamily="49" charset="0"/>
              </a:rPr>
              <a:t>stringr</a:t>
            </a:r>
            <a:r>
              <a:rPr lang="en-US" dirty="0" smtClean="0">
                <a:latin typeface="Ubuntu Mono" panose="020B0509030602030204" pitchFamily="49" charset="0"/>
              </a:rPr>
              <a:t> </a:t>
            </a:r>
            <a:r>
              <a:rPr lang="en-US" dirty="0" smtClean="0"/>
              <a:t>CAN analyze factors as strings, if you </a:t>
            </a:r>
            <a:r>
              <a:rPr lang="en-US" smtClean="0"/>
              <a:t>need that.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775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Ubuntu Mono" panose="020B0509030602030204" pitchFamily="49" charset="0"/>
              </a:rPr>
              <a:t>stringr</a:t>
            </a:r>
            <a:r>
              <a:rPr lang="en-US" dirty="0" smtClean="0"/>
              <a:t> </a:t>
            </a:r>
            <a:r>
              <a:rPr lang="en-US" dirty="0"/>
              <a:t>systematizes </a:t>
            </a:r>
            <a:r>
              <a:rPr lang="en-US"/>
              <a:t>string </a:t>
            </a:r>
            <a:r>
              <a:rPr lang="en-US" smtClean="0"/>
              <a:t>manipulation.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matching </a:t>
            </a:r>
            <a:r>
              <a:rPr lang="en-US" dirty="0" smtClean="0"/>
              <a:t>strings.</a:t>
            </a:r>
            <a:endParaRPr lang="en-US" dirty="0"/>
          </a:p>
          <a:p>
            <a:r>
              <a:rPr lang="en-US" dirty="0" smtClean="0"/>
              <a:t>Search </a:t>
            </a:r>
            <a:r>
              <a:rPr lang="en-US" dirty="0"/>
              <a:t>for and extract </a:t>
            </a:r>
            <a:r>
              <a:rPr lang="en-US" dirty="0" smtClean="0"/>
              <a:t>substrings.</a:t>
            </a:r>
            <a:endParaRPr lang="en-US" dirty="0"/>
          </a:p>
          <a:p>
            <a:r>
              <a:rPr lang="en-US" dirty="0" smtClean="0"/>
              <a:t>Measure </a:t>
            </a:r>
            <a:r>
              <a:rPr lang="en-US" dirty="0"/>
              <a:t>and set string </a:t>
            </a:r>
            <a:r>
              <a:rPr lang="en-US" dirty="0" smtClean="0"/>
              <a:t>lengths.</a:t>
            </a:r>
            <a:endParaRPr lang="en-US" dirty="0"/>
          </a:p>
          <a:p>
            <a:r>
              <a:rPr lang="en-US" dirty="0" smtClean="0"/>
              <a:t>Mutate strings.</a:t>
            </a:r>
            <a:endParaRPr lang="en-US" dirty="0"/>
          </a:p>
          <a:p>
            <a:r>
              <a:rPr lang="en-US" dirty="0" smtClean="0"/>
              <a:t>Join </a:t>
            </a:r>
            <a:r>
              <a:rPr lang="en-US" dirty="0"/>
              <a:t>and split </a:t>
            </a:r>
            <a:r>
              <a:rPr lang="en-US" dirty="0" smtClean="0"/>
              <a:t>strings.</a:t>
            </a:r>
            <a:endParaRPr lang="en-US" dirty="0"/>
          </a:p>
          <a:p>
            <a:r>
              <a:rPr lang="en-US" dirty="0" smtClean="0"/>
              <a:t>Sort strings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Get the </a:t>
            </a:r>
            <a:r>
              <a:rPr lang="en-US" dirty="0" err="1" smtClean="0"/>
              <a:t>stringr</a:t>
            </a:r>
            <a:r>
              <a:rPr lang="en-US" dirty="0" smtClean="0"/>
              <a:t> </a:t>
            </a:r>
            <a:r>
              <a:rPr lang="en-US" dirty="0" err="1" smtClean="0"/>
              <a:t>cheatsheet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://rstudio.com/resources/cheatsheets/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03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Stringr</a:t>
            </a:r>
            <a:r>
              <a:rPr lang="en-US" dirty="0" smtClean="0"/>
              <a:t> patterns use </a:t>
            </a:r>
            <a:r>
              <a:rPr lang="en-US" i="1" dirty="0" smtClean="0"/>
              <a:t>regular expressions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17774"/>
              </p:ext>
            </p:extLst>
          </p:nvPr>
        </p:nvGraphicFramePr>
        <p:xfrm>
          <a:off x="627880" y="3446896"/>
          <a:ext cx="5427406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6714">
                  <a:extLst>
                    <a:ext uri="{9D8B030D-6E8A-4147-A177-3AD203B41FA5}">
                      <a16:colId xmlns:a16="http://schemas.microsoft.com/office/drawing/2014/main" val="2269733038"/>
                    </a:ext>
                  </a:extLst>
                </a:gridCol>
                <a:gridCol w="4290692">
                  <a:extLst>
                    <a:ext uri="{9D8B030D-6E8A-4147-A177-3AD203B41FA5}">
                      <a16:colId xmlns:a16="http://schemas.microsoft.com/office/drawing/2014/main" val="3866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Pattern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Matched in “ABCDEFabcdef123456”</a:t>
                      </a:r>
                    </a:p>
                  </a:txBody>
                  <a:tcPr marL="94053" marR="94053"/>
                </a:tc>
                <a:extLst>
                  <a:ext uri="{0D108BD9-81ED-4DB2-BD59-A6C34878D82A}">
                    <a16:rowId xmlns:a16="http://schemas.microsoft.com/office/drawing/2014/main" val="219535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“</a:t>
                      </a:r>
                      <a:r>
                        <a:rPr lang="en-US" sz="1800" u="none" strike="noStrike" kern="1200" baseline="0" dirty="0" err="1" smtClean="0">
                          <a:latin typeface="Ubuntu Mono" panose="020B0509030602030204" pitchFamily="49" charset="0"/>
                        </a:rPr>
                        <a:t>Efabc</a:t>
                      </a:r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”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Ubuntu Mono" panose="020B0509030602030204" pitchFamily="49" charset="0"/>
                        </a:rPr>
                        <a:t>Efabc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94053" marR="94053"/>
                </a:tc>
                <a:extLst>
                  <a:ext uri="{0D108BD9-81ED-4DB2-BD59-A6C34878D82A}">
                    <a16:rowId xmlns:a16="http://schemas.microsoft.com/office/drawing/2014/main" val="265516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smtClean="0">
                          <a:latin typeface="Ubuntu Mono" panose="020B0509030602030204" pitchFamily="49" charset="0"/>
                        </a:rPr>
                        <a:t>“.a..”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Ubuntu Mono" panose="020B0509030602030204" pitchFamily="49" charset="0"/>
                        </a:rPr>
                        <a:t>Fabc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 marL="94053" marR="94053"/>
                </a:tc>
                <a:extLst>
                  <a:ext uri="{0D108BD9-81ED-4DB2-BD59-A6C34878D82A}">
                    <a16:rowId xmlns:a16="http://schemas.microsoft.com/office/drawing/2014/main" val="2623870380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0"/>
          </p:nvPr>
        </p:nvSpPr>
        <p:spPr>
          <a:xfrm>
            <a:off x="-1264" y="1053900"/>
            <a:ext cx="6858000" cy="19516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latin typeface="Source Sans Pro"/>
                <a:cs typeface="Source Sans Pro"/>
              </a:rPr>
              <a:t>“</a:t>
            </a:r>
            <a:r>
              <a:rPr lang="en-US" spc="-10" dirty="0">
                <a:latin typeface="Source Sans Pro"/>
                <a:cs typeface="Source Sans Pro"/>
              </a:rPr>
              <a:t>R</a:t>
            </a:r>
            <a:r>
              <a:rPr lang="en-US" spc="-5" dirty="0">
                <a:latin typeface="Source Sans Pro"/>
                <a:cs typeface="Source Sans Pro"/>
              </a:rPr>
              <a:t>e</a:t>
            </a:r>
            <a:r>
              <a:rPr lang="en-US" dirty="0">
                <a:latin typeface="Source Sans Pro"/>
                <a:cs typeface="Source Sans Pro"/>
              </a:rPr>
              <a:t>gular e</a:t>
            </a:r>
            <a:r>
              <a:rPr lang="en-US" spc="10" dirty="0">
                <a:latin typeface="Source Sans Pro"/>
                <a:cs typeface="Source Sans Pro"/>
              </a:rPr>
              <a:t>xp</a:t>
            </a:r>
            <a:r>
              <a:rPr lang="en-US" spc="-10" dirty="0">
                <a:latin typeface="Source Sans Pro"/>
                <a:cs typeface="Source Sans Pro"/>
              </a:rPr>
              <a:t>r</a:t>
            </a:r>
            <a:r>
              <a:rPr lang="en-US" spc="5" dirty="0">
                <a:latin typeface="Source Sans Pro"/>
                <a:cs typeface="Source Sans Pro"/>
              </a:rPr>
              <a:t>ession</a:t>
            </a:r>
            <a:r>
              <a:rPr lang="en-US" spc="-10" dirty="0">
                <a:latin typeface="Source Sans Pro"/>
                <a:cs typeface="Source Sans Pro"/>
              </a:rPr>
              <a:t>s</a:t>
            </a:r>
            <a:r>
              <a:rPr lang="en-US" spc="5" dirty="0">
                <a:latin typeface="Source Sans Pro"/>
                <a:cs typeface="Source Sans Pro"/>
              </a:rPr>
              <a:t>”</a:t>
            </a:r>
            <a:r>
              <a:rPr lang="en-US" dirty="0">
                <a:latin typeface="Source Sans Pro"/>
                <a:cs typeface="Source Sans Pro"/>
              </a:rPr>
              <a:t> </a:t>
            </a:r>
            <a:r>
              <a:rPr lang="en-US" spc="10" dirty="0">
                <a:latin typeface="Source Sans Pro"/>
                <a:cs typeface="Source Sans Pro"/>
              </a:rPr>
              <a:t>use</a:t>
            </a:r>
            <a:r>
              <a:rPr lang="en-US" dirty="0">
                <a:latin typeface="Source Sans Pro"/>
                <a:cs typeface="Source Sans Pro"/>
              </a:rPr>
              <a:t> a special </a:t>
            </a:r>
            <a:r>
              <a:rPr lang="en-US" spc="5" dirty="0">
                <a:latin typeface="Source Sans Pro"/>
                <a:cs typeface="Source Sans Pro"/>
              </a:rPr>
              <a:t>langua</a:t>
            </a:r>
            <a:r>
              <a:rPr lang="en-US" spc="-10" dirty="0">
                <a:latin typeface="Source Sans Pro"/>
                <a:cs typeface="Source Sans Pro"/>
              </a:rPr>
              <a:t>g</a:t>
            </a:r>
            <a:r>
              <a:rPr lang="en-US" spc="10" dirty="0">
                <a:latin typeface="Source Sans Pro"/>
                <a:cs typeface="Source Sans Pro"/>
              </a:rPr>
              <a:t>e</a:t>
            </a:r>
            <a:r>
              <a:rPr lang="en-US" dirty="0">
                <a:latin typeface="Source Sans Pro"/>
                <a:cs typeface="Source Sans Pro"/>
              </a:rPr>
              <a:t> </a:t>
            </a:r>
            <a:r>
              <a:rPr lang="en-US" spc="-10" dirty="0">
                <a:latin typeface="Source Sans Pro"/>
                <a:cs typeface="Source Sans Pro"/>
              </a:rPr>
              <a:t>t</a:t>
            </a:r>
            <a:r>
              <a:rPr lang="en-US" spc="10" dirty="0">
                <a:latin typeface="Source Sans Pro"/>
                <a:cs typeface="Source Sans Pro"/>
              </a:rPr>
              <a:t>o</a:t>
            </a:r>
            <a:r>
              <a:rPr lang="en-US" dirty="0">
                <a:latin typeface="Source Sans Pro"/>
                <a:cs typeface="Source Sans Pro"/>
              </a:rPr>
              <a:t> </a:t>
            </a:r>
            <a:r>
              <a:rPr lang="en-US" spc="5" dirty="0">
                <a:latin typeface="Source Sans Pro"/>
                <a:cs typeface="Source Sans Pro"/>
              </a:rPr>
              <a:t>m</a:t>
            </a:r>
            <a:r>
              <a:rPr lang="en-US" spc="-10" dirty="0">
                <a:latin typeface="Source Sans Pro"/>
                <a:cs typeface="Source Sans Pro"/>
              </a:rPr>
              <a:t>at</a:t>
            </a:r>
            <a:r>
              <a:rPr lang="en-US" spc="10" dirty="0">
                <a:latin typeface="Source Sans Pro"/>
                <a:cs typeface="Source Sans Pro"/>
              </a:rPr>
              <a:t>ch</a:t>
            </a:r>
            <a:r>
              <a:rPr lang="en-US" dirty="0">
                <a:latin typeface="Source Sans Pro"/>
                <a:cs typeface="Source Sans Pro"/>
              </a:rPr>
              <a:t> </a:t>
            </a:r>
            <a:r>
              <a:rPr lang="en-US" spc="5" dirty="0">
                <a:latin typeface="Source Sans Pro"/>
                <a:cs typeface="Source Sans Pro"/>
              </a:rPr>
              <a:t>cha</a:t>
            </a:r>
            <a:r>
              <a:rPr lang="en-US" spc="-25" dirty="0">
                <a:latin typeface="Source Sans Pro"/>
                <a:cs typeface="Source Sans Pro"/>
              </a:rPr>
              <a:t>r</a:t>
            </a:r>
            <a:r>
              <a:rPr lang="en-US" spc="5" dirty="0">
                <a:latin typeface="Source Sans Pro"/>
                <a:cs typeface="Source Sans Pro"/>
              </a:rPr>
              <a:t>a</a:t>
            </a:r>
            <a:r>
              <a:rPr lang="en-US" spc="-15" dirty="0">
                <a:latin typeface="Source Sans Pro"/>
                <a:cs typeface="Source Sans Pro"/>
              </a:rPr>
              <a:t>c</a:t>
            </a:r>
            <a:r>
              <a:rPr lang="en-US" spc="-10" dirty="0">
                <a:latin typeface="Source Sans Pro"/>
                <a:cs typeface="Source Sans Pro"/>
              </a:rPr>
              <a:t>t</a:t>
            </a:r>
            <a:r>
              <a:rPr lang="en-US" spc="10" dirty="0">
                <a:latin typeface="Source Sans Pro"/>
                <a:cs typeface="Source Sans Pro"/>
              </a:rPr>
              <a:t>e</a:t>
            </a:r>
            <a:r>
              <a:rPr lang="en-US" dirty="0">
                <a:latin typeface="Source Sans Pro"/>
                <a:cs typeface="Source Sans Pro"/>
              </a:rPr>
              <a:t>r</a:t>
            </a:r>
            <a:r>
              <a:rPr lang="en-US" spc="5" dirty="0">
                <a:latin typeface="Source Sans Pro"/>
                <a:cs typeface="Source Sans Pro"/>
              </a:rPr>
              <a:t>s</a:t>
            </a:r>
            <a:r>
              <a:rPr lang="en-US" dirty="0">
                <a:latin typeface="Source Sans Pro"/>
                <a:cs typeface="Source Sans Pro"/>
              </a:rPr>
              <a:t> </a:t>
            </a:r>
            <a:r>
              <a:rPr lang="en-US" spc="5" dirty="0">
                <a:latin typeface="Source Sans Pro"/>
                <a:cs typeface="Source Sans Pro"/>
              </a:rPr>
              <a:t>in</a:t>
            </a:r>
            <a:r>
              <a:rPr lang="en-US" dirty="0">
                <a:latin typeface="Source Sans Pro"/>
                <a:cs typeface="Source Sans Pro"/>
              </a:rPr>
              <a:t> a </a:t>
            </a:r>
            <a:r>
              <a:rPr lang="en-US" spc="-20" dirty="0" smtClean="0">
                <a:latin typeface="Source Sans Pro"/>
                <a:cs typeface="Source Sans Pro"/>
              </a:rPr>
              <a:t>s</a:t>
            </a:r>
            <a:r>
              <a:rPr lang="en-US" spc="5" dirty="0" smtClean="0">
                <a:latin typeface="Source Sans Pro"/>
                <a:cs typeface="Source Sans Pro"/>
              </a:rPr>
              <a:t>tring</a:t>
            </a:r>
          </a:p>
          <a:p>
            <a:r>
              <a:rPr lang="en-US" spc="5" dirty="0" smtClean="0">
                <a:latin typeface="Source Sans Pro"/>
                <a:cs typeface="Source Sans Pro"/>
              </a:rPr>
              <a:t>Same </a:t>
            </a:r>
            <a:r>
              <a:rPr lang="en-US" b="1" i="1" spc="5" dirty="0" smtClean="0">
                <a:latin typeface="Source Sans Pro"/>
                <a:cs typeface="Source Sans Pro"/>
              </a:rPr>
              <a:t>regex</a:t>
            </a:r>
            <a:r>
              <a:rPr lang="en-US" spc="5" dirty="0" smtClean="0">
                <a:latin typeface="Source Sans Pro"/>
                <a:cs typeface="Source Sans Pro"/>
              </a:rPr>
              <a:t> structure as many other software languages</a:t>
            </a:r>
            <a:endParaRPr lang="en-US" spc="5" dirty="0">
              <a:latin typeface="Source Sans Pro"/>
              <a:cs typeface="Source Sans Pro"/>
            </a:endParaRPr>
          </a:p>
          <a:p>
            <a:r>
              <a:rPr lang="en-US" spc="5" dirty="0" smtClean="0">
                <a:latin typeface="Source Sans Pro"/>
                <a:cs typeface="Source Sans Pro"/>
              </a:rPr>
              <a:t>The </a:t>
            </a:r>
            <a:r>
              <a:rPr lang="en-US" spc="5" dirty="0" err="1" smtClean="0">
                <a:cs typeface="Source Sans Pro"/>
              </a:rPr>
              <a:t>stringr</a:t>
            </a:r>
            <a:r>
              <a:rPr lang="en-US" spc="5" dirty="0" smtClean="0">
                <a:latin typeface="Source Sans Pro"/>
                <a:cs typeface="Source Sans Pro"/>
              </a:rPr>
              <a:t> </a:t>
            </a:r>
            <a:r>
              <a:rPr lang="en-US" spc="5" dirty="0" err="1" smtClean="0">
                <a:latin typeface="Source Sans Pro"/>
                <a:cs typeface="Source Sans Pro"/>
              </a:rPr>
              <a:t>cheatsheet</a:t>
            </a:r>
            <a:r>
              <a:rPr lang="en-US" spc="5" dirty="0" smtClean="0">
                <a:latin typeface="Source Sans Pro"/>
                <a:cs typeface="Source Sans Pro"/>
              </a:rPr>
              <a:t> has a whole section on them</a:t>
            </a:r>
            <a:endParaRPr lang="en-US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3970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/>
              <a:t>use backslash to denote </a:t>
            </a:r>
            <a:r>
              <a:rPr lang="en-US"/>
              <a:t>special </a:t>
            </a:r>
            <a:r>
              <a:rPr lang="en-US" smtClean="0"/>
              <a:t>characters.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560358"/>
              </p:ext>
            </p:extLst>
          </p:nvPr>
        </p:nvGraphicFramePr>
        <p:xfrm>
          <a:off x="88490" y="1040958"/>
          <a:ext cx="6666271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6181">
                  <a:extLst>
                    <a:ext uri="{9D8B030D-6E8A-4147-A177-3AD203B41FA5}">
                      <a16:colId xmlns:a16="http://schemas.microsoft.com/office/drawing/2014/main" val="2269733038"/>
                    </a:ext>
                  </a:extLst>
                </a:gridCol>
                <a:gridCol w="5270090">
                  <a:extLst>
                    <a:ext uri="{9D8B030D-6E8A-4147-A177-3AD203B41FA5}">
                      <a16:colId xmlns:a16="http://schemas.microsoft.com/office/drawing/2014/main" val="3866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</a:rPr>
                        <a:t>Sequence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Meaning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5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\'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Single</a:t>
                      </a:r>
                      <a:r>
                        <a:rPr lang="en-US" sz="1800" baseline="0" dirty="0" smtClean="0">
                          <a:latin typeface="Ubuntu Mono" panose="020B0509030602030204" pitchFamily="49" charset="0"/>
                        </a:rPr>
                        <a:t> quote as part of the string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62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\"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Double quote</a:t>
                      </a:r>
                      <a:r>
                        <a:rPr lang="en-US" sz="1800" baseline="0" dirty="0" smtClean="0">
                          <a:latin typeface="Ubuntu Mono" panose="020B0509030602030204" pitchFamily="49" charset="0"/>
                        </a:rPr>
                        <a:t> as part of the string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87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\`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Back quote as part of the</a:t>
                      </a:r>
                      <a:r>
                        <a:rPr lang="en-US" sz="1800" baseline="0" dirty="0" smtClean="0">
                          <a:latin typeface="Ubuntu Mono" panose="020B0509030602030204" pitchFamily="49" charset="0"/>
                        </a:rPr>
                        <a:t> string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2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\n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Newline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46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\t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Tab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288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\\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Actual Backslash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\</a:t>
                      </a:r>
                      <a:r>
                        <a:rPr lang="en-US" sz="1800" u="none" strike="noStrike" kern="1200" baseline="0" dirty="0" err="1" smtClean="0">
                          <a:latin typeface="Ubuntu Mono" panose="020B0509030602030204" pitchFamily="49" charset="0"/>
                        </a:rPr>
                        <a:t>xnn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Character</a:t>
                      </a:r>
                      <a:r>
                        <a:rPr lang="en-US" sz="1800" baseline="0" dirty="0" smtClean="0">
                          <a:latin typeface="Ubuntu Mono" panose="020B0509030602030204" pitchFamily="49" charset="0"/>
                        </a:rPr>
                        <a:t> with hex code </a:t>
                      </a:r>
                      <a:r>
                        <a:rPr lang="en-US" sz="1800" baseline="0" dirty="0" err="1" smtClean="0">
                          <a:latin typeface="Ubuntu Mono" panose="020B0509030602030204" pitchFamily="49" charset="0"/>
                        </a:rPr>
                        <a:t>nn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u="none" strike="noStrike" kern="1200" baseline="0" dirty="0" smtClean="0">
                          <a:latin typeface="Ubuntu Mono" panose="020B0509030602030204" pitchFamily="49" charset="0"/>
                        </a:rPr>
                        <a:t>\</a:t>
                      </a:r>
                      <a:r>
                        <a:rPr lang="en-US" sz="1800" u="none" strike="noStrike" kern="1200" baseline="0" dirty="0" err="1" smtClean="0">
                          <a:latin typeface="Ubuntu Mono" panose="020B0509030602030204" pitchFamily="49" charset="0"/>
                        </a:rPr>
                        <a:t>Unnnnnnnn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Character</a:t>
                      </a:r>
                      <a:r>
                        <a:rPr lang="en-US" sz="1800" baseline="0" dirty="0" smtClean="0">
                          <a:latin typeface="Ubuntu Mono" panose="020B0509030602030204" pitchFamily="49" charset="0"/>
                        </a:rPr>
                        <a:t> with Unicode </a:t>
                      </a:r>
                      <a:r>
                        <a:rPr lang="en-US" sz="1800" baseline="0" dirty="0" err="1" smtClean="0">
                          <a:latin typeface="Ubuntu Mono" panose="020B0509030602030204" pitchFamily="49" charset="0"/>
                        </a:rPr>
                        <a:t>nnnnnnnn</a:t>
                      </a:r>
                      <a:r>
                        <a:rPr lang="en-US" sz="1800" baseline="0" dirty="0" smtClean="0">
                          <a:latin typeface="Ubuntu Mono" panose="020B0509030602030204" pitchFamily="49" charset="0"/>
                        </a:rPr>
                        <a:t> (1-8 digits)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93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Others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Ubuntu Mono" panose="020B0509030602030204" pitchFamily="49" charset="0"/>
                        </a:rPr>
                        <a:t>Type ?”’”</a:t>
                      </a:r>
                      <a:endParaRPr lang="en-US" sz="1800" dirty="0">
                        <a:latin typeface="Ubuntu Mono" panose="020B0509030602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9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04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>
                <a:cs typeface="Source Sans Pro"/>
              </a:rPr>
              <a:t>Manipulating </a:t>
            </a:r>
            <a:r>
              <a:rPr lang="en-US" spc="5" dirty="0" smtClean="0">
                <a:cs typeface="Source Sans Pro"/>
              </a:rPr>
              <a:t>Strings </a:t>
            </a:r>
            <a:r>
              <a:rPr lang="en-US" spc="5" dirty="0">
                <a:cs typeface="Source Sans Pro"/>
              </a:rPr>
              <a:t>with </a:t>
            </a:r>
            <a:r>
              <a:rPr lang="en-US" spc="5" dirty="0" err="1" smtClean="0">
                <a:cs typeface="Source Sans Pro"/>
              </a:rPr>
              <a:t>stringr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224981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Many Commands are intuitive</a:t>
            </a:r>
            <a:br>
              <a:rPr lang="en-US" sz="1600" dirty="0" smtClean="0"/>
            </a:br>
            <a:r>
              <a:rPr lang="en-US" sz="1600" dirty="0" smtClean="0"/>
              <a:t>      and start with </a:t>
            </a:r>
            <a:r>
              <a:rPr lang="en-US" sz="1600" dirty="0" err="1" smtClean="0"/>
              <a:t>str</a:t>
            </a:r>
            <a:r>
              <a:rPr lang="en-US" sz="1600" dirty="0" smtClean="0"/>
              <a:t>_</a:t>
            </a:r>
          </a:p>
          <a:p>
            <a:pPr marL="0" indent="0">
              <a:buNone/>
            </a:pPr>
            <a:r>
              <a:rPr lang="en-US" sz="1600" dirty="0" err="1" smtClean="0">
                <a:latin typeface="Ubuntu Mono" panose="020B0509030602030204" pitchFamily="49" charset="0"/>
              </a:rPr>
              <a:t>str_detect</a:t>
            </a:r>
            <a:r>
              <a:rPr lang="en-US" sz="1600" dirty="0">
                <a:latin typeface="Ubuntu Mono" panose="020B0509030602030204" pitchFamily="49" charset="0"/>
              </a:rPr>
              <a:t>(), </a:t>
            </a:r>
            <a:r>
              <a:rPr lang="en-US" sz="1600" dirty="0" err="1" smtClean="0">
                <a:latin typeface="Ubuntu Mono" panose="020B0509030602030204" pitchFamily="49" charset="0"/>
              </a:rPr>
              <a:t>str_count</a:t>
            </a:r>
            <a:r>
              <a:rPr lang="en-US" sz="1600" dirty="0" smtClean="0">
                <a:latin typeface="Ubuntu Mono" panose="020B0509030602030204" pitchFamily="49" charset="0"/>
              </a:rPr>
              <a:t>(),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err="1">
                <a:latin typeface="Ubuntu Mono" panose="020B0509030602030204" pitchFamily="49" charset="0"/>
              </a:rPr>
              <a:t>str_count</a:t>
            </a:r>
            <a:r>
              <a:rPr lang="en-US" sz="1600" dirty="0">
                <a:latin typeface="Ubuntu Mono" panose="020B0509030602030204" pitchFamily="49" charset="0"/>
              </a:rPr>
              <a:t>(), </a:t>
            </a:r>
            <a:r>
              <a:rPr lang="en-US" sz="1600" dirty="0" err="1" smtClean="0">
                <a:latin typeface="Ubuntu Mono" panose="020B0509030602030204" pitchFamily="49" charset="0"/>
              </a:rPr>
              <a:t>str_which</a:t>
            </a:r>
            <a:r>
              <a:rPr lang="en-US" sz="1600" dirty="0" smtClean="0">
                <a:latin typeface="Ubuntu Mono" panose="020B0509030602030204" pitchFamily="49" charset="0"/>
              </a:rPr>
              <a:t>(),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>
                <a:latin typeface="Ubuntu Mono" panose="020B0509030602030204" pitchFamily="49" charset="0"/>
              </a:rPr>
              <a:t>str_sub</a:t>
            </a:r>
            <a:r>
              <a:rPr lang="en-US" sz="1600" dirty="0" smtClean="0">
                <a:latin typeface="Ubuntu Mono" panose="020B0509030602030204" pitchFamily="49" charset="0"/>
              </a:rPr>
              <a:t>(), </a:t>
            </a:r>
            <a:r>
              <a:rPr lang="en-US" sz="1600" dirty="0" err="1" smtClean="0">
                <a:latin typeface="Ubuntu Mono" panose="020B0509030602030204" pitchFamily="49" charset="0"/>
              </a:rPr>
              <a:t>str_length</a:t>
            </a:r>
            <a:r>
              <a:rPr lang="en-US" sz="1600" dirty="0" smtClean="0">
                <a:latin typeface="Ubuntu Mono" panose="020B0509030602030204" pitchFamily="49" charset="0"/>
              </a:rPr>
              <a:t>(),</a:t>
            </a:r>
            <a:r>
              <a:rPr lang="en-US" sz="1600" dirty="0">
                <a:latin typeface="Ubuntu Mono" panose="020B0509030602030204" pitchFamily="49" charset="0"/>
              </a:rPr>
              <a:t/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 err="1" smtClean="0">
                <a:latin typeface="Ubuntu Mono" panose="020B0509030602030204" pitchFamily="49" charset="0"/>
              </a:rPr>
              <a:t>str_sort</a:t>
            </a:r>
            <a:r>
              <a:rPr lang="en-US" sz="1600" dirty="0" smtClean="0">
                <a:latin typeface="Ubuntu Mono" panose="020B0509030602030204" pitchFamily="49" charset="0"/>
              </a:rPr>
              <a:t>(), </a:t>
            </a:r>
            <a:r>
              <a:rPr lang="en-US" sz="1600" dirty="0" err="1" smtClean="0">
                <a:latin typeface="Ubuntu Mono" panose="020B0509030602030204" pitchFamily="49" charset="0"/>
              </a:rPr>
              <a:t>str_replace</a:t>
            </a:r>
            <a:r>
              <a:rPr lang="en-US" sz="1600" dirty="0" smtClean="0">
                <a:latin typeface="Ubuntu Mono" panose="020B0509030602030204" pitchFamily="49" charset="0"/>
              </a:rPr>
              <a:t>(),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err="1" smtClean="0">
                <a:latin typeface="Ubuntu Mono" panose="020B0509030602030204" pitchFamily="49" charset="0"/>
              </a:rPr>
              <a:t>str_to_upper</a:t>
            </a:r>
            <a:r>
              <a:rPr lang="en-US" sz="1600" dirty="0" smtClean="0">
                <a:latin typeface="Ubuntu Mono" panose="020B0509030602030204" pitchFamily="49" charset="0"/>
              </a:rPr>
              <a:t>(), </a:t>
            </a:r>
            <a:r>
              <a:rPr lang="en-US" sz="1600" dirty="0" err="1" smtClean="0">
                <a:latin typeface="Ubuntu Mono" panose="020B0509030602030204" pitchFamily="49" charset="0"/>
              </a:rPr>
              <a:t>str_title</a:t>
            </a:r>
            <a:r>
              <a:rPr lang="en-US" sz="1600" dirty="0" smtClean="0">
                <a:latin typeface="Ubuntu Mono" panose="020B0509030602030204" pitchFamily="49" charset="0"/>
              </a:rPr>
              <a:t>()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Combining these with regular expressions can allow interesting explorations and mutations</a:t>
            </a:r>
            <a:endParaRPr lang="en-US" sz="1400" dirty="0"/>
          </a:p>
          <a:p>
            <a:pPr marL="0" indent="0">
              <a:buNone/>
            </a:pPr>
            <a:endParaRPr lang="en-US" sz="1400" dirty="0" smtClean="0">
              <a:latin typeface="Ubuntu Mono" panose="020B0509030602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224981" y="1033272"/>
            <a:ext cx="3633019" cy="41148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library(tidyverse)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library(</a:t>
            </a:r>
            <a:r>
              <a:rPr lang="en-US" sz="1600" dirty="0" err="1" smtClean="0">
                <a:latin typeface="Ubuntu Mono" panose="020B0509030602030204" pitchFamily="49" charset="0"/>
              </a:rPr>
              <a:t>AmesHousing</a:t>
            </a:r>
            <a:r>
              <a:rPr lang="en-US" sz="1600" dirty="0">
                <a:latin typeface="Ubuntu Mono" panose="020B0509030602030204" pitchFamily="49" charset="0"/>
              </a:rPr>
              <a:t>)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>
                <a:latin typeface="Ubuntu Mono" panose="020B0509030602030204" pitchFamily="49" charset="0"/>
              </a:rPr>
              <a:t>Ames &lt;- </a:t>
            </a:r>
            <a:r>
              <a:rPr lang="en-US" sz="1600" dirty="0" err="1" smtClean="0">
                <a:latin typeface="Ubuntu Mono" panose="020B0509030602030204" pitchFamily="49" charset="0"/>
              </a:rPr>
              <a:t>make_ordinal_ames</a:t>
            </a: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Ubuntu Mono" panose="020B0509030602030204" pitchFamily="49" charset="0"/>
              </a:rPr>
              <a:t>AmesNeigh</a:t>
            </a:r>
            <a:r>
              <a:rPr lang="en-US" sz="1400" dirty="0">
                <a:latin typeface="Ubuntu Mono" panose="020B0509030602030204" pitchFamily="49" charset="0"/>
              </a:rPr>
              <a:t> &lt;- </a:t>
            </a:r>
            <a:r>
              <a:rPr lang="en-US" sz="1400" dirty="0" smtClean="0">
                <a:latin typeface="Ubuntu Mono" panose="020B0509030602030204" pitchFamily="49" charset="0"/>
              </a:rPr>
              <a:t> 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    </a:t>
            </a:r>
            <a:r>
              <a:rPr lang="en-US" sz="1400" dirty="0" err="1" smtClean="0">
                <a:latin typeface="Ubuntu Mono" panose="020B0509030602030204" pitchFamily="49" charset="0"/>
              </a:rPr>
              <a:t>fct_unique</a:t>
            </a:r>
            <a:r>
              <a:rPr lang="en-US" sz="1400" dirty="0" smtClean="0">
                <a:latin typeface="Ubuntu Mono" panose="020B0509030602030204" pitchFamily="49" charset="0"/>
              </a:rPr>
              <a:t>(</a:t>
            </a:r>
            <a:r>
              <a:rPr lang="en-US" sz="1400" dirty="0" err="1" smtClean="0">
                <a:latin typeface="Ubuntu Mono" panose="020B0509030602030204" pitchFamily="49" charset="0"/>
              </a:rPr>
              <a:t>Ames$Neighborhood</a:t>
            </a:r>
            <a:r>
              <a:rPr lang="en-US" sz="1400" dirty="0">
                <a:latin typeface="Ubuntu Mono" panose="020B0509030602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i="1" dirty="0" smtClean="0"/>
              <a:t># Try these out to see what they yield</a:t>
            </a:r>
          </a:p>
          <a:p>
            <a:pPr marL="0" indent="0">
              <a:buNone/>
            </a:pPr>
            <a:r>
              <a:rPr lang="en-US" sz="1400" dirty="0" err="1">
                <a:latin typeface="Ubuntu Mono" panose="020B0509030602030204" pitchFamily="49" charset="0"/>
              </a:rPr>
              <a:t>str_to_upper</a:t>
            </a:r>
            <a:r>
              <a:rPr lang="en-US" sz="1400" dirty="0">
                <a:latin typeface="Ubuntu Mono" panose="020B0509030602030204" pitchFamily="49" charset="0"/>
              </a:rPr>
              <a:t>(</a:t>
            </a:r>
            <a:r>
              <a:rPr lang="en-US" sz="1400" dirty="0" err="1">
                <a:latin typeface="Ubuntu Mono" panose="020B0509030602030204" pitchFamily="49" charset="0"/>
              </a:rPr>
              <a:t>AmesNeigh</a:t>
            </a:r>
            <a:r>
              <a:rPr lang="en-US" sz="1400" dirty="0">
                <a:latin typeface="Ubuntu Mono" panose="020B0509030602030204" pitchFamily="49" charset="0"/>
              </a:rPr>
              <a:t>) </a:t>
            </a:r>
            <a:r>
              <a:rPr lang="en-US" sz="1400" dirty="0" err="1">
                <a:latin typeface="Ubuntu Mono" panose="020B0509030602030204" pitchFamily="49" charset="0"/>
              </a:rPr>
              <a:t>str_detect</a:t>
            </a:r>
            <a:r>
              <a:rPr lang="en-US" sz="1400" dirty="0">
                <a:latin typeface="Ubuntu Mono" panose="020B0509030602030204" pitchFamily="49" charset="0"/>
              </a:rPr>
              <a:t>(</a:t>
            </a:r>
            <a:r>
              <a:rPr lang="en-US" sz="1400" dirty="0" err="1">
                <a:latin typeface="Ubuntu Mono" panose="020B0509030602030204" pitchFamily="49" charset="0"/>
              </a:rPr>
              <a:t>AmesNeigh</a:t>
            </a:r>
            <a:r>
              <a:rPr lang="en-US" sz="1400" dirty="0" smtClean="0">
                <a:latin typeface="Ubuntu Mono" panose="020B0509030602030204" pitchFamily="49" charset="0"/>
              </a:rPr>
              <a:t>,"</a:t>
            </a:r>
            <a:r>
              <a:rPr lang="en-US" sz="1400" dirty="0">
                <a:latin typeface="Ubuntu Mono" panose="020B0509030602030204" pitchFamily="49" charset="0"/>
              </a:rPr>
              <a:t>North")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 err="1" smtClean="0">
                <a:latin typeface="Ubuntu Mono" panose="020B0509030602030204" pitchFamily="49" charset="0"/>
              </a:rPr>
              <a:t>str_count</a:t>
            </a:r>
            <a:r>
              <a:rPr lang="en-US" sz="1400" dirty="0" smtClean="0">
                <a:latin typeface="Ubuntu Mono" panose="020B0509030602030204" pitchFamily="49" charset="0"/>
              </a:rPr>
              <a:t>(</a:t>
            </a:r>
            <a:r>
              <a:rPr lang="en-US" sz="1400" dirty="0" err="1" smtClean="0">
                <a:latin typeface="Ubuntu Mono" panose="020B0509030602030204" pitchFamily="49" charset="0"/>
              </a:rPr>
              <a:t>AmesNeigh</a:t>
            </a:r>
            <a:r>
              <a:rPr lang="en-US" sz="1400" dirty="0">
                <a:latin typeface="Ubuntu Mono" panose="020B0509030602030204" pitchFamily="49" charset="0"/>
              </a:rPr>
              <a:t>,"North")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 err="1">
                <a:latin typeface="Ubuntu Mono" panose="020B0509030602030204" pitchFamily="49" charset="0"/>
              </a:rPr>
              <a:t>str_extract</a:t>
            </a:r>
            <a:r>
              <a:rPr lang="en-US" sz="1400" dirty="0">
                <a:latin typeface="Ubuntu Mono" panose="020B0509030602030204" pitchFamily="49" charset="0"/>
              </a:rPr>
              <a:t>(</a:t>
            </a:r>
            <a:r>
              <a:rPr lang="en-US" sz="1400" dirty="0" err="1">
                <a:latin typeface="Ubuntu Mono" panose="020B0509030602030204" pitchFamily="49" charset="0"/>
              </a:rPr>
              <a:t>AmesNeigh</a:t>
            </a:r>
            <a:r>
              <a:rPr lang="en-US" sz="1400" dirty="0">
                <a:latin typeface="Ubuntu Mono" panose="020B0509030602030204" pitchFamily="49" charset="0"/>
              </a:rPr>
              <a:t>,"North")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 err="1" smtClean="0">
                <a:latin typeface="Ubuntu Mono" panose="020B0509030602030204" pitchFamily="49" charset="0"/>
              </a:rPr>
              <a:t>str_extract</a:t>
            </a:r>
            <a:r>
              <a:rPr lang="en-US" sz="1400" dirty="0" smtClean="0">
                <a:latin typeface="Ubuntu Mono" panose="020B0509030602030204" pitchFamily="49" charset="0"/>
              </a:rPr>
              <a:t>(</a:t>
            </a:r>
            <a:r>
              <a:rPr lang="en-US" sz="1400" dirty="0" err="1" smtClean="0">
                <a:latin typeface="Ubuntu Mono" panose="020B0509030602030204" pitchFamily="49" charset="0"/>
              </a:rPr>
              <a:t>AmesNeigh</a:t>
            </a:r>
            <a:r>
              <a:rPr lang="en-US" sz="1400" dirty="0">
                <a:latin typeface="Ubuntu Mono" panose="020B0509030602030204" pitchFamily="49" charset="0"/>
              </a:rPr>
              <a:t>,"</a:t>
            </a:r>
            <a:r>
              <a:rPr lang="en-US" sz="1400" dirty="0" smtClean="0">
                <a:latin typeface="Ubuntu Mono" panose="020B0509030602030204" pitchFamily="49" charset="0"/>
              </a:rPr>
              <a:t>No..")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err="1">
                <a:latin typeface="Ubuntu Mono" panose="020B0509030602030204" pitchFamily="49" charset="0"/>
              </a:rPr>
              <a:t>str_extract</a:t>
            </a:r>
            <a:r>
              <a:rPr lang="en-US" sz="1400" dirty="0">
                <a:latin typeface="Ubuntu Mono" panose="020B0509030602030204" pitchFamily="49" charset="0"/>
              </a:rPr>
              <a:t>(</a:t>
            </a:r>
            <a:r>
              <a:rPr lang="en-US" sz="1400" dirty="0" err="1">
                <a:latin typeface="Ubuntu Mono" panose="020B0509030602030204" pitchFamily="49" charset="0"/>
              </a:rPr>
              <a:t>AmesNeigh</a:t>
            </a:r>
            <a:r>
              <a:rPr lang="en-US" sz="1400" dirty="0">
                <a:latin typeface="Ubuntu Mono" panose="020B0509030602030204" pitchFamily="49" charset="0"/>
              </a:rPr>
              <a:t>,"[:upper</a:t>
            </a:r>
            <a:r>
              <a:rPr lang="en-US" sz="1400" dirty="0" smtClean="0">
                <a:latin typeface="Ubuntu Mono" panose="020B0509030602030204" pitchFamily="49" charset="0"/>
              </a:rPr>
              <a:t>:]")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err="1" smtClean="0">
                <a:latin typeface="Ubuntu Mono" panose="020B0509030602030204" pitchFamily="49" charset="0"/>
              </a:rPr>
              <a:t>str_locate</a:t>
            </a:r>
            <a:r>
              <a:rPr lang="en-US" sz="1400" dirty="0" smtClean="0">
                <a:latin typeface="Ubuntu Mono" panose="020B0509030602030204" pitchFamily="49" charset="0"/>
              </a:rPr>
              <a:t>(</a:t>
            </a:r>
            <a:r>
              <a:rPr lang="en-US" sz="1400" dirty="0" err="1" smtClean="0">
                <a:latin typeface="Ubuntu Mono" panose="020B0509030602030204" pitchFamily="49" charset="0"/>
              </a:rPr>
              <a:t>AmesNeigh</a:t>
            </a:r>
            <a:r>
              <a:rPr lang="en-US" sz="1400" dirty="0">
                <a:latin typeface="Ubuntu Mono" panose="020B0509030602030204" pitchFamily="49" charset="0"/>
              </a:rPr>
              <a:t>,"North")</a:t>
            </a:r>
            <a:br>
              <a:rPr lang="en-US" sz="1400" dirty="0">
                <a:latin typeface="Ubuntu Mono" panose="020B0509030602030204" pitchFamily="49" charset="0"/>
              </a:rPr>
            </a:br>
            <a:endParaRPr lang="en-US" sz="14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Ubuntu Mono" panose="020B0509030602030204" pitchFamily="49" charset="0"/>
              </a:rPr>
              <a:t>str_length</a:t>
            </a:r>
            <a:r>
              <a:rPr lang="en-US" sz="1400" dirty="0" smtClean="0">
                <a:latin typeface="Ubuntu Mono" panose="020B0509030602030204" pitchFamily="49" charset="0"/>
              </a:rPr>
              <a:t>(</a:t>
            </a:r>
            <a:r>
              <a:rPr lang="en-US" sz="1400" dirty="0" err="1" smtClean="0">
                <a:latin typeface="Ubuntu Mono" panose="020B0509030602030204" pitchFamily="49" charset="0"/>
              </a:rPr>
              <a:t>AmesNeigh</a:t>
            </a:r>
            <a:r>
              <a:rPr lang="en-US" sz="1400" dirty="0" smtClean="0">
                <a:latin typeface="Ubuntu Mono" panose="020B0509030602030204" pitchFamily="49" charset="0"/>
              </a:rPr>
              <a:t>)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err="1" smtClean="0">
                <a:latin typeface="Ubuntu Mono" panose="020B0509030602030204" pitchFamily="49" charset="0"/>
              </a:rPr>
              <a:t>str_count</a:t>
            </a:r>
            <a:r>
              <a:rPr lang="en-US" sz="1400" dirty="0" smtClean="0">
                <a:latin typeface="Ubuntu Mono" panose="020B0509030602030204" pitchFamily="49" charset="0"/>
              </a:rPr>
              <a:t>(</a:t>
            </a:r>
            <a:r>
              <a:rPr lang="en-US" sz="1400" dirty="0" err="1" smtClean="0">
                <a:latin typeface="Ubuntu Mono" panose="020B0509030602030204" pitchFamily="49" charset="0"/>
              </a:rPr>
              <a:t>AmesNeigh</a:t>
            </a:r>
            <a:r>
              <a:rPr lang="en-US" sz="1400" dirty="0">
                <a:latin typeface="Ubuntu Mono" panose="020B0509030602030204" pitchFamily="49" charset="0"/>
              </a:rPr>
              <a:t>,"\\w")</a:t>
            </a:r>
            <a:br>
              <a:rPr lang="en-US" sz="1400" dirty="0">
                <a:latin typeface="Ubuntu Mono" panose="020B0509030602030204" pitchFamily="49" charset="0"/>
              </a:rPr>
            </a:br>
            <a:r>
              <a:rPr lang="en-US" sz="1400" dirty="0" err="1">
                <a:latin typeface="Ubuntu Mono" panose="020B0509030602030204" pitchFamily="49" charset="0"/>
              </a:rPr>
              <a:t>str_count</a:t>
            </a:r>
            <a:r>
              <a:rPr lang="en-US" sz="1400" dirty="0">
                <a:latin typeface="Ubuntu Mono" panose="020B0509030602030204" pitchFamily="49" charset="0"/>
              </a:rPr>
              <a:t>(</a:t>
            </a:r>
            <a:r>
              <a:rPr lang="en-US" sz="1400" dirty="0" err="1">
                <a:latin typeface="Ubuntu Mono" panose="020B0509030602030204" pitchFamily="49" charset="0"/>
              </a:rPr>
              <a:t>AmesNeigh</a:t>
            </a:r>
            <a:r>
              <a:rPr lang="en-US" sz="1400" dirty="0">
                <a:latin typeface="Ubuntu Mono" panose="020B0509030602030204" pitchFamily="49" charset="0"/>
              </a:rPr>
              <a:t>,"[</a:t>
            </a:r>
            <a:r>
              <a:rPr lang="en-US" sz="1400" dirty="0" err="1">
                <a:latin typeface="Ubuntu Mono" panose="020B0509030602030204" pitchFamily="49" charset="0"/>
              </a:rPr>
              <a:t>A|a</a:t>
            </a:r>
            <a:r>
              <a:rPr lang="en-US" sz="1400" dirty="0">
                <a:latin typeface="Ubuntu Mono" panose="020B0509030602030204" pitchFamily="49" charset="0"/>
              </a:rPr>
              <a:t>]")</a:t>
            </a:r>
            <a:endParaRPr lang="en-US" sz="1400" dirty="0" smtClean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7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Ubuntu Mono" panose="020B0509030602030204" pitchFamily="49" charset="0"/>
              </a:rPr>
              <a:t>stringr</a:t>
            </a:r>
            <a:r>
              <a:rPr lang="en-US" dirty="0" smtClean="0"/>
              <a:t> </a:t>
            </a:r>
            <a:r>
              <a:rPr lang="en-US" dirty="0"/>
              <a:t>systematizes </a:t>
            </a:r>
            <a:r>
              <a:rPr lang="en-US"/>
              <a:t>string </a:t>
            </a:r>
            <a:r>
              <a:rPr lang="en-US" smtClean="0"/>
              <a:t>manipulation.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spc="5" dirty="0">
                <a:cs typeface="Source Sans Pro"/>
              </a:rPr>
              <a:t>A survey on basic income asked </a:t>
            </a:r>
            <a:r>
              <a:rPr lang="en-US" sz="1800" spc="5" dirty="0" smtClean="0">
                <a:cs typeface="Source Sans Pro"/>
              </a:rPr>
              <a:t>about </a:t>
            </a:r>
            <a:r>
              <a:rPr lang="en-US" sz="1800" spc="5" dirty="0">
                <a:cs typeface="Source Sans Pro"/>
              </a:rPr>
              <a:t>perceived benefits of the </a:t>
            </a:r>
            <a:r>
              <a:rPr lang="en-US" sz="1800" spc="5" dirty="0" smtClean="0">
                <a:cs typeface="Source Sans Pro"/>
              </a:rPr>
              <a:t>idea</a:t>
            </a:r>
            <a:r>
              <a:rPr lang="en-US" sz="1800" spc="5" dirty="0">
                <a:cs typeface="Source Sans Pro"/>
              </a:rPr>
              <a:t> </a:t>
            </a:r>
            <a:r>
              <a:rPr lang="en-US" sz="1800" spc="5" dirty="0" smtClean="0">
                <a:cs typeface="Source Sans Pro"/>
              </a:rPr>
              <a:t>as a “</a:t>
            </a:r>
            <a:r>
              <a:rPr lang="en-US" sz="1800" spc="5" dirty="0">
                <a:cs typeface="Source Sans Pro"/>
              </a:rPr>
              <a:t>check all that apply” question</a:t>
            </a:r>
          </a:p>
          <a:p>
            <a:r>
              <a:rPr lang="en-US" sz="1800" spc="5" dirty="0" smtClean="0">
                <a:cs typeface="Source Sans Pro"/>
              </a:rPr>
              <a:t>All</a:t>
            </a:r>
            <a:r>
              <a:rPr lang="en-US" sz="1800" dirty="0" smtClean="0">
                <a:cs typeface="Source Sans Pro"/>
              </a:rPr>
              <a:t> </a:t>
            </a:r>
            <a:r>
              <a:rPr lang="en-US" sz="1800" spc="-5" dirty="0">
                <a:cs typeface="Source Sans Pro"/>
              </a:rPr>
              <a:t>r</a:t>
            </a:r>
            <a:r>
              <a:rPr lang="en-US" sz="1800" spc="10" dirty="0">
                <a:cs typeface="Source Sans Pro"/>
              </a:rPr>
              <a:t>esponses</a:t>
            </a:r>
            <a:r>
              <a:rPr lang="en-US" sz="1800" dirty="0">
                <a:cs typeface="Source Sans Pro"/>
              </a:rPr>
              <a:t> </a:t>
            </a:r>
            <a:r>
              <a:rPr lang="en-US" sz="1800" spc="10" dirty="0">
                <a:cs typeface="Source Sans Pro"/>
              </a:rPr>
              <a:t>we</a:t>
            </a:r>
            <a:r>
              <a:rPr lang="en-US" sz="1800" spc="-10" dirty="0">
                <a:cs typeface="Source Sans Pro"/>
              </a:rPr>
              <a:t>r</a:t>
            </a:r>
            <a:r>
              <a:rPr lang="en-US" sz="1800" spc="10" dirty="0">
                <a:cs typeface="Source Sans Pro"/>
              </a:rPr>
              <a:t>e</a:t>
            </a:r>
            <a:r>
              <a:rPr lang="en-US" sz="1800" dirty="0">
                <a:cs typeface="Source Sans Pro"/>
              </a:rPr>
              <a:t> </a:t>
            </a:r>
            <a:r>
              <a:rPr lang="en-US" sz="1800" spc="-20" dirty="0">
                <a:cs typeface="Source Sans Pro"/>
              </a:rPr>
              <a:t>s</a:t>
            </a:r>
            <a:r>
              <a:rPr lang="en-US" sz="1800" spc="-10" dirty="0">
                <a:cs typeface="Source Sans Pro"/>
              </a:rPr>
              <a:t>t</a:t>
            </a:r>
            <a:r>
              <a:rPr lang="en-US" sz="1800" spc="10" dirty="0">
                <a:cs typeface="Source Sans Pro"/>
              </a:rPr>
              <a:t>o</a:t>
            </a:r>
            <a:r>
              <a:rPr lang="en-US" sz="1800" spc="-10" dirty="0">
                <a:cs typeface="Source Sans Pro"/>
              </a:rPr>
              <a:t>r</a:t>
            </a:r>
            <a:r>
              <a:rPr lang="en-US" sz="1800" spc="10" dirty="0">
                <a:cs typeface="Source Sans Pro"/>
              </a:rPr>
              <a:t>ed</a:t>
            </a:r>
            <a:r>
              <a:rPr lang="en-US" sz="1800" dirty="0">
                <a:cs typeface="Source Sans Pro"/>
              </a:rPr>
              <a:t> </a:t>
            </a:r>
            <a:r>
              <a:rPr lang="en-US" sz="1800" spc="5" dirty="0">
                <a:cs typeface="Source Sans Pro"/>
              </a:rPr>
              <a:t>in</a:t>
            </a:r>
            <a:r>
              <a:rPr lang="en-US" sz="1800" dirty="0">
                <a:cs typeface="Source Sans Pro"/>
              </a:rPr>
              <a:t> </a:t>
            </a:r>
            <a:r>
              <a:rPr lang="en-US" sz="1800" spc="10" dirty="0">
                <a:cs typeface="Source Sans Pro"/>
              </a:rPr>
              <a:t>one</a:t>
            </a:r>
            <a:r>
              <a:rPr lang="en-US" sz="1800" dirty="0">
                <a:cs typeface="Source Sans Pro"/>
              </a:rPr>
              <a:t> </a:t>
            </a:r>
            <a:r>
              <a:rPr lang="en-US" sz="1800" spc="-20" dirty="0" smtClean="0">
                <a:cs typeface="Source Sans Pro"/>
              </a:rPr>
              <a:t>c</a:t>
            </a:r>
            <a:r>
              <a:rPr lang="en-US" sz="1800" spc="10" dirty="0" smtClean="0">
                <a:cs typeface="Source Sans Pro"/>
              </a:rPr>
              <a:t>olumn, split by |</a:t>
            </a:r>
            <a:r>
              <a:rPr lang="en-US" sz="1800" dirty="0" smtClean="0">
                <a:cs typeface="Source Sans Pro"/>
              </a:rPr>
              <a:t>. </a:t>
            </a:r>
            <a:r>
              <a:rPr lang="en-US" sz="1800" dirty="0" smtClean="0"/>
              <a:t>Ugh.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0" y="2381459"/>
            <a:ext cx="6858000" cy="27620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spc="10" dirty="0">
                <a:latin typeface="Ubuntu Mono" panose="020B0509030602030204" pitchFamily="49" charset="0"/>
                <a:cs typeface="Ubuntu Mono"/>
              </a:rPr>
              <a:t>bi</a:t>
            </a:r>
            <a:r>
              <a:rPr lang="en-US" sz="2600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z="2600" spc="10" dirty="0">
                <a:latin typeface="Ubuntu Mono" panose="020B0509030602030204" pitchFamily="49" charset="0"/>
                <a:cs typeface="Ubuntu Mono"/>
              </a:rPr>
              <a:t>&lt;-</a:t>
            </a:r>
            <a:r>
              <a:rPr lang="en-US" sz="2600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z="2600" b="1" spc="10" dirty="0">
                <a:solidFill>
                  <a:srgbClr val="214987"/>
                </a:solidFill>
                <a:latin typeface="Ubuntu Mono" panose="020B0509030602030204" pitchFamily="49" charset="0"/>
                <a:cs typeface="Ubuntu Mono"/>
              </a:rPr>
              <a:t>read.csv</a:t>
            </a:r>
            <a:r>
              <a:rPr lang="en-US" sz="2600" spc="10" dirty="0">
                <a:latin typeface="Ubuntu Mono" panose="020B0509030602030204" pitchFamily="49" charset="0"/>
                <a:cs typeface="Ubuntu Mono"/>
              </a:rPr>
              <a:t>(</a:t>
            </a:r>
            <a:r>
              <a:rPr lang="en-US" sz="2600" spc="10" dirty="0">
                <a:solidFill>
                  <a:srgbClr val="4F9905"/>
                </a:solidFill>
                <a:latin typeface="Ubuntu Mono" panose="020B0509030602030204" pitchFamily="49" charset="0"/>
                <a:cs typeface="Ubuntu Mono"/>
              </a:rPr>
              <a:t>"data/basic_income_short_names.csv"</a:t>
            </a:r>
            <a:r>
              <a:rPr lang="en-US" sz="2600" spc="10" dirty="0">
                <a:latin typeface="Ubuntu Mono" panose="020B0509030602030204" pitchFamily="49" charset="0"/>
                <a:cs typeface="Ubuntu Mono"/>
              </a:rPr>
              <a:t>) </a:t>
            </a:r>
            <a:br>
              <a:rPr lang="en-US" sz="2600" spc="10" dirty="0">
                <a:latin typeface="Ubuntu Mono" panose="020B0509030602030204" pitchFamily="49" charset="0"/>
                <a:cs typeface="Ubuntu Mono"/>
              </a:rPr>
            </a:br>
            <a:r>
              <a:rPr lang="en-US" sz="2600" b="1" spc="10" dirty="0">
                <a:solidFill>
                  <a:srgbClr val="214987"/>
                </a:solidFill>
                <a:latin typeface="Ubuntu Mono" panose="020B0509030602030204" pitchFamily="49" charset="0"/>
                <a:cs typeface="Ubuntu Mono"/>
              </a:rPr>
              <a:t>head</a:t>
            </a:r>
            <a:r>
              <a:rPr lang="en-US" sz="2600" spc="10" dirty="0">
                <a:latin typeface="Ubuntu Mono" panose="020B0509030602030204" pitchFamily="49" charset="0"/>
                <a:cs typeface="Ubuntu Mono"/>
              </a:rPr>
              <a:t>(</a:t>
            </a:r>
            <a:r>
              <a:rPr lang="en-US" sz="2600" spc="10" dirty="0" err="1">
                <a:latin typeface="Ubuntu Mono" panose="020B0509030602030204" pitchFamily="49" charset="0"/>
                <a:cs typeface="Ubuntu Mono"/>
              </a:rPr>
              <a:t>bi</a:t>
            </a:r>
            <a:r>
              <a:rPr lang="en-US" sz="2600" b="1" spc="10" dirty="0" err="1">
                <a:solidFill>
                  <a:srgbClr val="CE5B00"/>
                </a:solidFill>
                <a:latin typeface="Ubuntu Mono" panose="020B0509030602030204" pitchFamily="49" charset="0"/>
                <a:cs typeface="Ubuntu Mono"/>
              </a:rPr>
              <a:t>$</a:t>
            </a:r>
            <a:r>
              <a:rPr lang="en-US" sz="2600" spc="10" dirty="0" err="1">
                <a:latin typeface="Ubuntu Mono" panose="020B0509030602030204" pitchFamily="49" charset="0"/>
                <a:cs typeface="Ubuntu Mono"/>
              </a:rPr>
              <a:t>argpro</a:t>
            </a:r>
            <a:r>
              <a:rPr lang="en-US" sz="2600" spc="10" dirty="0">
                <a:latin typeface="Ubuntu Mono" panose="020B0509030602030204" pitchFamily="49" charset="0"/>
                <a:cs typeface="Ubuntu Mono"/>
              </a:rPr>
              <a:t>,</a:t>
            </a:r>
            <a:r>
              <a:rPr lang="en-US" sz="2600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z="2600" spc="10" dirty="0">
                <a:solidFill>
                  <a:srgbClr val="0000CE"/>
                </a:solidFill>
                <a:latin typeface="Ubuntu Mono" panose="020B0509030602030204" pitchFamily="49" charset="0"/>
                <a:cs typeface="Ubuntu Mono"/>
              </a:rPr>
              <a:t>10</a:t>
            </a:r>
            <a:r>
              <a:rPr lang="en-US" sz="2600" spc="10" dirty="0">
                <a:latin typeface="Ubuntu Mono" panose="020B0509030602030204" pitchFamily="49" charset="0"/>
                <a:cs typeface="Ubuntu Mono"/>
              </a:rPr>
              <a:t>)</a:t>
            </a:r>
            <a:r>
              <a:rPr lang="en-US" sz="2300" dirty="0">
                <a:latin typeface="Ubuntu Mono" panose="020B0509030602030204" pitchFamily="49" charset="0"/>
              </a:rPr>
              <a:t/>
            </a:r>
            <a:br>
              <a:rPr lang="en-US" sz="2300" dirty="0">
                <a:latin typeface="Ubuntu Mono" panose="020B0509030602030204" pitchFamily="49" charset="0"/>
              </a:rPr>
            </a:br>
            <a:endParaRPr lang="en-US" sz="2300" dirty="0"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pc="10" dirty="0">
                <a:latin typeface="Ubuntu Mono" panose="020B0509030602030204" pitchFamily="49" charset="0"/>
                <a:cs typeface="Ubuntu Mono"/>
              </a:rPr>
              <a:t>[1]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"None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of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the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above“</a:t>
            </a:r>
            <a:r>
              <a:rPr lang="en-US" dirty="0">
                <a:latin typeface="Ubuntu Mono" panose="020B0509030602030204" pitchFamily="49" charset="0"/>
                <a:cs typeface="Ubuntu Mono"/>
              </a:rPr>
              <a:t/>
            </a:r>
            <a:br>
              <a:rPr lang="en-US" dirty="0">
                <a:latin typeface="Ubuntu Mono" panose="020B0509030602030204" pitchFamily="49" charset="0"/>
                <a:cs typeface="Ubuntu Mono"/>
              </a:rPr>
            </a:br>
            <a:r>
              <a:rPr lang="en-US" spc="10" dirty="0">
                <a:latin typeface="Ubuntu Mono" panose="020B0509030602030204" pitchFamily="49" charset="0"/>
                <a:cs typeface="Ubuntu Mono"/>
              </a:rPr>
              <a:t>[2]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increases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appreciation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for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household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work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and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volunteering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|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/>
            </a:r>
            <a:br>
              <a:rPr lang="en-US" spc="10" dirty="0">
                <a:latin typeface="Ubuntu Mono" panose="020B0509030602030204" pitchFamily="49" charset="0"/>
                <a:cs typeface="Ubuntu Mono"/>
              </a:rPr>
            </a:br>
            <a:r>
              <a:rPr lang="en-US" spc="10" dirty="0">
                <a:latin typeface="Ubuntu Mono" panose="020B0509030602030204" pitchFamily="49" charset="0"/>
                <a:cs typeface="Ubuntu Mono"/>
              </a:rPr>
              <a:t>[3]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creates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 smtClean="0">
                <a:latin typeface="Ubuntu Mono" panose="020B0509030602030204" pitchFamily="49" charset="0"/>
                <a:cs typeface="Ubuntu Mono"/>
              </a:rPr>
              <a:t>more</a:t>
            </a:r>
            <a:r>
              <a:rPr lang="en-US" spc="15" dirty="0" smtClean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equality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of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opportunity“</a:t>
            </a:r>
            <a:r>
              <a:rPr lang="en-US" dirty="0">
                <a:latin typeface="Ubuntu Mono" panose="020B0509030602030204" pitchFamily="49" charset="0"/>
                <a:cs typeface="Ubuntu Mono"/>
              </a:rPr>
              <a:t/>
            </a:r>
            <a:br>
              <a:rPr lang="en-US" dirty="0">
                <a:latin typeface="Ubuntu Mono" panose="020B0509030602030204" pitchFamily="49" charset="0"/>
                <a:cs typeface="Ubuntu Mono"/>
              </a:rPr>
            </a:br>
            <a:r>
              <a:rPr lang="en-US" spc="10" dirty="0">
                <a:latin typeface="Ubuntu Mono" panose="020B0509030602030204" pitchFamily="49" charset="0"/>
                <a:cs typeface="Ubuntu Mono"/>
              </a:rPr>
              <a:t>[4]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reduces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anxiety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about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financing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basic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needs" </a:t>
            </a:r>
            <a:br>
              <a:rPr lang="en-US" spc="10" dirty="0">
                <a:latin typeface="Ubuntu Mono" panose="020B0509030602030204" pitchFamily="49" charset="0"/>
                <a:cs typeface="Ubuntu Mono"/>
              </a:rPr>
            </a:br>
            <a:r>
              <a:rPr lang="en-US" spc="10" dirty="0">
                <a:latin typeface="Ubuntu Mono" panose="020B0509030602030204" pitchFamily="49" charset="0"/>
                <a:cs typeface="Ubuntu Mono"/>
              </a:rPr>
              <a:t>[5]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reduces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anxiety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about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financing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basic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needs“</a:t>
            </a:r>
            <a:r>
              <a:rPr lang="en-US" dirty="0">
                <a:latin typeface="Ubuntu Mono" panose="020B0509030602030204" pitchFamily="49" charset="0"/>
                <a:cs typeface="Ubuntu Mono"/>
              </a:rPr>
              <a:t/>
            </a:r>
            <a:br>
              <a:rPr lang="en-US" dirty="0">
                <a:latin typeface="Ubuntu Mono" panose="020B0509030602030204" pitchFamily="49" charset="0"/>
                <a:cs typeface="Ubuntu Mono"/>
              </a:rPr>
            </a:br>
            <a:r>
              <a:rPr lang="en-US" spc="10" dirty="0">
                <a:latin typeface="Ubuntu Mono" panose="020B0509030602030204" pitchFamily="49" charset="0"/>
                <a:cs typeface="Ubuntu Mono"/>
              </a:rPr>
              <a:t>[6]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encourages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financial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independence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and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self-responsibility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|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/>
            </a:r>
            <a:br>
              <a:rPr lang="en-US" spc="10" dirty="0">
                <a:latin typeface="Ubuntu Mono" panose="020B0509030602030204" pitchFamily="49" charset="0"/>
                <a:cs typeface="Ubuntu Mono"/>
              </a:rPr>
            </a:br>
            <a:r>
              <a:rPr lang="en-US" spc="10" dirty="0">
                <a:latin typeface="Ubuntu Mono" panose="020B0509030602030204" pitchFamily="49" charset="0"/>
                <a:cs typeface="Ubuntu Mono"/>
              </a:rPr>
              <a:t>[7]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reduces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anxiety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about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financing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basic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needs“</a:t>
            </a:r>
            <a:r>
              <a:rPr lang="en-US" dirty="0">
                <a:latin typeface="Ubuntu Mono" panose="020B0509030602030204" pitchFamily="49" charset="0"/>
                <a:cs typeface="Ubuntu Mono"/>
              </a:rPr>
              <a:t/>
            </a:r>
            <a:br>
              <a:rPr lang="en-US" dirty="0">
                <a:latin typeface="Ubuntu Mono" panose="020B0509030602030204" pitchFamily="49" charset="0"/>
                <a:cs typeface="Ubuntu Mono"/>
              </a:rPr>
            </a:br>
            <a:r>
              <a:rPr lang="en-US" spc="10" dirty="0">
                <a:latin typeface="Ubuntu Mono" panose="020B0509030602030204" pitchFamily="49" charset="0"/>
                <a:cs typeface="Ubuntu Mono"/>
              </a:rPr>
              <a:t>[8]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increases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appreciation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for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household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work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and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volunteering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|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/>
            </a:r>
            <a:br>
              <a:rPr lang="en-US" spc="10" dirty="0">
                <a:latin typeface="Ubuntu Mono" panose="020B0509030602030204" pitchFamily="49" charset="0"/>
                <a:cs typeface="Ubuntu Mono"/>
              </a:rPr>
            </a:br>
            <a:r>
              <a:rPr lang="en-US" spc="10" dirty="0">
                <a:latin typeface="Ubuntu Mono" panose="020B0509030602030204" pitchFamily="49" charset="0"/>
                <a:cs typeface="Ubuntu Mono"/>
              </a:rPr>
              <a:t>[9]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creates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more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equality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of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opportunity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|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reduces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anxiety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about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 </a:t>
            </a:r>
            <a:br>
              <a:rPr lang="en-US" spc="10" dirty="0">
                <a:latin typeface="Ubuntu Mono" panose="020B0509030602030204" pitchFamily="49" charset="0"/>
                <a:cs typeface="Ubuntu Mono"/>
              </a:rPr>
            </a:br>
            <a:r>
              <a:rPr lang="en-US" spc="10" dirty="0">
                <a:latin typeface="Ubuntu Mono" panose="020B0509030602030204" pitchFamily="49" charset="0"/>
                <a:cs typeface="Ubuntu Mono"/>
              </a:rPr>
              <a:t>[10]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"It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increases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solidarity,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because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it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is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funded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by</a:t>
            </a:r>
            <a:r>
              <a:rPr lang="en-US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pc="10" dirty="0">
                <a:latin typeface="Ubuntu Mono" panose="020B0509030602030204" pitchFamily="49" charset="0"/>
                <a:cs typeface="Ubuntu Mono"/>
              </a:rPr>
              <a:t>everyone</a:t>
            </a:r>
            <a:endParaRPr lang="en-US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93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possible unique responses?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spc="10" dirty="0" err="1" smtClean="0">
                <a:latin typeface="Ubuntu Mono" panose="020B0509030602030204" pitchFamily="49" charset="0"/>
                <a:cs typeface="Ubuntu Mono"/>
              </a:rPr>
              <a:t>response.matrix</a:t>
            </a:r>
            <a:r>
              <a:rPr lang="en-US" sz="1600" spc="15" dirty="0" smtClean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z="1600" spc="10" dirty="0">
                <a:latin typeface="Ubuntu Mono" panose="020B0509030602030204" pitchFamily="49" charset="0"/>
                <a:cs typeface="Ubuntu Mono"/>
              </a:rPr>
              <a:t>&lt;-</a:t>
            </a:r>
            <a:r>
              <a:rPr lang="en-US" sz="1600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z="1600" b="1" spc="10" dirty="0" err="1">
                <a:solidFill>
                  <a:srgbClr val="214987"/>
                </a:solidFill>
                <a:latin typeface="Ubuntu Mono" panose="020B0509030602030204" pitchFamily="49" charset="0"/>
                <a:cs typeface="Ubuntu Mono"/>
              </a:rPr>
              <a:t>str_split</a:t>
            </a:r>
            <a:r>
              <a:rPr lang="en-US" sz="1600" spc="10" dirty="0">
                <a:latin typeface="Ubuntu Mono" panose="020B0509030602030204" pitchFamily="49" charset="0"/>
                <a:cs typeface="Ubuntu Mono"/>
              </a:rPr>
              <a:t>(</a:t>
            </a:r>
            <a:r>
              <a:rPr lang="en-US" sz="1600" spc="10" dirty="0" err="1">
                <a:latin typeface="Ubuntu Mono" panose="020B0509030602030204" pitchFamily="49" charset="0"/>
                <a:cs typeface="Ubuntu Mono"/>
              </a:rPr>
              <a:t>bi</a:t>
            </a:r>
            <a:r>
              <a:rPr lang="en-US" sz="1600" b="1" spc="10" dirty="0" err="1">
                <a:solidFill>
                  <a:srgbClr val="CE5B00"/>
                </a:solidFill>
                <a:latin typeface="Ubuntu Mono" panose="020B0509030602030204" pitchFamily="49" charset="0"/>
                <a:cs typeface="Ubuntu Mono"/>
              </a:rPr>
              <a:t>$</a:t>
            </a:r>
            <a:r>
              <a:rPr lang="en-US" sz="1600" spc="10" dirty="0" err="1">
                <a:latin typeface="Ubuntu Mono" panose="020B0509030602030204" pitchFamily="49" charset="0"/>
                <a:cs typeface="Ubuntu Mono"/>
              </a:rPr>
              <a:t>argpro</a:t>
            </a:r>
            <a:r>
              <a:rPr lang="en-US" sz="1600" spc="10" dirty="0">
                <a:latin typeface="Ubuntu Mono" panose="020B0509030602030204" pitchFamily="49" charset="0"/>
                <a:cs typeface="Ubuntu Mono"/>
              </a:rPr>
              <a:t>,</a:t>
            </a:r>
            <a:r>
              <a:rPr lang="en-US" sz="1600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z="1600" spc="10" dirty="0">
                <a:solidFill>
                  <a:srgbClr val="214987"/>
                </a:solidFill>
                <a:latin typeface="Ubuntu Mono" panose="020B0509030602030204" pitchFamily="49" charset="0"/>
                <a:cs typeface="Ubuntu Mono"/>
              </a:rPr>
              <a:t>pattern=</a:t>
            </a:r>
            <a:r>
              <a:rPr lang="en-US" sz="1600" spc="10" dirty="0">
                <a:solidFill>
                  <a:srgbClr val="4F9905"/>
                </a:solidFill>
                <a:latin typeface="Ubuntu Mono" panose="020B0509030602030204" pitchFamily="49" charset="0"/>
                <a:cs typeface="Ubuntu Mono"/>
              </a:rPr>
              <a:t>"</a:t>
            </a:r>
            <a:r>
              <a:rPr lang="en-US" sz="1600" spc="15" dirty="0">
                <a:solidFill>
                  <a:srgbClr val="4F9905"/>
                </a:solidFill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z="1600" spc="10" dirty="0">
                <a:solidFill>
                  <a:srgbClr val="4F9905"/>
                </a:solidFill>
                <a:latin typeface="Ubuntu Mono" panose="020B0509030602030204" pitchFamily="49" charset="0"/>
                <a:cs typeface="Ubuntu Mono"/>
              </a:rPr>
              <a:t>\\|</a:t>
            </a:r>
            <a:r>
              <a:rPr lang="en-US" sz="1600" spc="15" dirty="0">
                <a:solidFill>
                  <a:srgbClr val="4F9905"/>
                </a:solidFill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z="1600" spc="10" dirty="0">
                <a:solidFill>
                  <a:srgbClr val="4F9905"/>
                </a:solidFill>
                <a:latin typeface="Ubuntu Mono" panose="020B0509030602030204" pitchFamily="49" charset="0"/>
                <a:cs typeface="Ubuntu Mono"/>
              </a:rPr>
              <a:t>"</a:t>
            </a:r>
            <a:r>
              <a:rPr lang="en-US" sz="1600" spc="10" dirty="0">
                <a:latin typeface="Ubuntu Mono" panose="020B0509030602030204" pitchFamily="49" charset="0"/>
                <a:cs typeface="Ubuntu Mono"/>
              </a:rPr>
              <a:t>,</a:t>
            </a:r>
            <a:r>
              <a:rPr lang="en-US" sz="1600" spc="15" dirty="0">
                <a:latin typeface="Ubuntu Mono" panose="020B0509030602030204" pitchFamily="49" charset="0"/>
                <a:cs typeface="Ubuntu Mono"/>
              </a:rPr>
              <a:t> </a:t>
            </a:r>
            <a:r>
              <a:rPr lang="en-US" sz="1600" spc="15" dirty="0" smtClean="0">
                <a:latin typeface="Ubuntu Mono" panose="020B0509030602030204" pitchFamily="49" charset="0"/>
                <a:cs typeface="Ubuntu Mono"/>
              </a:rPr>
              <a:t> </a:t>
            </a:r>
            <a:br>
              <a:rPr lang="en-US" sz="1600" spc="15" dirty="0" smtClean="0">
                <a:latin typeface="Ubuntu Mono" panose="020B0509030602030204" pitchFamily="49" charset="0"/>
                <a:cs typeface="Ubuntu Mono"/>
              </a:rPr>
            </a:br>
            <a:r>
              <a:rPr lang="en-US" sz="1600" spc="15" dirty="0" smtClean="0">
                <a:latin typeface="Ubuntu Mono" panose="020B0509030602030204" pitchFamily="49" charset="0"/>
                <a:cs typeface="Ubuntu Mono"/>
              </a:rPr>
              <a:t>         </a:t>
            </a:r>
            <a:r>
              <a:rPr lang="en-US" sz="1600" spc="10" dirty="0" smtClean="0">
                <a:solidFill>
                  <a:srgbClr val="214987"/>
                </a:solidFill>
                <a:latin typeface="Ubuntu Mono" panose="020B0509030602030204" pitchFamily="49" charset="0"/>
                <a:cs typeface="Ubuntu Mono"/>
              </a:rPr>
              <a:t>simplify=</a:t>
            </a:r>
            <a:r>
              <a:rPr lang="en-US" sz="1600" spc="10" dirty="0" smtClean="0">
                <a:solidFill>
                  <a:srgbClr val="8E5902"/>
                </a:solidFill>
                <a:latin typeface="Ubuntu Mono" panose="020B0509030602030204" pitchFamily="49" charset="0"/>
                <a:cs typeface="Ubuntu Mono"/>
              </a:rPr>
              <a:t>TRUE</a:t>
            </a:r>
            <a:r>
              <a:rPr lang="en-US" sz="1600" spc="10" dirty="0">
                <a:latin typeface="Ubuntu Mono" panose="020B0509030602030204" pitchFamily="49" charset="0"/>
                <a:cs typeface="Ubuntu Mono"/>
              </a:rPr>
              <a:t>)</a:t>
            </a:r>
            <a:endParaRPr lang="en-US" sz="1600" dirty="0">
              <a:latin typeface="Ubuntu Mono" panose="020B0509030602030204" pitchFamily="49" charset="0"/>
              <a:cs typeface="Ubuntu Mono"/>
            </a:endParaRPr>
          </a:p>
          <a:p>
            <a:pPr marL="1206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unique(</a:t>
            </a:r>
            <a:r>
              <a:rPr lang="en-US" sz="1600" dirty="0" err="1" smtClean="0">
                <a:latin typeface="Ubuntu Mono" panose="020B0509030602030204" pitchFamily="49" charset="0"/>
              </a:rPr>
              <a:t>as.vector</a:t>
            </a:r>
            <a:r>
              <a:rPr lang="en-US" sz="1600" dirty="0" smtClean="0">
                <a:latin typeface="Ubuntu Mono" panose="020B0509030602030204" pitchFamily="49" charset="0"/>
              </a:rPr>
              <a:t>(</a:t>
            </a:r>
            <a:r>
              <a:rPr lang="en-US" sz="1600" dirty="0" err="1" smtClean="0">
                <a:latin typeface="Ubuntu Mono" panose="020B0509030602030204" pitchFamily="49" charset="0"/>
              </a:rPr>
              <a:t>response.matrix</a:t>
            </a:r>
            <a:r>
              <a:rPr lang="en-US" sz="1600" dirty="0" smtClean="0">
                <a:latin typeface="Ubuntu Mono" panose="020B0509030602030204" pitchFamily="49" charset="0"/>
              </a:rPr>
              <a:t>))</a:t>
            </a:r>
            <a:endParaRPr lang="en-US" sz="1600" dirty="0">
              <a:latin typeface="Ubuntu Mono" panose="020B0509030602030204" pitchFamily="49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-1264" y="2180493"/>
            <a:ext cx="6858000" cy="295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[</a:t>
            </a:r>
            <a:r>
              <a:rPr lang="en-US" sz="1600" dirty="0">
                <a:latin typeface="Ubuntu Mono" panose="020B0509030602030204" pitchFamily="49" charset="0"/>
              </a:rPr>
              <a:t>1] “None of the above"</a:t>
            </a:r>
          </a:p>
          <a:p>
            <a:pPr marL="1206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latin typeface="Ubuntu Mono" panose="020B0509030602030204" pitchFamily="49" charset="0"/>
              </a:rPr>
              <a:t>[2] "It appreciation for household work and volunteering"</a:t>
            </a:r>
          </a:p>
          <a:p>
            <a:pPr marL="1206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latin typeface="Ubuntu Mono" panose="020B0509030602030204" pitchFamily="49" charset="0"/>
              </a:rPr>
              <a:t>[3] "It creates more equality of opportunity"</a:t>
            </a:r>
          </a:p>
          <a:p>
            <a:pPr marL="1206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latin typeface="Ubuntu Mono" panose="020B0509030602030204" pitchFamily="49" charset="0"/>
              </a:rPr>
              <a:t>[4] "It reduces anxiety about financing basic needs"</a:t>
            </a:r>
          </a:p>
          <a:p>
            <a:pPr marL="1206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latin typeface="Ubuntu Mono" panose="020B0509030602030204" pitchFamily="49" charset="0"/>
              </a:rPr>
              <a:t>[5] "It encourages financial independence and self-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>
                <a:latin typeface="Ubuntu Mono" panose="020B0509030602030204" pitchFamily="49" charset="0"/>
              </a:rPr>
              <a:t>         responsibility"</a:t>
            </a:r>
          </a:p>
          <a:p>
            <a:pPr marL="1206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latin typeface="Ubuntu Mono" panose="020B0509030602030204" pitchFamily="49" charset="0"/>
              </a:rPr>
              <a:t>[6] "It increases solidarity, because it is funded by everyone"</a:t>
            </a:r>
          </a:p>
          <a:p>
            <a:pPr marL="1206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latin typeface="Ubuntu Mono" panose="020B0509030602030204" pitchFamily="49" charset="0"/>
              </a:rPr>
              <a:t>[7] "It reduces bureaucracy and administrative expenses"</a:t>
            </a:r>
          </a:p>
          <a:p>
            <a:pPr marL="12065" indent="0">
              <a:lnSpc>
                <a:spcPct val="100000"/>
              </a:lnSpc>
              <a:spcBef>
                <a:spcPts val="75"/>
              </a:spcBef>
              <a:buNone/>
            </a:pPr>
            <a:r>
              <a:rPr lang="en-US" sz="1600" dirty="0">
                <a:latin typeface="Ubuntu Mono" panose="020B0509030602030204" pitchFamily="49" charset="0"/>
              </a:rPr>
              <a:t>[8] ""</a:t>
            </a:r>
          </a:p>
        </p:txBody>
      </p:sp>
    </p:spTree>
    <p:extLst>
      <p:ext uri="{BB962C8B-B14F-4D97-AF65-F5344CB8AC3E}">
        <p14:creationId xmlns:p14="http://schemas.microsoft.com/office/powerpoint/2010/main" val="18917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Tidyverse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www.tidyverse.org/packages/</a:t>
            </a:r>
            <a:endParaRPr lang="en-US" sz="2400" dirty="0" smtClean="0"/>
          </a:p>
          <a:p>
            <a:r>
              <a:rPr lang="en-US" sz="2400" dirty="0" smtClean="0"/>
              <a:t>Packages we already use all the time</a:t>
            </a:r>
            <a:endParaRPr lang="en-US" sz="2400" dirty="0"/>
          </a:p>
          <a:p>
            <a:pPr lvl="1"/>
            <a:r>
              <a:rPr lang="en-US" sz="2400" i="1" dirty="0" smtClean="0">
                <a:latin typeface="Ubuntu Mono" panose="020B0509030602030204" pitchFamily="49" charset="0"/>
              </a:rPr>
              <a:t>ggplot2</a:t>
            </a:r>
            <a:endParaRPr lang="en-US" sz="2400" i="1" dirty="0">
              <a:latin typeface="Ubuntu Mono" panose="020B0509030602030204" pitchFamily="49" charset="0"/>
            </a:endParaRPr>
          </a:p>
          <a:p>
            <a:pPr lvl="1"/>
            <a:r>
              <a:rPr lang="en-US" sz="2400" i="1" dirty="0" smtClean="0">
                <a:latin typeface="Ubuntu Mono" panose="020B0509030602030204" pitchFamily="49" charset="0"/>
              </a:rPr>
              <a:t>dplyr</a:t>
            </a:r>
          </a:p>
          <a:p>
            <a:pPr lvl="1"/>
            <a:r>
              <a:rPr lang="en-US" sz="2400" i="1" dirty="0" smtClean="0">
                <a:latin typeface="Ubuntu Mono" panose="020B0509030602030204" pitchFamily="49" charset="0"/>
              </a:rPr>
              <a:t>tidyr</a:t>
            </a:r>
          </a:p>
          <a:p>
            <a:pPr lvl="1"/>
            <a:r>
              <a:rPr lang="en-US" sz="2400" i="1" dirty="0" err="1" smtClean="0">
                <a:latin typeface="Ubuntu Mono" panose="020B0509030602030204" pitchFamily="49" charset="0"/>
              </a:rPr>
              <a:t>readr</a:t>
            </a:r>
            <a:endParaRPr lang="en-US" sz="2400" i="1" dirty="0">
              <a:latin typeface="Ubuntu Mono" panose="020B0509030602030204" pitchFamily="49" charset="0"/>
            </a:endParaRPr>
          </a:p>
          <a:p>
            <a:r>
              <a:rPr lang="en-US" sz="2400" dirty="0" smtClean="0"/>
              <a:t>Helper (embedded/hidden) packages</a:t>
            </a:r>
          </a:p>
          <a:p>
            <a:pPr lvl="1"/>
            <a:r>
              <a:rPr lang="en-US" sz="2400" i="1" dirty="0" err="1" smtClean="0">
                <a:latin typeface="Ubuntu Mono" panose="020B0509030602030204" pitchFamily="49" charset="0"/>
              </a:rPr>
              <a:t>magrittr</a:t>
            </a:r>
            <a:endParaRPr lang="en-US" sz="2400" i="1" dirty="0">
              <a:latin typeface="Ubuntu Mono" panose="020B0509030602030204" pitchFamily="49" charset="0"/>
            </a:endParaRPr>
          </a:p>
          <a:p>
            <a:pPr lvl="1"/>
            <a:r>
              <a:rPr lang="en-US" sz="2400" i="1" dirty="0" err="1" smtClean="0">
                <a:latin typeface="Ubuntu Mono" panose="020B0509030602030204" pitchFamily="49" charset="0"/>
              </a:rPr>
              <a:t>tibble</a:t>
            </a:r>
            <a:endParaRPr lang="en-US" sz="2400" i="1" dirty="0" smtClean="0">
              <a:latin typeface="Ubuntu Mono" panose="020B0509030602030204" pitchFamily="49" charset="0"/>
            </a:endParaRPr>
          </a:p>
          <a:p>
            <a:pPr lvl="1"/>
            <a:r>
              <a:rPr lang="en-US" sz="2400" i="1" dirty="0" err="1" smtClean="0">
                <a:latin typeface="Ubuntu Mono" panose="020B0509030602030204" pitchFamily="49" charset="0"/>
              </a:rPr>
              <a:t>rmarkdown</a:t>
            </a:r>
            <a:endParaRPr lang="en-US" sz="2400" i="1" dirty="0">
              <a:latin typeface="Ubuntu Mono" panose="020B0509030602030204" pitchFamily="49" charset="0"/>
            </a:endParaRPr>
          </a:p>
          <a:p>
            <a:pPr lvl="1"/>
            <a:endParaRPr lang="en-US" sz="2400" dirty="0" smtClean="0"/>
          </a:p>
          <a:p>
            <a:pPr lvl="2"/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T/F columns for </a:t>
            </a:r>
            <a:r>
              <a:rPr lang="en-US"/>
              <a:t>each </a:t>
            </a:r>
            <a:r>
              <a:rPr lang="en-US" smtClean="0"/>
              <a:t>response.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 smtClean="0">
                <a:latin typeface="Ubuntu Mono" panose="020B0509030602030204" pitchFamily="49" charset="0"/>
              </a:rPr>
              <a:t>bi</a:t>
            </a:r>
            <a:r>
              <a:rPr lang="en-US" sz="1200" b="1" dirty="0" err="1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pro_none</a:t>
            </a:r>
            <a:r>
              <a:rPr lang="en-US" sz="1200" dirty="0" smtClean="0">
                <a:latin typeface="Ubuntu Mono" panose="020B0509030602030204" pitchFamily="49" charset="0"/>
              </a:rPr>
              <a:t> </a:t>
            </a:r>
            <a:r>
              <a:rPr lang="en-US" sz="1200" dirty="0">
                <a:latin typeface="Ubuntu Mono" panose="020B0509030602030204" pitchFamily="49" charset="0"/>
              </a:rPr>
              <a:t>&lt;- </a:t>
            </a:r>
            <a:r>
              <a:rPr lang="en-US" sz="1200" b="1" dirty="0" err="1">
                <a:latin typeface="Ubuntu Mono" panose="020B0509030602030204" pitchFamily="49" charset="0"/>
              </a:rPr>
              <a:t>str_detect</a:t>
            </a:r>
            <a:r>
              <a:rPr lang="en-US" sz="1200" dirty="0"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</a:rPr>
              <a:t>bi</a:t>
            </a:r>
            <a:r>
              <a:rPr lang="en-US" sz="1200" b="1" dirty="0" err="1">
                <a:latin typeface="Ubuntu Mono" panose="020B0509030602030204" pitchFamily="49" charset="0"/>
              </a:rPr>
              <a:t>$</a:t>
            </a:r>
            <a:r>
              <a:rPr lang="en-US" sz="1200" dirty="0" err="1">
                <a:latin typeface="Ubuntu Mono" panose="020B0509030602030204" pitchFamily="49" charset="0"/>
              </a:rPr>
              <a:t>argpro</a:t>
            </a:r>
            <a:r>
              <a:rPr lang="en-US" sz="1200" dirty="0">
                <a:latin typeface="Ubuntu Mono" panose="020B0509030602030204" pitchFamily="49" charset="0"/>
              </a:rPr>
              <a:t>, "None of the above</a:t>
            </a:r>
            <a:r>
              <a:rPr lang="en-US" sz="1200" dirty="0" smtClean="0">
                <a:latin typeface="Ubuntu Mono" panose="020B0509030602030204" pitchFamily="49" charset="0"/>
              </a:rPr>
              <a:t>")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err="1" smtClean="0">
                <a:latin typeface="Ubuntu Mono" panose="020B0509030602030204" pitchFamily="49" charset="0"/>
              </a:rPr>
              <a:t>bi</a:t>
            </a:r>
            <a:r>
              <a:rPr lang="en-US" sz="1200" b="1" dirty="0" err="1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pro_household</a:t>
            </a:r>
            <a:r>
              <a:rPr lang="en-US" sz="1200" dirty="0" smtClean="0">
                <a:latin typeface="Ubuntu Mono" panose="020B0509030602030204" pitchFamily="49" charset="0"/>
              </a:rPr>
              <a:t> &lt;- </a:t>
            </a:r>
            <a:r>
              <a:rPr lang="en-US" sz="1200" b="1" dirty="0" err="1" smtClean="0">
                <a:latin typeface="Ubuntu Mono" panose="020B0509030602030204" pitchFamily="49" charset="0"/>
              </a:rPr>
              <a:t>str_detect</a:t>
            </a:r>
            <a:r>
              <a:rPr lang="en-US" sz="1200" dirty="0" smtClean="0">
                <a:latin typeface="Ubuntu Mono" panose="020B0509030602030204" pitchFamily="49" charset="0"/>
              </a:rPr>
              <a:t>(</a:t>
            </a:r>
            <a:r>
              <a:rPr lang="en-US" sz="1200" dirty="0" err="1" smtClean="0">
                <a:latin typeface="Ubuntu Mono" panose="020B0509030602030204" pitchFamily="49" charset="0"/>
              </a:rPr>
              <a:t>bi</a:t>
            </a:r>
            <a:r>
              <a:rPr lang="en-US" sz="1200" b="1" dirty="0" err="1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argpro</a:t>
            </a:r>
            <a:r>
              <a:rPr lang="en-US" sz="1200" dirty="0" smtClean="0">
                <a:latin typeface="Ubuntu Mono" panose="020B0509030602030204" pitchFamily="49" charset="0"/>
              </a:rPr>
              <a:t>, "appreciation for household")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err="1" smtClean="0">
                <a:latin typeface="Ubuntu Mono" panose="020B0509030602030204" pitchFamily="49" charset="0"/>
              </a:rPr>
              <a:t>bi</a:t>
            </a:r>
            <a:r>
              <a:rPr lang="en-US" sz="1200" b="1" dirty="0" err="1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pro_equality</a:t>
            </a:r>
            <a:r>
              <a:rPr lang="en-US" sz="1200" dirty="0" smtClean="0">
                <a:latin typeface="Ubuntu Mono" panose="020B0509030602030204" pitchFamily="49" charset="0"/>
              </a:rPr>
              <a:t> </a:t>
            </a:r>
            <a:r>
              <a:rPr lang="en-US" sz="1200" dirty="0">
                <a:latin typeface="Ubuntu Mono" panose="020B0509030602030204" pitchFamily="49" charset="0"/>
              </a:rPr>
              <a:t>&lt;- </a:t>
            </a:r>
            <a:r>
              <a:rPr lang="en-US" sz="1200" b="1" dirty="0" err="1">
                <a:latin typeface="Ubuntu Mono" panose="020B0509030602030204" pitchFamily="49" charset="0"/>
              </a:rPr>
              <a:t>str_detect</a:t>
            </a:r>
            <a:r>
              <a:rPr lang="en-US" sz="1200" dirty="0"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</a:rPr>
              <a:t>bi</a:t>
            </a:r>
            <a:r>
              <a:rPr lang="en-US" sz="1200" b="1" dirty="0" err="1">
                <a:latin typeface="Ubuntu Mono" panose="020B0509030602030204" pitchFamily="49" charset="0"/>
              </a:rPr>
              <a:t>$</a:t>
            </a:r>
            <a:r>
              <a:rPr lang="en-US" sz="1200" dirty="0" err="1">
                <a:latin typeface="Ubuntu Mono" panose="020B0509030602030204" pitchFamily="49" charset="0"/>
              </a:rPr>
              <a:t>argpro</a:t>
            </a:r>
            <a:r>
              <a:rPr lang="en-US" sz="1200" dirty="0">
                <a:latin typeface="Ubuntu Mono" panose="020B0509030602030204" pitchFamily="49" charset="0"/>
              </a:rPr>
              <a:t>, "creates more equality</a:t>
            </a:r>
            <a:r>
              <a:rPr lang="en-US" sz="1200" dirty="0" smtClean="0">
                <a:latin typeface="Ubuntu Mono" panose="020B0509030602030204" pitchFamily="49" charset="0"/>
              </a:rPr>
              <a:t>")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err="1" smtClean="0">
                <a:latin typeface="Ubuntu Mono" panose="020B0509030602030204" pitchFamily="49" charset="0"/>
              </a:rPr>
              <a:t>bi</a:t>
            </a:r>
            <a:r>
              <a:rPr lang="en-US" sz="1200" b="1" dirty="0" err="1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pro_less_anx</a:t>
            </a:r>
            <a:r>
              <a:rPr lang="en-US" sz="1200" dirty="0" smtClean="0">
                <a:latin typeface="Ubuntu Mono" panose="020B0509030602030204" pitchFamily="49" charset="0"/>
              </a:rPr>
              <a:t> </a:t>
            </a:r>
            <a:r>
              <a:rPr lang="en-US" sz="1200" dirty="0">
                <a:latin typeface="Ubuntu Mono" panose="020B0509030602030204" pitchFamily="49" charset="0"/>
              </a:rPr>
              <a:t>&lt;- </a:t>
            </a:r>
            <a:r>
              <a:rPr lang="en-US" sz="1200" b="1" dirty="0" err="1">
                <a:latin typeface="Ubuntu Mono" panose="020B0509030602030204" pitchFamily="49" charset="0"/>
              </a:rPr>
              <a:t>str_detect</a:t>
            </a:r>
            <a:r>
              <a:rPr lang="en-US" sz="1200" dirty="0"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</a:rPr>
              <a:t>bi</a:t>
            </a:r>
            <a:r>
              <a:rPr lang="en-US" sz="1200" b="1" dirty="0" err="1">
                <a:latin typeface="Ubuntu Mono" panose="020B0509030602030204" pitchFamily="49" charset="0"/>
              </a:rPr>
              <a:t>$</a:t>
            </a:r>
            <a:r>
              <a:rPr lang="en-US" sz="1200" dirty="0" err="1">
                <a:latin typeface="Ubuntu Mono" panose="020B0509030602030204" pitchFamily="49" charset="0"/>
              </a:rPr>
              <a:t>argpro</a:t>
            </a:r>
            <a:r>
              <a:rPr lang="en-US" sz="1200" dirty="0">
                <a:latin typeface="Ubuntu Mono" panose="020B0509030602030204" pitchFamily="49" charset="0"/>
              </a:rPr>
              <a:t>, "reduces anxiety</a:t>
            </a:r>
            <a:r>
              <a:rPr lang="en-US" sz="1200" dirty="0" smtClean="0">
                <a:latin typeface="Ubuntu Mono" panose="020B0509030602030204" pitchFamily="49" charset="0"/>
              </a:rPr>
              <a:t>")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err="1" smtClean="0">
                <a:latin typeface="Ubuntu Mono" panose="020B0509030602030204" pitchFamily="49" charset="0"/>
              </a:rPr>
              <a:t>bi</a:t>
            </a:r>
            <a:r>
              <a:rPr lang="en-US" sz="1200" b="1" dirty="0" err="1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pro_indep</a:t>
            </a:r>
            <a:r>
              <a:rPr lang="en-US" sz="1200" dirty="0" smtClean="0">
                <a:latin typeface="Ubuntu Mono" panose="020B0509030602030204" pitchFamily="49" charset="0"/>
              </a:rPr>
              <a:t> </a:t>
            </a:r>
            <a:r>
              <a:rPr lang="en-US" sz="1200" dirty="0">
                <a:latin typeface="Ubuntu Mono" panose="020B0509030602030204" pitchFamily="49" charset="0"/>
              </a:rPr>
              <a:t>&lt;- </a:t>
            </a:r>
            <a:r>
              <a:rPr lang="en-US" sz="1200" b="1" dirty="0" err="1">
                <a:latin typeface="Ubuntu Mono" panose="020B0509030602030204" pitchFamily="49" charset="0"/>
              </a:rPr>
              <a:t>str_detect</a:t>
            </a:r>
            <a:r>
              <a:rPr lang="en-US" sz="1200" dirty="0"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</a:rPr>
              <a:t>bi</a:t>
            </a:r>
            <a:r>
              <a:rPr lang="en-US" sz="1200" b="1" dirty="0" err="1">
                <a:latin typeface="Ubuntu Mono" panose="020B0509030602030204" pitchFamily="49" charset="0"/>
              </a:rPr>
              <a:t>$</a:t>
            </a:r>
            <a:r>
              <a:rPr lang="en-US" sz="1200" dirty="0" err="1">
                <a:latin typeface="Ubuntu Mono" panose="020B0509030602030204" pitchFamily="49" charset="0"/>
              </a:rPr>
              <a:t>argpro</a:t>
            </a:r>
            <a:r>
              <a:rPr lang="en-US" sz="1200" dirty="0">
                <a:latin typeface="Ubuntu Mono" panose="020B0509030602030204" pitchFamily="49" charset="0"/>
              </a:rPr>
              <a:t>, "financial independence</a:t>
            </a:r>
            <a:r>
              <a:rPr lang="en-US" sz="1200" dirty="0" smtClean="0">
                <a:latin typeface="Ubuntu Mono" panose="020B0509030602030204" pitchFamily="49" charset="0"/>
              </a:rPr>
              <a:t>")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err="1" smtClean="0">
                <a:latin typeface="Ubuntu Mono" panose="020B0509030602030204" pitchFamily="49" charset="0"/>
              </a:rPr>
              <a:t>bi</a:t>
            </a:r>
            <a:r>
              <a:rPr lang="en-US" sz="1200" b="1" dirty="0" err="1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pro_solidarity</a:t>
            </a:r>
            <a:r>
              <a:rPr lang="en-US" sz="1200" dirty="0" smtClean="0">
                <a:latin typeface="Ubuntu Mono" panose="020B0509030602030204" pitchFamily="49" charset="0"/>
              </a:rPr>
              <a:t> </a:t>
            </a:r>
            <a:r>
              <a:rPr lang="en-US" sz="1200" dirty="0">
                <a:latin typeface="Ubuntu Mono" panose="020B0509030602030204" pitchFamily="49" charset="0"/>
              </a:rPr>
              <a:t>&lt;- </a:t>
            </a:r>
            <a:r>
              <a:rPr lang="en-US" sz="1200" b="1" dirty="0" err="1">
                <a:latin typeface="Ubuntu Mono" panose="020B0509030602030204" pitchFamily="49" charset="0"/>
              </a:rPr>
              <a:t>str_detect</a:t>
            </a:r>
            <a:r>
              <a:rPr lang="en-US" sz="1200" dirty="0"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</a:rPr>
              <a:t>bi</a:t>
            </a:r>
            <a:r>
              <a:rPr lang="en-US" sz="1200" b="1" dirty="0" err="1">
                <a:latin typeface="Ubuntu Mono" panose="020B0509030602030204" pitchFamily="49" charset="0"/>
              </a:rPr>
              <a:t>$</a:t>
            </a:r>
            <a:r>
              <a:rPr lang="en-US" sz="1200" dirty="0" err="1">
                <a:latin typeface="Ubuntu Mono" panose="020B0509030602030204" pitchFamily="49" charset="0"/>
              </a:rPr>
              <a:t>argpro</a:t>
            </a:r>
            <a:r>
              <a:rPr lang="en-US" sz="1200" dirty="0">
                <a:latin typeface="Ubuntu Mono" panose="020B0509030602030204" pitchFamily="49" charset="0"/>
              </a:rPr>
              <a:t>, "increases solidarity</a:t>
            </a:r>
            <a:r>
              <a:rPr lang="en-US" sz="1200" dirty="0" smtClean="0">
                <a:latin typeface="Ubuntu Mono" panose="020B0509030602030204" pitchFamily="49" charset="0"/>
              </a:rPr>
              <a:t>")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err="1" smtClean="0">
                <a:latin typeface="Ubuntu Mono" panose="020B0509030602030204" pitchFamily="49" charset="0"/>
              </a:rPr>
              <a:t>bi</a:t>
            </a:r>
            <a:r>
              <a:rPr lang="en-US" sz="1200" b="1" dirty="0" err="1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pro_less_bureaucracy</a:t>
            </a:r>
            <a:r>
              <a:rPr lang="en-US" sz="1200" dirty="0" smtClean="0">
                <a:latin typeface="Ubuntu Mono" panose="020B0509030602030204" pitchFamily="49" charset="0"/>
              </a:rPr>
              <a:t> </a:t>
            </a:r>
            <a:r>
              <a:rPr lang="en-US" sz="1200" dirty="0">
                <a:latin typeface="Ubuntu Mono" panose="020B0509030602030204" pitchFamily="49" charset="0"/>
              </a:rPr>
              <a:t>&lt;- </a:t>
            </a:r>
            <a:r>
              <a:rPr lang="en-US" sz="1200" b="1" dirty="0" err="1">
                <a:latin typeface="Ubuntu Mono" panose="020B0509030602030204" pitchFamily="49" charset="0"/>
              </a:rPr>
              <a:t>str_detect</a:t>
            </a:r>
            <a:r>
              <a:rPr lang="en-US" sz="1200" dirty="0"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</a:rPr>
              <a:t>bi</a:t>
            </a:r>
            <a:r>
              <a:rPr lang="en-US" sz="1200" b="1" dirty="0" err="1">
                <a:latin typeface="Ubuntu Mono" panose="020B0509030602030204" pitchFamily="49" charset="0"/>
              </a:rPr>
              <a:t>$</a:t>
            </a:r>
            <a:r>
              <a:rPr lang="en-US" sz="1200" dirty="0" err="1">
                <a:latin typeface="Ubuntu Mono" panose="020B0509030602030204" pitchFamily="49" charset="0"/>
              </a:rPr>
              <a:t>argpro</a:t>
            </a:r>
            <a:r>
              <a:rPr lang="en-US" sz="1200" dirty="0">
                <a:latin typeface="Ubuntu Mono" panose="020B0509030602030204" pitchFamily="49" charset="0"/>
              </a:rPr>
              <a:t>, "reduces bureaucracy</a:t>
            </a:r>
            <a:r>
              <a:rPr lang="en-US" sz="1200" dirty="0" smtClean="0">
                <a:latin typeface="Ubuntu Mono" panose="020B0509030602030204" pitchFamily="49" charset="0"/>
              </a:rPr>
              <a:t>")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smtClean="0">
                <a:latin typeface="Ubuntu Mono" panose="020B0509030602030204" pitchFamily="49" charset="0"/>
              </a:rPr>
              <a:t>bi </a:t>
            </a:r>
            <a:r>
              <a:rPr lang="en-US" sz="1200" b="1" dirty="0">
                <a:latin typeface="Ubuntu Mono" panose="020B0509030602030204" pitchFamily="49" charset="0"/>
              </a:rPr>
              <a:t>%&gt;% select</a:t>
            </a:r>
            <a:r>
              <a:rPr lang="en-US" sz="1200" dirty="0">
                <a:latin typeface="Ubuntu Mono" panose="020B0509030602030204" pitchFamily="49" charset="0"/>
              </a:rPr>
              <a:t>("</a:t>
            </a:r>
            <a:r>
              <a:rPr lang="en-US" sz="1200" dirty="0" smtClean="0">
                <a:latin typeface="Ubuntu Mono" panose="020B0509030602030204" pitchFamily="49" charset="0"/>
              </a:rPr>
              <a:t>pro_none</a:t>
            </a:r>
            <a:r>
              <a:rPr lang="en-US" sz="1200" dirty="0">
                <a:latin typeface="Ubuntu Mono" panose="020B0509030602030204" pitchFamily="49" charset="0"/>
              </a:rPr>
              <a:t>"</a:t>
            </a:r>
            <a:r>
              <a:rPr lang="en-US" sz="1200" b="1" dirty="0">
                <a:latin typeface="Ubuntu Mono" panose="020B0509030602030204" pitchFamily="49" charset="0"/>
              </a:rPr>
              <a:t>:</a:t>
            </a:r>
            <a:r>
              <a:rPr lang="en-US" sz="1200" dirty="0">
                <a:latin typeface="Ubuntu Mono" panose="020B0509030602030204" pitchFamily="49" charset="0"/>
              </a:rPr>
              <a:t>"</a:t>
            </a:r>
            <a:r>
              <a:rPr lang="en-US" sz="1200" dirty="0" err="1" smtClean="0">
                <a:latin typeface="Ubuntu Mono" panose="020B0509030602030204" pitchFamily="49" charset="0"/>
              </a:rPr>
              <a:t>pro_less_bureaucracy</a:t>
            </a:r>
            <a:r>
              <a:rPr lang="en-US" sz="1200" dirty="0">
                <a:latin typeface="Ubuntu Mono" panose="020B0509030602030204" pitchFamily="49" charset="0"/>
              </a:rPr>
              <a:t>") </a:t>
            </a:r>
            <a:r>
              <a:rPr lang="en-US" sz="1200" b="1" dirty="0">
                <a:latin typeface="Ubuntu Mono" panose="020B0509030602030204" pitchFamily="49" charset="0"/>
              </a:rPr>
              <a:t>%&gt;% head</a:t>
            </a:r>
            <a:r>
              <a:rPr lang="en-US" sz="1200" dirty="0" smtClean="0">
                <a:latin typeface="Ubuntu Mono" panose="020B0509030602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 smtClean="0">
              <a:latin typeface="Ubuntu Mono" panose="020B0509030602030204" pitchFamily="49" charset="0"/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0" y="3200399"/>
            <a:ext cx="6858000" cy="1933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# A </a:t>
            </a:r>
            <a:r>
              <a:rPr lang="en-US" sz="1000" dirty="0" err="1">
                <a:latin typeface="Ubuntu Mono" panose="020B0509030602030204" pitchFamily="49" charset="0"/>
              </a:rPr>
              <a:t>tibble</a:t>
            </a:r>
            <a:r>
              <a:rPr lang="en-US" sz="1000" dirty="0">
                <a:latin typeface="Ubuntu Mono" panose="020B0509030602030204" pitchFamily="49" charset="0"/>
              </a:rPr>
              <a:t>: 6 x 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  </a:t>
            </a:r>
            <a:r>
              <a:rPr lang="en-US" sz="1000" dirty="0" err="1">
                <a:latin typeface="Ubuntu Mono" panose="020B0509030602030204" pitchFamily="49" charset="0"/>
              </a:rPr>
              <a:t>pro_none</a:t>
            </a:r>
            <a:r>
              <a:rPr lang="en-US" sz="1000" dirty="0">
                <a:latin typeface="Ubuntu Mono" panose="020B0509030602030204" pitchFamily="49" charset="0"/>
              </a:rPr>
              <a:t> </a:t>
            </a:r>
            <a:r>
              <a:rPr lang="en-US" sz="1000" dirty="0" err="1">
                <a:latin typeface="Ubuntu Mono" panose="020B0509030602030204" pitchFamily="49" charset="0"/>
              </a:rPr>
              <a:t>pro_household</a:t>
            </a:r>
            <a:r>
              <a:rPr lang="en-US" sz="1000" dirty="0">
                <a:latin typeface="Ubuntu Mono" panose="020B0509030602030204" pitchFamily="49" charset="0"/>
              </a:rPr>
              <a:t> </a:t>
            </a:r>
            <a:r>
              <a:rPr lang="en-US" sz="1000" dirty="0" err="1">
                <a:latin typeface="Ubuntu Mono" panose="020B0509030602030204" pitchFamily="49" charset="0"/>
              </a:rPr>
              <a:t>pro_equality</a:t>
            </a:r>
            <a:r>
              <a:rPr lang="en-US" sz="1000" dirty="0">
                <a:latin typeface="Ubuntu Mono" panose="020B0509030602030204" pitchFamily="49" charset="0"/>
              </a:rPr>
              <a:t> </a:t>
            </a:r>
            <a:r>
              <a:rPr lang="en-US" sz="1000" dirty="0" err="1">
                <a:latin typeface="Ubuntu Mono" panose="020B0509030602030204" pitchFamily="49" charset="0"/>
              </a:rPr>
              <a:t>pro_less_anx</a:t>
            </a:r>
            <a:r>
              <a:rPr lang="en-US" sz="1000" dirty="0">
                <a:latin typeface="Ubuntu Mono" panose="020B0509030602030204" pitchFamily="49" charset="0"/>
              </a:rPr>
              <a:t> </a:t>
            </a:r>
            <a:r>
              <a:rPr lang="en-US" sz="1000" dirty="0" err="1">
                <a:latin typeface="Ubuntu Mono" panose="020B0509030602030204" pitchFamily="49" charset="0"/>
              </a:rPr>
              <a:t>pro_indep</a:t>
            </a:r>
            <a:r>
              <a:rPr lang="en-US" sz="1000" dirty="0">
                <a:latin typeface="Ubuntu Mono" panose="020B0509030602030204" pitchFamily="49" charset="0"/>
              </a:rPr>
              <a:t> </a:t>
            </a:r>
            <a:r>
              <a:rPr lang="en-US" sz="1000" dirty="0" err="1">
                <a:latin typeface="Ubuntu Mono" panose="020B0509030602030204" pitchFamily="49" charset="0"/>
              </a:rPr>
              <a:t>pro_solidarity</a:t>
            </a:r>
            <a:endParaRPr lang="en-US" sz="1000" dirty="0">
              <a:latin typeface="Ubuntu Mono" panose="020B0509030602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  &lt;</a:t>
            </a:r>
            <a:r>
              <a:rPr lang="en-US" sz="1000" dirty="0" err="1">
                <a:latin typeface="Ubuntu Mono" panose="020B0509030602030204" pitchFamily="49" charset="0"/>
              </a:rPr>
              <a:t>lgl</a:t>
            </a:r>
            <a:r>
              <a:rPr lang="en-US" sz="1000" dirty="0">
                <a:latin typeface="Ubuntu Mono" panose="020B0509030602030204" pitchFamily="49" charset="0"/>
              </a:rPr>
              <a:t>&gt;    &lt;</a:t>
            </a:r>
            <a:r>
              <a:rPr lang="en-US" sz="1000" dirty="0" err="1">
                <a:latin typeface="Ubuntu Mono" panose="020B0509030602030204" pitchFamily="49" charset="0"/>
              </a:rPr>
              <a:t>lgl</a:t>
            </a:r>
            <a:r>
              <a:rPr lang="en-US" sz="1000" dirty="0">
                <a:latin typeface="Ubuntu Mono" panose="020B0509030602030204" pitchFamily="49" charset="0"/>
              </a:rPr>
              <a:t>&gt;         &lt;</a:t>
            </a:r>
            <a:r>
              <a:rPr lang="en-US" sz="1000" dirty="0" err="1">
                <a:latin typeface="Ubuntu Mono" panose="020B0509030602030204" pitchFamily="49" charset="0"/>
              </a:rPr>
              <a:t>lgl</a:t>
            </a:r>
            <a:r>
              <a:rPr lang="en-US" sz="1000" dirty="0">
                <a:latin typeface="Ubuntu Mono" panose="020B0509030602030204" pitchFamily="49" charset="0"/>
              </a:rPr>
              <a:t>&gt;        &lt;</a:t>
            </a:r>
            <a:r>
              <a:rPr lang="en-US" sz="1000" dirty="0" err="1">
                <a:latin typeface="Ubuntu Mono" panose="020B0509030602030204" pitchFamily="49" charset="0"/>
              </a:rPr>
              <a:t>lgl</a:t>
            </a:r>
            <a:r>
              <a:rPr lang="en-US" sz="1000" dirty="0">
                <a:latin typeface="Ubuntu Mono" panose="020B0509030602030204" pitchFamily="49" charset="0"/>
              </a:rPr>
              <a:t>&gt;        &lt;</a:t>
            </a:r>
            <a:r>
              <a:rPr lang="en-US" sz="1000" dirty="0" err="1">
                <a:latin typeface="Ubuntu Mono" panose="020B0509030602030204" pitchFamily="49" charset="0"/>
              </a:rPr>
              <a:t>lgl</a:t>
            </a:r>
            <a:r>
              <a:rPr lang="en-US" sz="1000" dirty="0">
                <a:latin typeface="Ubuntu Mono" panose="020B0509030602030204" pitchFamily="49" charset="0"/>
              </a:rPr>
              <a:t>&gt;     &lt;</a:t>
            </a:r>
            <a:r>
              <a:rPr lang="en-US" sz="1000" dirty="0" err="1">
                <a:latin typeface="Ubuntu Mono" panose="020B0509030602030204" pitchFamily="49" charset="0"/>
              </a:rPr>
              <a:t>lgl</a:t>
            </a:r>
            <a:r>
              <a:rPr lang="en-US" sz="1000" dirty="0">
                <a:latin typeface="Ubuntu Mono" panose="020B0509030602030204" pitchFamily="49" charset="0"/>
              </a:rPr>
              <a:t>&gt;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1 TRUE     FALSE    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2 FALSE    TRUE          FALSE        TRUE         </a:t>
            </a:r>
            <a:r>
              <a:rPr lang="en-US" sz="1000" dirty="0" err="1">
                <a:latin typeface="Ubuntu Mono" panose="020B0509030602030204" pitchFamily="49" charset="0"/>
              </a:rPr>
              <a:t>TRUE</a:t>
            </a:r>
            <a:r>
              <a:rPr lang="en-US" sz="1000" dirty="0">
                <a:latin typeface="Ubuntu Mono" panose="020B0509030602030204" pitchFamily="49" charset="0"/>
              </a:rPr>
              <a:t>      FALSE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3 FALSE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 TRUE         FALSE   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4 FALSE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TRUE         FALSE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5 FALSE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TRUE         FALSE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6 FALSE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 </a:t>
            </a:r>
            <a:r>
              <a:rPr lang="en-US" sz="1000" dirty="0" err="1">
                <a:latin typeface="Ubuntu Mono" panose="020B0509030602030204" pitchFamily="49" charset="0"/>
              </a:rPr>
              <a:t>FALSE</a:t>
            </a:r>
            <a:r>
              <a:rPr lang="en-US" sz="1000" dirty="0">
                <a:latin typeface="Ubuntu Mono" panose="020B0509030602030204" pitchFamily="49" charset="0"/>
              </a:rPr>
              <a:t>        TRUE         </a:t>
            </a:r>
            <a:r>
              <a:rPr lang="en-US" sz="1000" dirty="0" err="1">
                <a:latin typeface="Ubuntu Mono" panose="020B0509030602030204" pitchFamily="49" charset="0"/>
              </a:rPr>
              <a:t>TRUE</a:t>
            </a:r>
            <a:r>
              <a:rPr lang="en-US" sz="1000" dirty="0">
                <a:latin typeface="Ubuntu Mono" panose="020B0509030602030204" pitchFamily="49" charset="0"/>
              </a:rPr>
              <a:t>      FALSE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# ... with 1 more variable: </a:t>
            </a:r>
            <a:r>
              <a:rPr lang="en-US" sz="1000" dirty="0" err="1">
                <a:latin typeface="Ubuntu Mono" panose="020B0509030602030204" pitchFamily="49" charset="0"/>
              </a:rPr>
              <a:t>pro_less_bureaucracy</a:t>
            </a:r>
            <a:r>
              <a:rPr lang="en-US" sz="1000" dirty="0">
                <a:latin typeface="Ubuntu Mono" panose="020B0509030602030204" pitchFamily="49" charset="0"/>
              </a:rPr>
              <a:t> &lt;</a:t>
            </a:r>
            <a:r>
              <a:rPr lang="en-US" sz="1000" dirty="0" err="1">
                <a:latin typeface="Ubuntu Mono" panose="020B0509030602030204" pitchFamily="49" charset="0"/>
              </a:rPr>
              <a:t>lgl</a:t>
            </a:r>
            <a:r>
              <a:rPr lang="en-US" sz="1000" dirty="0">
                <a:latin typeface="Ubuntu Mono" panose="020B0509030602030204" pitchFamily="49" charset="0"/>
              </a:rPr>
              <a:t>&gt;</a:t>
            </a:r>
            <a:endParaRPr lang="da-DK" sz="10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149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meaning from strings into binary variables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 smtClean="0">
                <a:latin typeface="Ubuntu Mono" panose="020B0509030602030204" pitchFamily="49" charset="0"/>
              </a:rPr>
              <a:t>pro_chart</a:t>
            </a:r>
            <a:r>
              <a:rPr lang="en-US" sz="1100" dirty="0" smtClean="0">
                <a:latin typeface="Ubuntu Mono" panose="020B0509030602030204" pitchFamily="49" charset="0"/>
              </a:rPr>
              <a:t> </a:t>
            </a:r>
            <a:r>
              <a:rPr lang="en-US" sz="1100" dirty="0">
                <a:latin typeface="Ubuntu Mono" panose="020B0509030602030204" pitchFamily="49" charset="0"/>
              </a:rPr>
              <a:t>&lt;- bi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Ubuntu Mono" panose="020B0509030602030204" pitchFamily="49" charset="0"/>
              </a:rPr>
              <a:t>  </a:t>
            </a:r>
            <a:r>
              <a:rPr lang="en-US" sz="1100" dirty="0" smtClean="0">
                <a:latin typeface="Ubuntu Mono" panose="020B0509030602030204" pitchFamily="49" charset="0"/>
              </a:rPr>
              <a:t>select(</a:t>
            </a:r>
            <a:r>
              <a:rPr lang="en-US" sz="1100" dirty="0" err="1" smtClean="0">
                <a:latin typeface="Ubuntu Mono" panose="020B0509030602030204" pitchFamily="49" charset="0"/>
              </a:rPr>
              <a:t>vote,pro_none:pro_less_bureaucracy</a:t>
            </a:r>
            <a:r>
              <a:rPr lang="en-US" sz="1100" dirty="0" smtClean="0">
                <a:latin typeface="Ubuntu Mono" panose="020B0509030602030204" pitchFamily="49" charset="0"/>
              </a:rPr>
              <a:t>) %&gt;%</a:t>
            </a:r>
            <a:br>
              <a:rPr lang="en-US" sz="1100" dirty="0" smtClean="0">
                <a:latin typeface="Ubuntu Mono" panose="020B0509030602030204" pitchFamily="49" charset="0"/>
              </a:rPr>
            </a:br>
            <a:r>
              <a:rPr lang="en-US" sz="1100" dirty="0" smtClean="0">
                <a:latin typeface="Ubuntu Mono" panose="020B0509030602030204" pitchFamily="49" charset="0"/>
              </a:rPr>
              <a:t>  </a:t>
            </a:r>
            <a:r>
              <a:rPr lang="en-US" sz="1100" dirty="0" err="1" smtClean="0">
                <a:latin typeface="Ubuntu Mono" panose="020B0509030602030204" pitchFamily="49" charset="0"/>
              </a:rPr>
              <a:t>group_by</a:t>
            </a:r>
            <a:r>
              <a:rPr lang="en-US" sz="1100" dirty="0" smtClean="0">
                <a:latin typeface="Ubuntu Mono" panose="020B0509030602030204" pitchFamily="49" charset="0"/>
              </a:rPr>
              <a:t>(vote</a:t>
            </a:r>
            <a:r>
              <a:rPr lang="en-US" sz="1100" dirty="0">
                <a:latin typeface="Ubuntu Mono" panose="020B05090306020302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Ubuntu Mono" panose="020B0509030602030204" pitchFamily="49" charset="0"/>
              </a:rPr>
              <a:t>  </a:t>
            </a:r>
            <a:r>
              <a:rPr lang="en-US" sz="1100" dirty="0" smtClean="0">
                <a:latin typeface="Ubuntu Mono" panose="020B0509030602030204" pitchFamily="49" charset="0"/>
              </a:rPr>
              <a:t>summarize(none = </a:t>
            </a:r>
            <a:r>
              <a:rPr lang="en-US" sz="1100" dirty="0">
                <a:latin typeface="Ubuntu Mono" panose="020B0509030602030204" pitchFamily="49" charset="0"/>
              </a:rPr>
              <a:t>round(mean(</a:t>
            </a:r>
            <a:r>
              <a:rPr lang="en-US" sz="1100" dirty="0" err="1">
                <a:latin typeface="Ubuntu Mono" panose="020B0509030602030204" pitchFamily="49" charset="0"/>
              </a:rPr>
              <a:t>pro_none</a:t>
            </a:r>
            <a:r>
              <a:rPr lang="en-US" sz="1100" dirty="0">
                <a:latin typeface="Ubuntu Mono" panose="020B0509030602030204" pitchFamily="49" charset="0"/>
              </a:rPr>
              <a:t>)*100),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Ubuntu Mono" panose="020B0509030602030204" pitchFamily="49" charset="0"/>
              </a:rPr>
              <a:t>            </a:t>
            </a:r>
            <a:r>
              <a:rPr lang="en-US" sz="1100" dirty="0" smtClean="0">
                <a:latin typeface="Ubuntu Mono" panose="020B0509030602030204" pitchFamily="49" charset="0"/>
              </a:rPr>
              <a:t>house = </a:t>
            </a:r>
            <a:r>
              <a:rPr lang="en-US" sz="1100" dirty="0">
                <a:latin typeface="Ubuntu Mono" panose="020B0509030602030204" pitchFamily="49" charset="0"/>
              </a:rPr>
              <a:t>round(mean(</a:t>
            </a:r>
            <a:r>
              <a:rPr lang="en-US" sz="1100" dirty="0" err="1">
                <a:latin typeface="Ubuntu Mono" panose="020B0509030602030204" pitchFamily="49" charset="0"/>
              </a:rPr>
              <a:t>pro_household</a:t>
            </a:r>
            <a:r>
              <a:rPr lang="en-US" sz="1100" dirty="0">
                <a:latin typeface="Ubuntu Mono" panose="020B0509030602030204" pitchFamily="49" charset="0"/>
              </a:rPr>
              <a:t>) *100),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Ubuntu Mono" panose="020B0509030602030204" pitchFamily="49" charset="0"/>
              </a:rPr>
              <a:t>            </a:t>
            </a:r>
            <a:r>
              <a:rPr lang="en-US" sz="1100" dirty="0" err="1" smtClean="0">
                <a:latin typeface="Ubuntu Mono" panose="020B0509030602030204" pitchFamily="49" charset="0"/>
              </a:rPr>
              <a:t>anx</a:t>
            </a:r>
            <a:r>
              <a:rPr lang="en-US" sz="1100" dirty="0" smtClean="0">
                <a:latin typeface="Ubuntu Mono" panose="020B0509030602030204" pitchFamily="49" charset="0"/>
              </a:rPr>
              <a:t> = round(mean(</a:t>
            </a:r>
            <a:r>
              <a:rPr lang="en-US" sz="1100" dirty="0" err="1" smtClean="0">
                <a:latin typeface="Ubuntu Mono" panose="020B0509030602030204" pitchFamily="49" charset="0"/>
              </a:rPr>
              <a:t>pro_less_anx</a:t>
            </a:r>
            <a:r>
              <a:rPr lang="en-US" sz="1100" dirty="0">
                <a:latin typeface="Ubuntu Mono" panose="020B0509030602030204" pitchFamily="49" charset="0"/>
              </a:rPr>
              <a:t>)*100),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Ubuntu Mono" panose="020B0509030602030204" pitchFamily="49" charset="0"/>
              </a:rPr>
              <a:t>            </a:t>
            </a:r>
            <a:r>
              <a:rPr lang="en-US" sz="1100" dirty="0" smtClean="0">
                <a:latin typeface="Ubuntu Mono" panose="020B0509030602030204" pitchFamily="49" charset="0"/>
              </a:rPr>
              <a:t>equal = round(mean(</a:t>
            </a:r>
            <a:r>
              <a:rPr lang="en-US" sz="1100" dirty="0" err="1" smtClean="0">
                <a:latin typeface="Ubuntu Mono" panose="020B0509030602030204" pitchFamily="49" charset="0"/>
              </a:rPr>
              <a:t>pro_equality</a:t>
            </a:r>
            <a:r>
              <a:rPr lang="en-US" sz="1100" dirty="0">
                <a:latin typeface="Ubuntu Mono" panose="020B0509030602030204" pitchFamily="49" charset="0"/>
              </a:rPr>
              <a:t>)*100),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Ubuntu Mono" panose="020B0509030602030204" pitchFamily="49" charset="0"/>
              </a:rPr>
              <a:t>            </a:t>
            </a:r>
            <a:r>
              <a:rPr lang="en-US" sz="1100" dirty="0" err="1" smtClean="0">
                <a:latin typeface="Ubuntu Mono" panose="020B0509030602030204" pitchFamily="49" charset="0"/>
              </a:rPr>
              <a:t>indep</a:t>
            </a:r>
            <a:r>
              <a:rPr lang="en-US" sz="1100" dirty="0" smtClean="0">
                <a:latin typeface="Ubuntu Mono" panose="020B0509030602030204" pitchFamily="49" charset="0"/>
              </a:rPr>
              <a:t> = round(mean(</a:t>
            </a:r>
            <a:r>
              <a:rPr lang="en-US" sz="1100" dirty="0" err="1" smtClean="0">
                <a:latin typeface="Ubuntu Mono" panose="020B0509030602030204" pitchFamily="49" charset="0"/>
              </a:rPr>
              <a:t>pro_indep</a:t>
            </a:r>
            <a:r>
              <a:rPr lang="en-US" sz="1100" dirty="0">
                <a:latin typeface="Ubuntu Mono" panose="020B0509030602030204" pitchFamily="49" charset="0"/>
              </a:rPr>
              <a:t>)*100),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Ubuntu Mono" panose="020B0509030602030204" pitchFamily="49" charset="0"/>
              </a:rPr>
              <a:t>            </a:t>
            </a:r>
            <a:r>
              <a:rPr lang="en-US" sz="1100" dirty="0" smtClean="0">
                <a:latin typeface="Ubuntu Mono" panose="020B0509030602030204" pitchFamily="49" charset="0"/>
              </a:rPr>
              <a:t>solid = round(mean(</a:t>
            </a:r>
            <a:r>
              <a:rPr lang="en-US" sz="1100" dirty="0" err="1" smtClean="0">
                <a:latin typeface="Ubuntu Mono" panose="020B0509030602030204" pitchFamily="49" charset="0"/>
              </a:rPr>
              <a:t>pro_solidarity</a:t>
            </a:r>
            <a:r>
              <a:rPr lang="en-US" sz="1100" dirty="0">
                <a:latin typeface="Ubuntu Mono" panose="020B0509030602030204" pitchFamily="49" charset="0"/>
              </a:rPr>
              <a:t>)*100),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Ubuntu Mono" panose="020B0509030602030204" pitchFamily="49" charset="0"/>
              </a:rPr>
              <a:t>            </a:t>
            </a:r>
            <a:r>
              <a:rPr lang="en-US" sz="1100" dirty="0" smtClean="0">
                <a:latin typeface="Ubuntu Mono" panose="020B0509030602030204" pitchFamily="49" charset="0"/>
              </a:rPr>
              <a:t>beau = </a:t>
            </a:r>
            <a:r>
              <a:rPr lang="en-US" sz="1100" dirty="0">
                <a:latin typeface="Ubuntu Mono" panose="020B0509030602030204" pitchFamily="49" charset="0"/>
              </a:rPr>
              <a:t>round(mean(</a:t>
            </a:r>
            <a:r>
              <a:rPr lang="en-US" sz="1100" dirty="0" err="1">
                <a:latin typeface="Ubuntu Mono" panose="020B0509030602030204" pitchFamily="49" charset="0"/>
              </a:rPr>
              <a:t>pro_less_bureaucracy</a:t>
            </a:r>
            <a:r>
              <a:rPr lang="en-US" sz="1100" dirty="0">
                <a:latin typeface="Ubuntu Mono" panose="020B0509030602030204" pitchFamily="49" charset="0"/>
              </a:rPr>
              <a:t>)*100)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>
                <a:latin typeface="Ubuntu Mono" panose="020B0509030602030204" pitchFamily="49" charset="0"/>
              </a:rPr>
              <a:t>            )   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dirty="0" err="1" smtClean="0">
                <a:latin typeface="Ubuntu Mono" panose="020B0509030602030204" pitchFamily="49" charset="0"/>
              </a:rPr>
              <a:t>pro_chart</a:t>
            </a:r>
            <a:endParaRPr lang="en-US" sz="1100" dirty="0" smtClean="0">
              <a:latin typeface="Ubuntu Mono" panose="020B0509030602030204" pitchFamily="49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-1264" y="3695075"/>
            <a:ext cx="6858000" cy="1439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# A </a:t>
            </a:r>
            <a:r>
              <a:rPr lang="en-US" sz="1000" dirty="0" err="1">
                <a:latin typeface="Ubuntu Mono" panose="020B0509030602030204" pitchFamily="49" charset="0"/>
              </a:rPr>
              <a:t>tibble</a:t>
            </a:r>
            <a:r>
              <a:rPr lang="en-US" sz="1000" dirty="0">
                <a:latin typeface="Ubuntu Mono" panose="020B0509030602030204" pitchFamily="49" charset="0"/>
              </a:rPr>
              <a:t>: 5 x 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  vote                              none house   </a:t>
            </a:r>
            <a:r>
              <a:rPr lang="en-US" sz="1000" dirty="0" err="1">
                <a:latin typeface="Ubuntu Mono" panose="020B0509030602030204" pitchFamily="49" charset="0"/>
              </a:rPr>
              <a:t>anx</a:t>
            </a:r>
            <a:r>
              <a:rPr lang="en-US" sz="1000" dirty="0">
                <a:latin typeface="Ubuntu Mono" panose="020B0509030602030204" pitchFamily="49" charset="0"/>
              </a:rPr>
              <a:t> equal </a:t>
            </a:r>
            <a:r>
              <a:rPr lang="en-US" sz="1000" dirty="0" err="1">
                <a:latin typeface="Ubuntu Mono" panose="020B0509030602030204" pitchFamily="49" charset="0"/>
              </a:rPr>
              <a:t>indep</a:t>
            </a:r>
            <a:r>
              <a:rPr lang="en-US" sz="1000" dirty="0">
                <a:latin typeface="Ubuntu Mono" panose="020B0509030602030204" pitchFamily="49" charset="0"/>
              </a:rPr>
              <a:t> solid  beau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* &lt;</a:t>
            </a:r>
            <a:r>
              <a:rPr lang="en-US" sz="1000" dirty="0" err="1">
                <a:latin typeface="Ubuntu Mono" panose="020B0509030602030204" pitchFamily="49" charset="0"/>
              </a:rPr>
              <a:t>chr</a:t>
            </a:r>
            <a:r>
              <a:rPr lang="en-US" sz="1000" dirty="0">
                <a:latin typeface="Ubuntu Mono" panose="020B0509030602030204" pitchFamily="49" charset="0"/>
              </a:rPr>
              <a:t>&gt;                            &lt;</a:t>
            </a:r>
            <a:r>
              <a:rPr lang="en-US" sz="1000" dirty="0" err="1">
                <a:latin typeface="Ubuntu Mono" panose="020B0509030602030204" pitchFamily="49" charset="0"/>
              </a:rPr>
              <a:t>dbl</a:t>
            </a:r>
            <a:r>
              <a:rPr lang="en-US" sz="1000" dirty="0">
                <a:latin typeface="Ubuntu Mono" panose="020B0509030602030204" pitchFamily="49" charset="0"/>
              </a:rPr>
              <a:t>&gt; &lt;</a:t>
            </a:r>
            <a:r>
              <a:rPr lang="en-US" sz="1000" dirty="0" err="1">
                <a:latin typeface="Ubuntu Mono" panose="020B0509030602030204" pitchFamily="49" charset="0"/>
              </a:rPr>
              <a:t>dbl</a:t>
            </a:r>
            <a:r>
              <a:rPr lang="en-US" sz="1000" dirty="0">
                <a:latin typeface="Ubuntu Mono" panose="020B0509030602030204" pitchFamily="49" charset="0"/>
              </a:rPr>
              <a:t>&gt; &lt;</a:t>
            </a:r>
            <a:r>
              <a:rPr lang="en-US" sz="1000" dirty="0" err="1">
                <a:latin typeface="Ubuntu Mono" panose="020B0509030602030204" pitchFamily="49" charset="0"/>
              </a:rPr>
              <a:t>dbl</a:t>
            </a:r>
            <a:r>
              <a:rPr lang="en-US" sz="1000" dirty="0">
                <a:latin typeface="Ubuntu Mono" panose="020B0509030602030204" pitchFamily="49" charset="0"/>
              </a:rPr>
              <a:t>&gt; &lt;</a:t>
            </a:r>
            <a:r>
              <a:rPr lang="en-US" sz="1000" dirty="0" err="1">
                <a:latin typeface="Ubuntu Mono" panose="020B0509030602030204" pitchFamily="49" charset="0"/>
              </a:rPr>
              <a:t>dbl</a:t>
            </a:r>
            <a:r>
              <a:rPr lang="en-US" sz="1000" dirty="0">
                <a:latin typeface="Ubuntu Mono" panose="020B0509030602030204" pitchFamily="49" charset="0"/>
              </a:rPr>
              <a:t>&gt; &lt;</a:t>
            </a:r>
            <a:r>
              <a:rPr lang="en-US" sz="1000" dirty="0" err="1">
                <a:latin typeface="Ubuntu Mono" panose="020B0509030602030204" pitchFamily="49" charset="0"/>
              </a:rPr>
              <a:t>dbl</a:t>
            </a:r>
            <a:r>
              <a:rPr lang="en-US" sz="1000" dirty="0">
                <a:latin typeface="Ubuntu Mono" panose="020B0509030602030204" pitchFamily="49" charset="0"/>
              </a:rPr>
              <a:t>&gt; &lt;</a:t>
            </a:r>
            <a:r>
              <a:rPr lang="en-US" sz="1000" dirty="0" err="1">
                <a:latin typeface="Ubuntu Mono" panose="020B0509030602030204" pitchFamily="49" charset="0"/>
              </a:rPr>
              <a:t>dbl</a:t>
            </a:r>
            <a:r>
              <a:rPr lang="en-US" sz="1000" dirty="0">
                <a:latin typeface="Ubuntu Mono" panose="020B0509030602030204" pitchFamily="49" charset="0"/>
              </a:rPr>
              <a:t>&gt; &lt;</a:t>
            </a:r>
            <a:r>
              <a:rPr lang="en-US" sz="1000" dirty="0" err="1">
                <a:latin typeface="Ubuntu Mono" panose="020B0509030602030204" pitchFamily="49" charset="0"/>
              </a:rPr>
              <a:t>dbl</a:t>
            </a:r>
            <a:r>
              <a:rPr lang="en-US" sz="1000" dirty="0">
                <a:latin typeface="Ubuntu Mono" panose="020B0509030602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1 I would not vote                    64     8    12    12     9     7     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2 I would probably vote against it    31    15    34    18    13    13    15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3 I would probably vote for it        10    24    46    36    27    25    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4 I would vote against it             53    13    22     9     7     8    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Ubuntu Mono" panose="020B0509030602030204" pitchFamily="49" charset="0"/>
              </a:rPr>
              <a:t>5 I would vote for it                  5    28    55    46    33    32    20</a:t>
            </a:r>
          </a:p>
        </p:txBody>
      </p:sp>
    </p:spTree>
    <p:extLst>
      <p:ext uri="{BB962C8B-B14F-4D97-AF65-F5344CB8AC3E}">
        <p14:creationId xmlns:p14="http://schemas.microsoft.com/office/powerpoint/2010/main" val="791781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Ubuntu Mono" panose="020B0509030602030204" pitchFamily="49" charset="0"/>
              </a:rPr>
              <a:t>purrr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Functions</a:t>
            </a:r>
            <a:br>
              <a:rPr lang="en-US" dirty="0" smtClean="0"/>
            </a:br>
            <a:r>
              <a:rPr lang="en-US" dirty="0" smtClean="0"/>
              <a:t>(aka: How to avoid loops)</a:t>
            </a:r>
            <a:endParaRPr lang="en-US" dirty="0"/>
          </a:p>
        </p:txBody>
      </p:sp>
      <p:pic>
        <p:nvPicPr>
          <p:cNvPr id="3074" name="Picture 2" descr="https://d33wubrfki0l68.cloudfront.net/2d0701b616efa7435cd5a94e703baa595a4f9ed0/d41b9/css/images/hex/purr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490" y="118872"/>
            <a:ext cx="1402235" cy="16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867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Loops provide a way to repeat things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technique in “normal” programming</a:t>
            </a:r>
          </a:p>
          <a:p>
            <a:r>
              <a:rPr lang="en-US" dirty="0" smtClean="0"/>
              <a:t>We might want them as well:</a:t>
            </a:r>
          </a:p>
          <a:p>
            <a:pPr lvl="1"/>
            <a:r>
              <a:rPr lang="en-US" dirty="0" smtClean="0"/>
              <a:t>Apply </a:t>
            </a:r>
            <a:r>
              <a:rPr lang="en-US" dirty="0"/>
              <a:t>the same function to a list of numbers.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mean of several columns in your </a:t>
            </a:r>
            <a:r>
              <a:rPr lang="en-US" dirty="0" smtClean="0"/>
              <a:t>data frame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a summary for several subgroups </a:t>
            </a:r>
            <a:r>
              <a:rPr lang="en-US" dirty="0" smtClean="0"/>
              <a:t>within your </a:t>
            </a:r>
            <a:r>
              <a:rPr lang="en-US" dirty="0"/>
              <a:t>data.</a:t>
            </a:r>
          </a:p>
          <a:p>
            <a:pPr lvl="1"/>
            <a:r>
              <a:rPr lang="en-US" dirty="0" smtClean="0"/>
              <a:t>Calculate results for different assumptions.</a:t>
            </a:r>
            <a:endParaRPr lang="en-US" dirty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 simulation by using the computer to </a:t>
            </a:r>
            <a:r>
              <a:rPr lang="en-US" dirty="0" smtClean="0"/>
              <a:t>create many </a:t>
            </a:r>
            <a:r>
              <a:rPr lang="en-US" dirty="0"/>
              <a:t>random outcomes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336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R is known for avoiding loops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is famously slow at running loops.</a:t>
            </a:r>
          </a:p>
          <a:p>
            <a:pPr lvl="1"/>
            <a:r>
              <a:rPr lang="en-US" dirty="0" smtClean="0"/>
              <a:t>Call R from C++ if you NEED a lot of loops</a:t>
            </a:r>
          </a:p>
          <a:p>
            <a:r>
              <a:rPr lang="en-US" dirty="0" smtClean="0"/>
              <a:t>Instead, we prefer to use </a:t>
            </a:r>
            <a:r>
              <a:rPr lang="en-US" dirty="0" err="1" smtClean="0"/>
              <a:t>vectorized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smtClean="0"/>
              <a:t>Plug in a vector of inputs</a:t>
            </a:r>
          </a:p>
          <a:p>
            <a:pPr lvl="1"/>
            <a:r>
              <a:rPr lang="en-US" dirty="0" smtClean="0"/>
              <a:t>Get out a vector of outputs</a:t>
            </a:r>
          </a:p>
          <a:p>
            <a:r>
              <a:rPr lang="en-US" dirty="0" err="1" smtClean="0"/>
              <a:t>purrr</a:t>
            </a:r>
            <a:r>
              <a:rPr lang="en-US" dirty="0" smtClean="0"/>
              <a:t> is the tidyverse package for this</a:t>
            </a:r>
          </a:p>
          <a:p>
            <a:pPr lvl="1"/>
            <a:r>
              <a:rPr lang="en-US" dirty="0" smtClean="0"/>
              <a:t>Command: map (and friends)</a:t>
            </a:r>
          </a:p>
          <a:p>
            <a:r>
              <a:rPr lang="en-US" dirty="0" smtClean="0"/>
              <a:t>Other ways we can do this</a:t>
            </a:r>
          </a:p>
          <a:p>
            <a:pPr lvl="1"/>
            <a:r>
              <a:rPr lang="en-US" dirty="0" smtClean="0"/>
              <a:t>dplyr: summarize with </a:t>
            </a:r>
            <a:r>
              <a:rPr lang="en-US" dirty="0" err="1" smtClean="0"/>
              <a:t>group_by</a:t>
            </a:r>
            <a:endParaRPr lang="en-US" dirty="0" smtClean="0"/>
          </a:p>
          <a:p>
            <a:pPr lvl="1"/>
            <a:r>
              <a:rPr lang="en-US" dirty="0" err="1" smtClean="0"/>
              <a:t>baseR</a:t>
            </a:r>
            <a:r>
              <a:rPr lang="en-US" dirty="0" smtClean="0"/>
              <a:t>: apply, </a:t>
            </a:r>
            <a:r>
              <a:rPr lang="en-US" dirty="0" err="1" smtClean="0"/>
              <a:t>lapply</a:t>
            </a:r>
            <a:r>
              <a:rPr lang="en-US" dirty="0" smtClean="0"/>
              <a:t>, </a:t>
            </a:r>
            <a:r>
              <a:rPr lang="en-US" dirty="0" err="1" smtClean="0"/>
              <a:t>sapply</a:t>
            </a:r>
            <a:r>
              <a:rPr lang="en-US" dirty="0" smtClean="0"/>
              <a:t>, </a:t>
            </a:r>
            <a:r>
              <a:rPr lang="en-US" dirty="0" err="1" smtClean="0"/>
              <a:t>tapply</a:t>
            </a:r>
            <a:r>
              <a:rPr lang="en-US" dirty="0" smtClean="0"/>
              <a:t>, and </a:t>
            </a:r>
            <a:r>
              <a:rPr lang="en-US" dirty="0" err="1" smtClean="0"/>
              <a:t>vapply</a:t>
            </a:r>
            <a:endParaRPr lang="en-US" dirty="0" smtClean="0"/>
          </a:p>
          <a:p>
            <a:pPr lvl="1"/>
            <a:r>
              <a:rPr lang="en-US" dirty="0" smtClean="0"/>
              <a:t>commands: </a:t>
            </a:r>
            <a:r>
              <a:rPr lang="en-US" dirty="0" err="1" smtClean="0"/>
              <a:t>colMeans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038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Vectorized</a:t>
            </a:r>
            <a:r>
              <a:rPr lang="en-US" dirty="0" smtClean="0"/>
              <a:t> Functions avoid explicit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 functions accept a vector of values</a:t>
            </a:r>
          </a:p>
          <a:p>
            <a:pPr lvl="1"/>
            <a:r>
              <a:rPr lang="en-US" dirty="0" smtClean="0"/>
              <a:t>Output is another vector</a:t>
            </a:r>
          </a:p>
          <a:p>
            <a:pPr lvl="1"/>
            <a:r>
              <a:rPr lang="en-US" dirty="0" smtClean="0"/>
              <a:t>Is it loop? It looks through, I guess</a:t>
            </a:r>
          </a:p>
          <a:p>
            <a:r>
              <a:rPr lang="en-US" dirty="0" smtClean="0"/>
              <a:t>Go back to </a:t>
            </a:r>
            <a:r>
              <a:rPr lang="en-US" dirty="0" err="1" smtClean="0"/>
              <a:t>AmesHousing</a:t>
            </a:r>
            <a:endParaRPr lang="en-US" dirty="0" smtClean="0"/>
          </a:p>
          <a:p>
            <a:pPr lvl="1"/>
            <a:r>
              <a:rPr lang="en-US" dirty="0" smtClean="0"/>
              <a:t>Multiple variables ended with “Area”</a:t>
            </a:r>
            <a:endParaRPr lang="en-US" dirty="0" smtClean="0"/>
          </a:p>
          <a:p>
            <a:pPr lvl="1"/>
            <a:r>
              <a:rPr lang="en-US" dirty="0" err="1" smtClean="0">
                <a:latin typeface="Ubuntu Mono" panose="020B0509030602030204" pitchFamily="49" charset="0"/>
              </a:rPr>
              <a:t>colMeans</a:t>
            </a:r>
            <a:r>
              <a:rPr lang="en-US" dirty="0" smtClean="0">
                <a:latin typeface="Ubuntu Mono" panose="020B0509030602030204" pitchFamily="49" charset="0"/>
              </a:rPr>
              <a:t>()</a:t>
            </a:r>
            <a:r>
              <a:rPr lang="en-US" dirty="0" smtClean="0"/>
              <a:t> calculates the mean of every column</a:t>
            </a:r>
          </a:p>
          <a:p>
            <a:pPr lvl="1"/>
            <a:r>
              <a:rPr lang="en-US" dirty="0" smtClean="0"/>
              <a:t>Avoids running </a:t>
            </a:r>
            <a:r>
              <a:rPr lang="en-US" dirty="0" smtClean="0"/>
              <a:t>five </a:t>
            </a:r>
            <a:r>
              <a:rPr lang="en-US" dirty="0" smtClean="0"/>
              <a:t>commands (or a loop)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-1264" y="3695075"/>
            <a:ext cx="6858000" cy="1439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z="1200" dirty="0">
                <a:latin typeface="Ubuntu Mono" panose="020B0509030602030204" pitchFamily="49" charset="0"/>
              </a:rPr>
              <a:t>Ames </a:t>
            </a:r>
            <a:r>
              <a:rPr lang="en-US" sz="1200" dirty="0" smtClean="0">
                <a:latin typeface="Ubuntu Mono" panose="020B0509030602030204" pitchFamily="49" charset="0"/>
              </a:rPr>
              <a:t>%&gt;%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smtClean="0">
                <a:latin typeface="Ubuntu Mono" panose="020B0509030602030204" pitchFamily="49" charset="0"/>
              </a:rPr>
              <a:t>  </a:t>
            </a:r>
            <a:r>
              <a:rPr lang="en-US" sz="1200" dirty="0">
                <a:latin typeface="Ubuntu Mono" panose="020B0509030602030204" pitchFamily="49" charset="0"/>
              </a:rPr>
              <a:t>select(</a:t>
            </a:r>
            <a:r>
              <a:rPr lang="en-US" sz="1200" dirty="0" err="1">
                <a:latin typeface="Ubuntu Mono" panose="020B0509030602030204" pitchFamily="49" charset="0"/>
              </a:rPr>
              <a:t>ends_with</a:t>
            </a:r>
            <a:r>
              <a:rPr lang="en-US" sz="1200" dirty="0">
                <a:latin typeface="Ubuntu Mono" panose="020B0509030602030204" pitchFamily="49" charset="0"/>
              </a:rPr>
              <a:t>("Area")) </a:t>
            </a:r>
            <a:r>
              <a:rPr lang="en-US" sz="1200" dirty="0" smtClean="0">
                <a:latin typeface="Ubuntu Mono" panose="020B0509030602030204" pitchFamily="49" charset="0"/>
              </a:rPr>
              <a:t>%&gt;%</a:t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smtClean="0">
                <a:latin typeface="Ubuntu Mono" panose="020B0509030602030204" pitchFamily="49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</a:rPr>
              <a:t>colMeans</a:t>
            </a:r>
            <a:r>
              <a:rPr lang="en-US" sz="1200" dirty="0">
                <a:latin typeface="Ubuntu Mono" panose="020B0509030602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z="1200" dirty="0" smtClean="0"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latin typeface="Ubuntu Mono" panose="020B0509030602030204" pitchFamily="49" charset="0"/>
              </a:rPr>
              <a:t>Lot_Area</a:t>
            </a:r>
            <a:r>
              <a:rPr lang="en-US" sz="1200" dirty="0">
                <a:latin typeface="Ubuntu Mono" panose="020B0509030602030204" pitchFamily="49" charset="0"/>
              </a:rPr>
              <a:t>  </a:t>
            </a:r>
            <a:r>
              <a:rPr lang="en-US" sz="1200" dirty="0" smtClean="0">
                <a:latin typeface="Ubuntu Mono" panose="020B0509030602030204" pitchFamily="49" charset="0"/>
              </a:rPr>
              <a:t>    </a:t>
            </a:r>
            <a:r>
              <a:rPr lang="en-US" sz="1200" dirty="0" err="1" smtClean="0">
                <a:latin typeface="Ubuntu Mono" panose="020B0509030602030204" pitchFamily="49" charset="0"/>
              </a:rPr>
              <a:t>Mas_Vnr_Area</a:t>
            </a:r>
            <a:r>
              <a:rPr lang="en-US" sz="1200" dirty="0" smtClean="0">
                <a:latin typeface="Ubuntu Mono" panose="020B0509030602030204" pitchFamily="49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</a:rPr>
              <a:t>Gr_Liv_Area</a:t>
            </a:r>
            <a:r>
              <a:rPr lang="en-US" sz="1200" dirty="0">
                <a:latin typeface="Ubuntu Mono" panose="020B0509030602030204" pitchFamily="49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</a:rPr>
              <a:t>Garage_Area</a:t>
            </a:r>
            <a:r>
              <a:rPr lang="en-US" sz="1200" dirty="0">
                <a:latin typeface="Ubuntu Mono" panose="020B0509030602030204" pitchFamily="49" charset="0"/>
              </a:rPr>
              <a:t>    </a:t>
            </a:r>
            <a:r>
              <a:rPr lang="en-US" sz="1200" dirty="0" err="1">
                <a:latin typeface="Ubuntu Mono" panose="020B0509030602030204" pitchFamily="49" charset="0"/>
              </a:rPr>
              <a:t>Pool_Area</a:t>
            </a:r>
            <a:r>
              <a:rPr lang="en-US" sz="1200" dirty="0"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sz="1200" dirty="0">
                <a:latin typeface="Ubuntu Mono" panose="020B0509030602030204" pitchFamily="49" charset="0"/>
              </a:rPr>
              <a:t>10147.921843   </a:t>
            </a:r>
            <a:r>
              <a:rPr lang="en-US" sz="1200" dirty="0" smtClean="0">
                <a:latin typeface="Ubuntu Mono" panose="020B0509030602030204" pitchFamily="49" charset="0"/>
              </a:rPr>
              <a:t>101.096928     1499.690444   </a:t>
            </a:r>
            <a:r>
              <a:rPr lang="en-US" sz="1200" dirty="0">
                <a:latin typeface="Ubuntu Mono" panose="020B0509030602030204" pitchFamily="49" charset="0"/>
              </a:rPr>
              <a:t>472.658362    </a:t>
            </a:r>
            <a:r>
              <a:rPr lang="en-US" sz="1200" dirty="0" smtClean="0">
                <a:latin typeface="Ubuntu Mono" panose="020B0509030602030204" pitchFamily="49" charset="0"/>
              </a:rPr>
              <a:t>2.243345 </a:t>
            </a:r>
            <a:endParaRPr lang="en-US" sz="12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43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The </a:t>
            </a:r>
            <a:r>
              <a:rPr lang="en-US" i="1" spc="5" dirty="0" smtClean="0">
                <a:latin typeface="Ubuntu Mono" panose="020B0509030602030204" pitchFamily="49" charset="0"/>
                <a:cs typeface="Source Sans Pro"/>
              </a:rPr>
              <a:t>map</a:t>
            </a:r>
            <a:r>
              <a:rPr lang="en-US" spc="5" dirty="0" smtClean="0">
                <a:cs typeface="Source Sans Pro"/>
              </a:rPr>
              <a:t> command </a:t>
            </a:r>
            <a:r>
              <a:rPr lang="en-US" spc="5" dirty="0" err="1" smtClean="0">
                <a:cs typeface="Source Sans Pro"/>
              </a:rPr>
              <a:t>vectorizes</a:t>
            </a:r>
            <a:r>
              <a:rPr lang="en-US" spc="5" dirty="0" smtClean="0">
                <a:cs typeface="Source Sans Pro"/>
              </a:rPr>
              <a:t> any function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-1" y="1033272"/>
            <a:ext cx="3637503" cy="41148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# </a:t>
            </a:r>
            <a:r>
              <a:rPr lang="en-US" sz="1600" dirty="0">
                <a:latin typeface="Ubuntu Mono" panose="020B0509030602030204" pitchFamily="49" charset="0"/>
              </a:rPr>
              <a:t>map itself returns a "</a:t>
            </a:r>
            <a:r>
              <a:rPr lang="en-US" sz="1600" dirty="0" smtClean="0">
                <a:latin typeface="Ubuntu Mono" panose="020B0509030602030204" pitchFamily="49" charset="0"/>
              </a:rPr>
              <a:t>list“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# </a:t>
            </a:r>
            <a:r>
              <a:rPr lang="en-US" sz="1600" dirty="0">
                <a:latin typeface="Ubuntu Mono" panose="020B0509030602030204" pitchFamily="49" charset="0"/>
              </a:rPr>
              <a:t>which is </a:t>
            </a:r>
            <a:r>
              <a:rPr lang="en-US" sz="1600" dirty="0" smtClean="0">
                <a:latin typeface="Ubuntu Mono" panose="020B0509030602030204" pitchFamily="49" charset="0"/>
              </a:rPr>
              <a:t>not very useful</a:t>
            </a: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Ames 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>
                <a:latin typeface="Ubuntu Mono" panose="020B0509030602030204" pitchFamily="49" charset="0"/>
              </a:rPr>
              <a:t>select(</a:t>
            </a:r>
            <a:r>
              <a:rPr lang="en-US" sz="1600" dirty="0" err="1">
                <a:latin typeface="Ubuntu Mono" panose="020B0509030602030204" pitchFamily="49" charset="0"/>
              </a:rPr>
              <a:t>ends_with</a:t>
            </a:r>
            <a:r>
              <a:rPr lang="en-US" sz="1600" dirty="0">
                <a:latin typeface="Ubuntu Mono" panose="020B0509030602030204" pitchFamily="49" charset="0"/>
              </a:rPr>
              <a:t>("Area")) </a:t>
            </a:r>
            <a:r>
              <a:rPr lang="en-US" sz="1600" dirty="0" smtClean="0">
                <a:latin typeface="Ubuntu Mono" panose="020B0509030602030204" pitchFamily="49" charset="0"/>
              </a:rPr>
              <a:t>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>
                <a:latin typeface="Ubuntu Mono" panose="020B0509030602030204" pitchFamily="49" charset="0"/>
              </a:rPr>
              <a:t>map(mean)</a:t>
            </a: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Lot_Area</a:t>
            </a:r>
            <a:r>
              <a:rPr lang="en-US" sz="1200" dirty="0" smtClean="0">
                <a:latin typeface="Ubuntu Mono" panose="020B0509030602030204" pitchFamily="49" charset="0"/>
              </a:rPr>
              <a:t/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smtClean="0">
                <a:latin typeface="Ubuntu Mono" panose="020B0509030602030204" pitchFamily="49" charset="0"/>
              </a:rPr>
              <a:t>[1</a:t>
            </a:r>
            <a:r>
              <a:rPr lang="en-US" sz="1200" dirty="0">
                <a:latin typeface="Ubuntu Mono" panose="020B0509030602030204" pitchFamily="49" charset="0"/>
              </a:rPr>
              <a:t>] 10147.92</a:t>
            </a:r>
          </a:p>
          <a:p>
            <a:pPr marL="0" indent="0">
              <a:buNone/>
            </a:pPr>
            <a:r>
              <a:rPr lang="en-US" sz="1200" dirty="0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Mas_Vnr_Area</a:t>
            </a:r>
            <a:r>
              <a:rPr lang="en-US" sz="1200" dirty="0" smtClean="0">
                <a:latin typeface="Ubuntu Mono" panose="020B0509030602030204" pitchFamily="49" charset="0"/>
              </a:rPr>
              <a:t/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smtClean="0">
                <a:latin typeface="Ubuntu Mono" panose="020B0509030602030204" pitchFamily="49" charset="0"/>
              </a:rPr>
              <a:t>[1</a:t>
            </a:r>
            <a:r>
              <a:rPr lang="en-US" sz="1200" dirty="0">
                <a:latin typeface="Ubuntu Mono" panose="020B0509030602030204" pitchFamily="49" charset="0"/>
              </a:rPr>
              <a:t>] 101.0969</a:t>
            </a:r>
          </a:p>
          <a:p>
            <a:pPr marL="0" indent="0">
              <a:buNone/>
            </a:pPr>
            <a:r>
              <a:rPr lang="en-US" sz="1200" dirty="0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Gr_Liv_Area</a:t>
            </a:r>
            <a:r>
              <a:rPr lang="en-US" sz="1200" dirty="0" smtClean="0">
                <a:latin typeface="Ubuntu Mono" panose="020B0509030602030204" pitchFamily="49" charset="0"/>
              </a:rPr>
              <a:t/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smtClean="0">
                <a:latin typeface="Ubuntu Mono" panose="020B0509030602030204" pitchFamily="49" charset="0"/>
              </a:rPr>
              <a:t>[1</a:t>
            </a:r>
            <a:r>
              <a:rPr lang="en-US" sz="1200" dirty="0">
                <a:latin typeface="Ubuntu Mono" panose="020B0509030602030204" pitchFamily="49" charset="0"/>
              </a:rPr>
              <a:t>] 1499.69</a:t>
            </a:r>
          </a:p>
          <a:p>
            <a:pPr marL="0" indent="0">
              <a:buNone/>
            </a:pPr>
            <a:r>
              <a:rPr lang="en-US" sz="1200" dirty="0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Garage_Area</a:t>
            </a:r>
            <a:r>
              <a:rPr lang="en-US" sz="1200" dirty="0" smtClean="0">
                <a:latin typeface="Ubuntu Mono" panose="020B0509030602030204" pitchFamily="49" charset="0"/>
              </a:rPr>
              <a:t/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smtClean="0">
                <a:latin typeface="Ubuntu Mono" panose="020B0509030602030204" pitchFamily="49" charset="0"/>
              </a:rPr>
              <a:t>[1</a:t>
            </a:r>
            <a:r>
              <a:rPr lang="en-US" sz="1200" dirty="0">
                <a:latin typeface="Ubuntu Mono" panose="020B0509030602030204" pitchFamily="49" charset="0"/>
              </a:rPr>
              <a:t>] 472.6584</a:t>
            </a:r>
          </a:p>
          <a:p>
            <a:pPr marL="0" indent="0">
              <a:buNone/>
            </a:pPr>
            <a:r>
              <a:rPr lang="en-US" sz="1200" dirty="0" smtClean="0">
                <a:latin typeface="Ubuntu Mono" panose="020B0509030602030204" pitchFamily="49" charset="0"/>
              </a:rPr>
              <a:t>$</a:t>
            </a:r>
            <a:r>
              <a:rPr lang="en-US" sz="1200" dirty="0" err="1" smtClean="0">
                <a:latin typeface="Ubuntu Mono" panose="020B0509030602030204" pitchFamily="49" charset="0"/>
              </a:rPr>
              <a:t>Pool_Area</a:t>
            </a:r>
            <a:r>
              <a:rPr lang="en-US" sz="1200" dirty="0" smtClean="0">
                <a:latin typeface="Ubuntu Mono" panose="020B0509030602030204" pitchFamily="49" charset="0"/>
              </a:rPr>
              <a:t/>
            </a:r>
            <a:br>
              <a:rPr lang="en-US" sz="1200" dirty="0" smtClean="0">
                <a:latin typeface="Ubuntu Mono" panose="020B0509030602030204" pitchFamily="49" charset="0"/>
              </a:rPr>
            </a:br>
            <a:r>
              <a:rPr lang="en-US" sz="1200" dirty="0" smtClean="0">
                <a:latin typeface="Ubuntu Mono" panose="020B0509030602030204" pitchFamily="49" charset="0"/>
              </a:rPr>
              <a:t>[1</a:t>
            </a:r>
            <a:r>
              <a:rPr lang="en-US" sz="1200" dirty="0">
                <a:latin typeface="Ubuntu Mono" panose="020B0509030602030204" pitchFamily="49" charset="0"/>
              </a:rPr>
              <a:t>] 2.243345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# </a:t>
            </a:r>
            <a:r>
              <a:rPr lang="en-US" sz="1600" dirty="0" err="1">
                <a:latin typeface="Ubuntu Mono" panose="020B0509030602030204" pitchFamily="49" charset="0"/>
              </a:rPr>
              <a:t>map_dbl</a:t>
            </a:r>
            <a:r>
              <a:rPr lang="en-US" sz="1600" dirty="0">
                <a:latin typeface="Ubuntu Mono" panose="020B0509030602030204" pitchFamily="49" charset="0"/>
              </a:rPr>
              <a:t> returns </a:t>
            </a:r>
            <a:r>
              <a:rPr lang="en-US" sz="1600" dirty="0" smtClean="0">
                <a:latin typeface="Ubuntu Mono" panose="020B0509030602030204" pitchFamily="49" charset="0"/>
              </a:rPr>
              <a:t>a</a:t>
            </a:r>
            <a:r>
              <a:rPr lang="en-US" sz="1600" dirty="0">
                <a:latin typeface="Ubuntu Mono" panose="020B0509030602030204" pitchFamily="49" charset="0"/>
              </a:rPr>
              <a:t/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>
                <a:latin typeface="Ubuntu Mono" panose="020B0509030602030204" pitchFamily="49" charset="0"/>
              </a:rPr>
              <a:t># vector of </a:t>
            </a:r>
            <a:r>
              <a:rPr lang="en-US" sz="1600" dirty="0" smtClean="0">
                <a:latin typeface="Ubuntu Mono" panose="020B0509030602030204" pitchFamily="49" charset="0"/>
              </a:rPr>
              <a:t>numbers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# much more useful.</a:t>
            </a: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Ubuntu Mono" panose="020B0509030602030204" pitchFamily="49" charset="0"/>
              </a:rPr>
              <a:t>Ames %&gt;%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>
                <a:latin typeface="Ubuntu Mono" panose="020B0509030602030204" pitchFamily="49" charset="0"/>
              </a:rPr>
              <a:t> </a:t>
            </a:r>
            <a:r>
              <a:rPr lang="en-US" sz="1600" dirty="0" smtClean="0">
                <a:latin typeface="Ubuntu Mono" panose="020B0509030602030204" pitchFamily="49" charset="0"/>
              </a:rPr>
              <a:t>select(</a:t>
            </a:r>
            <a:r>
              <a:rPr lang="en-US" sz="1600" dirty="0" err="1" smtClean="0">
                <a:latin typeface="Ubuntu Mono" panose="020B0509030602030204" pitchFamily="49" charset="0"/>
              </a:rPr>
              <a:t>ends_with</a:t>
            </a:r>
            <a:r>
              <a:rPr lang="en-US" sz="1600" dirty="0">
                <a:latin typeface="Ubuntu Mono" panose="020B0509030602030204" pitchFamily="49" charset="0"/>
              </a:rPr>
              <a:t>("Area")) </a:t>
            </a:r>
            <a:r>
              <a:rPr lang="en-US" sz="1600" dirty="0" smtClean="0">
                <a:latin typeface="Ubuntu Mono" panose="020B0509030602030204" pitchFamily="49" charset="0"/>
              </a:rPr>
              <a:t>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</a:t>
            </a:r>
            <a:r>
              <a:rPr lang="en-US" sz="1600" dirty="0" err="1" smtClean="0">
                <a:latin typeface="Ubuntu Mono" panose="020B0509030602030204" pitchFamily="49" charset="0"/>
              </a:rPr>
              <a:t>map_dbl</a:t>
            </a:r>
            <a:r>
              <a:rPr lang="en-US" sz="1600" dirty="0" smtClean="0">
                <a:latin typeface="Ubuntu Mono" panose="020B0509030602030204" pitchFamily="49" charset="0"/>
              </a:rPr>
              <a:t>(mean</a:t>
            </a:r>
            <a:r>
              <a:rPr lang="en-US" sz="1600" dirty="0">
                <a:latin typeface="Ubuntu Mono" panose="020B0509030602030204" pitchFamily="49" charset="0"/>
              </a:rPr>
              <a:t>)</a:t>
            </a:r>
          </a:p>
          <a:p>
            <a:pPr marL="0" indent="0">
              <a:buNone/>
            </a:pPr>
            <a:endParaRPr lang="en-US" sz="13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300" dirty="0" err="1" smtClean="0">
                <a:latin typeface="Ubuntu Mono" panose="020B0509030602030204" pitchFamily="49" charset="0"/>
              </a:rPr>
              <a:t>Lot_Area</a:t>
            </a:r>
            <a:r>
              <a:rPr lang="en-US" sz="1300" dirty="0" smtClean="0">
                <a:latin typeface="Ubuntu Mono" panose="020B0509030602030204" pitchFamily="49" charset="0"/>
              </a:rPr>
              <a:t> </a:t>
            </a:r>
            <a:r>
              <a:rPr lang="en-US" sz="1300" dirty="0" err="1" smtClean="0">
                <a:latin typeface="Ubuntu Mono" panose="020B0509030602030204" pitchFamily="49" charset="0"/>
              </a:rPr>
              <a:t>Mas_Vnr_Area</a:t>
            </a:r>
            <a:r>
              <a:rPr lang="en-US" sz="1300" dirty="0" smtClean="0">
                <a:latin typeface="Ubuntu Mono" panose="020B0509030602030204" pitchFamily="49" charset="0"/>
              </a:rPr>
              <a:t> </a:t>
            </a:r>
            <a:r>
              <a:rPr lang="en-US" sz="1300" dirty="0" err="1" smtClean="0">
                <a:latin typeface="Ubuntu Mono" panose="020B0509030602030204" pitchFamily="49" charset="0"/>
              </a:rPr>
              <a:t>Gr_Liv_Area</a:t>
            </a:r>
            <a:r>
              <a:rPr lang="en-US" sz="1300" dirty="0">
                <a:latin typeface="Ubuntu Mono" panose="020B0509030602030204" pitchFamily="49" charset="0"/>
              </a:rPr>
              <a:t/>
            </a:r>
            <a:br>
              <a:rPr lang="en-US" sz="1300" dirty="0">
                <a:latin typeface="Ubuntu Mono" panose="020B0509030602030204" pitchFamily="49" charset="0"/>
              </a:rPr>
            </a:br>
            <a:r>
              <a:rPr lang="en-US" sz="1300" dirty="0" smtClean="0">
                <a:latin typeface="Ubuntu Mono" panose="020B0509030602030204" pitchFamily="49" charset="0"/>
              </a:rPr>
              <a:t>10147.92    101.10      </a:t>
            </a:r>
            <a:r>
              <a:rPr lang="en-US" sz="1300" dirty="0">
                <a:latin typeface="Ubuntu Mono" panose="020B0509030602030204" pitchFamily="49" charset="0"/>
              </a:rPr>
              <a:t>1499.69       </a:t>
            </a:r>
          </a:p>
          <a:p>
            <a:pPr marL="0" indent="0">
              <a:buNone/>
            </a:pPr>
            <a:r>
              <a:rPr lang="en-US" sz="1300" dirty="0" err="1">
                <a:latin typeface="Ubuntu Mono" panose="020B0509030602030204" pitchFamily="49" charset="0"/>
              </a:rPr>
              <a:t>Garage_Area</a:t>
            </a:r>
            <a:r>
              <a:rPr lang="en-US" sz="1300" dirty="0">
                <a:latin typeface="Ubuntu Mono" panose="020B0509030602030204" pitchFamily="49" charset="0"/>
              </a:rPr>
              <a:t>    </a:t>
            </a:r>
            <a:r>
              <a:rPr lang="en-US" sz="1300" dirty="0" err="1">
                <a:latin typeface="Ubuntu Mono" panose="020B0509030602030204" pitchFamily="49" charset="0"/>
              </a:rPr>
              <a:t>Pool_Area</a:t>
            </a:r>
            <a:r>
              <a:rPr lang="en-US" sz="1300" dirty="0">
                <a:latin typeface="Ubuntu Mono" panose="020B0509030602030204" pitchFamily="49" charset="0"/>
              </a:rPr>
              <a:t> </a:t>
            </a:r>
            <a:br>
              <a:rPr lang="en-US" sz="1300" dirty="0">
                <a:latin typeface="Ubuntu Mono" panose="020B0509030602030204" pitchFamily="49" charset="0"/>
              </a:rPr>
            </a:br>
            <a:r>
              <a:rPr lang="en-US" sz="1300" dirty="0">
                <a:latin typeface="Ubuntu Mono" panose="020B0509030602030204" pitchFamily="49" charset="0"/>
              </a:rPr>
              <a:t>472.66         2.24</a:t>
            </a:r>
          </a:p>
          <a:p>
            <a:pPr marL="0" indent="0">
              <a:buNone/>
            </a:pPr>
            <a:endParaRPr lang="en-US" sz="2400" dirty="0" smtClean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4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The </a:t>
            </a:r>
            <a:r>
              <a:rPr lang="en-US" i="1" spc="5" dirty="0" smtClean="0">
                <a:latin typeface="Ubuntu Mono" panose="020B0509030602030204" pitchFamily="49" charset="0"/>
                <a:cs typeface="Source Sans Pro"/>
              </a:rPr>
              <a:t>map</a:t>
            </a:r>
            <a:r>
              <a:rPr lang="en-US" spc="5" dirty="0" smtClean="0">
                <a:cs typeface="Source Sans Pro"/>
              </a:rPr>
              <a:t> command </a:t>
            </a:r>
            <a:r>
              <a:rPr lang="en-US" spc="5" dirty="0" err="1" smtClean="0">
                <a:cs typeface="Source Sans Pro"/>
              </a:rPr>
              <a:t>vectorizes</a:t>
            </a:r>
            <a:r>
              <a:rPr lang="en-US" spc="5" dirty="0" smtClean="0">
                <a:cs typeface="Source Sans Pro"/>
              </a:rPr>
              <a:t> any function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-70340" y="1033272"/>
            <a:ext cx="3537021" cy="4114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Ubuntu Mono" panose="020B0509030602030204" pitchFamily="49" charset="0"/>
              </a:rPr>
              <a:t>#it </a:t>
            </a:r>
            <a:r>
              <a:rPr lang="en-US" sz="1400" dirty="0">
                <a:latin typeface="Ubuntu Mono" panose="020B0509030602030204" pitchFamily="49" charset="0"/>
              </a:rPr>
              <a:t>works for </a:t>
            </a:r>
            <a:r>
              <a:rPr lang="en-US" sz="1400" dirty="0" smtClean="0">
                <a:latin typeface="Ubuntu Mono" panose="020B0509030602030204" pitchFamily="49" charset="0"/>
              </a:rPr>
              <a:t>most anything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#single argument functions are easy</a:t>
            </a:r>
            <a:endParaRPr lang="en-US" sz="14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Ames %&gt;%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>
                <a:latin typeface="Ubuntu Mono" panose="020B0509030602030204" pitchFamily="49" charset="0"/>
              </a:rPr>
              <a:t>  select(</a:t>
            </a:r>
            <a:r>
              <a:rPr lang="en-US" sz="1600" dirty="0" err="1">
                <a:latin typeface="Ubuntu Mono" panose="020B0509030602030204" pitchFamily="49" charset="0"/>
              </a:rPr>
              <a:t>ends_with</a:t>
            </a:r>
            <a:r>
              <a:rPr lang="en-US" sz="1600" dirty="0">
                <a:latin typeface="Ubuntu Mono" panose="020B0509030602030204" pitchFamily="49" charset="0"/>
              </a:rPr>
              <a:t>("Area")) %&gt;%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>
                <a:latin typeface="Ubuntu Mono" panose="020B0509030602030204" pitchFamily="49" charset="0"/>
              </a:rPr>
              <a:t>  </a:t>
            </a:r>
            <a:r>
              <a:rPr lang="en-US" sz="1600" dirty="0" err="1">
                <a:latin typeface="Ubuntu Mono" panose="020B0509030602030204" pitchFamily="49" charset="0"/>
              </a:rPr>
              <a:t>map_dbl</a:t>
            </a:r>
            <a:r>
              <a:rPr lang="en-US" sz="1600" dirty="0">
                <a:latin typeface="Ubuntu Mono" panose="020B0509030602030204" pitchFamily="49" charset="0"/>
              </a:rPr>
              <a:t>(median)</a:t>
            </a:r>
          </a:p>
          <a:p>
            <a:pPr marL="0" indent="0">
              <a:buNone/>
            </a:pPr>
            <a:r>
              <a:rPr lang="en-US" sz="1200" dirty="0" err="1" smtClean="0">
                <a:latin typeface="Ubuntu Mono" panose="020B0509030602030204" pitchFamily="49" charset="0"/>
              </a:rPr>
              <a:t>Lot_Area</a:t>
            </a:r>
            <a:r>
              <a:rPr lang="en-US" sz="1200" dirty="0" smtClean="0"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latin typeface="Ubuntu Mono" panose="020B0509030602030204" pitchFamily="49" charset="0"/>
              </a:rPr>
              <a:t>Mas_Vnr_Area</a:t>
            </a:r>
            <a:r>
              <a:rPr lang="en-US" sz="1200" dirty="0">
                <a:latin typeface="Ubuntu Mono" panose="020B0509030602030204" pitchFamily="49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</a:rPr>
              <a:t>Gr_Liv_Area</a:t>
            </a:r>
            <a:r>
              <a:rPr lang="en-US" sz="1200" dirty="0">
                <a:latin typeface="Ubuntu Mono" panose="020B0509030602030204" pitchFamily="49" charset="0"/>
              </a:rPr>
              <a:t> </a:t>
            </a:r>
            <a:br>
              <a:rPr lang="en-US" sz="1200" dirty="0">
                <a:latin typeface="Ubuntu Mono" panose="020B0509030602030204" pitchFamily="49" charset="0"/>
              </a:rPr>
            </a:br>
            <a:r>
              <a:rPr lang="en-US" sz="1200" dirty="0">
                <a:latin typeface="Ubuntu Mono" panose="020B0509030602030204" pitchFamily="49" charset="0"/>
              </a:rPr>
              <a:t>9436.5          0.0       1442.0       </a:t>
            </a:r>
          </a:p>
          <a:p>
            <a:pPr marL="0" indent="0">
              <a:buNone/>
            </a:pPr>
            <a:r>
              <a:rPr lang="en-US" sz="1200" dirty="0" err="1">
                <a:latin typeface="Ubuntu Mono" panose="020B0509030602030204" pitchFamily="49" charset="0"/>
              </a:rPr>
              <a:t>Garage_Area</a:t>
            </a:r>
            <a:r>
              <a:rPr lang="en-US" sz="1200" dirty="0">
                <a:latin typeface="Ubuntu Mono" panose="020B0509030602030204" pitchFamily="49" charset="0"/>
              </a:rPr>
              <a:t>    </a:t>
            </a:r>
            <a:r>
              <a:rPr lang="en-US" sz="1200" dirty="0" err="1">
                <a:latin typeface="Ubuntu Mono" panose="020B0509030602030204" pitchFamily="49" charset="0"/>
              </a:rPr>
              <a:t>Pool_Area</a:t>
            </a:r>
            <a:r>
              <a:rPr lang="en-US" sz="1200" dirty="0">
                <a:latin typeface="Ubuntu Mono" panose="020B0509030602030204" pitchFamily="49" charset="0"/>
              </a:rPr>
              <a:t> </a:t>
            </a:r>
            <a:br>
              <a:rPr lang="en-US" sz="1200" dirty="0">
                <a:latin typeface="Ubuntu Mono" panose="020B0509030602030204" pitchFamily="49" charset="0"/>
              </a:rPr>
            </a:br>
            <a:r>
              <a:rPr lang="en-US" sz="1200" dirty="0">
                <a:latin typeface="Ubuntu Mono" panose="020B0509030602030204" pitchFamily="49" charset="0"/>
              </a:rPr>
              <a:t>480.0          0.0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305909" y="1024932"/>
            <a:ext cx="3552092" cy="412314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# Build fancier functions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# Multiple argument functions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# </a:t>
            </a:r>
            <a:r>
              <a:rPr lang="en-US" sz="1600" dirty="0">
                <a:latin typeface="Ubuntu Mono" panose="020B0509030602030204" pitchFamily="49" charset="0"/>
              </a:rPr>
              <a:t>Use .x as a placeholder</a:t>
            </a:r>
            <a:br>
              <a:rPr lang="en-US" sz="1600" dirty="0">
                <a:latin typeface="Ubuntu Mono" panose="020B0509030602030204" pitchFamily="49" charset="0"/>
              </a:rPr>
            </a:b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Ames %&gt;%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>
                <a:latin typeface="Ubuntu Mono" panose="020B0509030602030204" pitchFamily="49" charset="0"/>
              </a:rPr>
              <a:t>  select(</a:t>
            </a:r>
            <a:r>
              <a:rPr lang="en-US" sz="1600" dirty="0" err="1">
                <a:latin typeface="Ubuntu Mono" panose="020B0509030602030204" pitchFamily="49" charset="0"/>
              </a:rPr>
              <a:t>ends_with</a:t>
            </a:r>
            <a:r>
              <a:rPr lang="en-US" sz="1600" dirty="0">
                <a:latin typeface="Ubuntu Mono" panose="020B0509030602030204" pitchFamily="49" charset="0"/>
              </a:rPr>
              <a:t>("Area")) %&gt;%</a:t>
            </a:r>
            <a:br>
              <a:rPr lang="en-US" sz="1600" dirty="0">
                <a:latin typeface="Ubuntu Mono" panose="020B0509030602030204" pitchFamily="49" charset="0"/>
              </a:rPr>
            </a:br>
            <a:r>
              <a:rPr lang="en-US" sz="1600" dirty="0">
                <a:latin typeface="Ubuntu Mono" panose="020B0509030602030204" pitchFamily="49" charset="0"/>
              </a:rPr>
              <a:t>  </a:t>
            </a:r>
            <a:r>
              <a:rPr lang="en-US" sz="1600" dirty="0" err="1">
                <a:latin typeface="Ubuntu Mono" panose="020B0509030602030204" pitchFamily="49" charset="0"/>
              </a:rPr>
              <a:t>map_dbl</a:t>
            </a:r>
            <a:r>
              <a:rPr lang="en-US" sz="1600" dirty="0">
                <a:latin typeface="Ubuntu Mono" panose="020B0509030602030204" pitchFamily="49" charset="0"/>
              </a:rPr>
              <a:t>(~quantile(.x, .75</a:t>
            </a:r>
            <a:r>
              <a:rPr lang="en-US" sz="1600" dirty="0" smtClean="0">
                <a:latin typeface="Ubuntu Mono" panose="020B0509030602030204" pitchFamily="49" charset="0"/>
              </a:rPr>
              <a:t>))</a:t>
            </a:r>
          </a:p>
          <a:p>
            <a:pPr marL="0" indent="0">
              <a:buNone/>
            </a:pP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Ubuntu Mono" panose="020B0509030602030204" pitchFamily="49" charset="0"/>
              </a:rPr>
              <a:t>Lot_Area</a:t>
            </a:r>
            <a:r>
              <a:rPr lang="en-US" sz="1200" dirty="0">
                <a:latin typeface="Ubuntu Mono" panose="020B0509030602030204" pitchFamily="49" charset="0"/>
              </a:rPr>
              <a:t> </a:t>
            </a:r>
            <a:r>
              <a:rPr lang="en-US" sz="1200" dirty="0" err="1">
                <a:latin typeface="Ubuntu Mono" panose="020B0509030602030204" pitchFamily="49" charset="0"/>
              </a:rPr>
              <a:t>Mas_Vnr_Area</a:t>
            </a:r>
            <a:r>
              <a:rPr lang="en-US" sz="1200" dirty="0">
                <a:latin typeface="Ubuntu Mono" panose="020B0509030602030204" pitchFamily="49" charset="0"/>
              </a:rPr>
              <a:t>  </a:t>
            </a:r>
            <a:r>
              <a:rPr lang="en-US" sz="1200" dirty="0" err="1">
                <a:latin typeface="Ubuntu Mono" panose="020B0509030602030204" pitchFamily="49" charset="0"/>
              </a:rPr>
              <a:t>Gr_Liv_Area</a:t>
            </a:r>
            <a:r>
              <a:rPr lang="en-US" sz="1200" dirty="0">
                <a:latin typeface="Ubuntu Mono" panose="020B0509030602030204" pitchFamily="49" charset="0"/>
              </a:rPr>
              <a:t> 11555.25       162.75      1742.75       </a:t>
            </a:r>
          </a:p>
          <a:p>
            <a:pPr marL="0" indent="0">
              <a:buNone/>
            </a:pPr>
            <a:r>
              <a:rPr lang="en-US" sz="1200" dirty="0" err="1">
                <a:latin typeface="Ubuntu Mono" panose="020B0509030602030204" pitchFamily="49" charset="0"/>
              </a:rPr>
              <a:t>Garage_Area</a:t>
            </a:r>
            <a:r>
              <a:rPr lang="en-US" sz="1200" dirty="0">
                <a:latin typeface="Ubuntu Mono" panose="020B0509030602030204" pitchFamily="49" charset="0"/>
              </a:rPr>
              <a:t>    </a:t>
            </a:r>
            <a:r>
              <a:rPr lang="en-US" sz="1200" dirty="0" err="1">
                <a:latin typeface="Ubuntu Mono" panose="020B0509030602030204" pitchFamily="49" charset="0"/>
              </a:rPr>
              <a:t>Pool_Area</a:t>
            </a:r>
            <a:r>
              <a:rPr lang="en-US" sz="1200" dirty="0">
                <a:latin typeface="Ubuntu Mono" panose="020B0509030602030204" pitchFamily="49" charset="0"/>
              </a:rPr>
              <a:t> </a:t>
            </a:r>
            <a:br>
              <a:rPr lang="en-US" sz="1200" dirty="0">
                <a:latin typeface="Ubuntu Mono" panose="020B0509030602030204" pitchFamily="49" charset="0"/>
              </a:rPr>
            </a:br>
            <a:r>
              <a:rPr lang="en-US" sz="1200" dirty="0">
                <a:latin typeface="Ubuntu Mono" panose="020B0509030602030204" pitchFamily="49" charset="0"/>
              </a:rPr>
              <a:t>576.00         0.00 </a:t>
            </a:r>
          </a:p>
        </p:txBody>
      </p:sp>
    </p:spTree>
    <p:extLst>
      <p:ext uri="{BB962C8B-B14F-4D97-AF65-F5344CB8AC3E}">
        <p14:creationId xmlns:p14="http://schemas.microsoft.com/office/powerpoint/2010/main" val="3200302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The map command can even make graphs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Let’s say that I wanted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 create </a:t>
            </a:r>
            <a:r>
              <a:rPr lang="en-US" dirty="0"/>
              <a:t>three </a:t>
            </a:r>
            <a:r>
              <a:rPr lang="en-US" dirty="0" smtClean="0"/>
              <a:t>plots of</a:t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dirty="0" smtClean="0">
                <a:latin typeface="Ubuntu Mono" panose="020B0509030602030204" pitchFamily="49" charset="0"/>
              </a:rPr>
              <a:t>cos(</a:t>
            </a:r>
            <a:r>
              <a:rPr lang="en-US" i="1" dirty="0" err="1" smtClean="0">
                <a:latin typeface="Ubuntu Mono" panose="020B0509030602030204" pitchFamily="49" charset="0"/>
              </a:rPr>
              <a:t>kx</a:t>
            </a:r>
            <a:r>
              <a:rPr lang="en-US" dirty="0">
                <a:latin typeface="Ubuntu Mono" panose="020B0509030602030204" pitchFamily="49" charset="0"/>
              </a:rPr>
              <a:t>)</a:t>
            </a:r>
            <a:r>
              <a:rPr lang="en-US" dirty="0"/>
              <a:t> 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= 1, 2, 3 </a:t>
            </a:r>
            <a:r>
              <a:rPr lang="en-US" dirty="0" smtClean="0"/>
              <a:t>and 0 </a:t>
            </a:r>
            <a:r>
              <a:rPr lang="en-US" dirty="0"/>
              <a:t>≤ </a:t>
            </a:r>
            <a:r>
              <a:rPr lang="en-US" i="1" dirty="0"/>
              <a:t>x </a:t>
            </a:r>
            <a:r>
              <a:rPr lang="en-US" dirty="0"/>
              <a:t>≤ 2π.</a:t>
            </a:r>
          </a:p>
          <a:p>
            <a:pPr marL="0" indent="0">
              <a:buNone/>
            </a:pPr>
            <a:endParaRPr lang="en-US" sz="14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Ubuntu Mono" panose="020B0509030602030204" pitchFamily="49" charset="0"/>
              </a:rPr>
              <a:t>x &lt;- </a:t>
            </a:r>
            <a:r>
              <a:rPr lang="en-US" sz="1400" dirty="0" err="1" smtClean="0">
                <a:latin typeface="Ubuntu Mono" panose="020B0509030602030204" pitchFamily="49" charset="0"/>
              </a:rPr>
              <a:t>seq</a:t>
            </a:r>
            <a:r>
              <a:rPr lang="en-US" sz="1400" dirty="0" smtClean="0">
                <a:latin typeface="Ubuntu Mono" panose="020B0509030602030204" pitchFamily="49" charset="0"/>
              </a:rPr>
              <a:t>(0, 2*pi, 0.01)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k = c(1, 2, 3)</a:t>
            </a:r>
          </a:p>
          <a:p>
            <a:pPr marL="0" indent="0">
              <a:buNone/>
            </a:pPr>
            <a:r>
              <a:rPr lang="en-US" sz="1400" dirty="0" smtClean="0">
                <a:latin typeface="Ubuntu Mono" panose="020B0509030602030204" pitchFamily="49" charset="0"/>
              </a:rPr>
              <a:t>k %&gt;%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map(~ plot(x=x, y=cos(.x * x)))</a:t>
            </a:r>
          </a:p>
          <a:p>
            <a:pPr marL="0" indent="0">
              <a:buNone/>
            </a:pPr>
            <a:r>
              <a:rPr lang="en-US" sz="1400" dirty="0" smtClean="0">
                <a:latin typeface="Ubuntu Mono" panose="020B0509030602030204" pitchFamily="49" charset="0"/>
              </a:rPr>
              <a:t># Note: This command takes the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# place of these three: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# plot(x=x, y=cos(1*x))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# plot(x=x, y=cos(2*x))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# plot(x=x, y=cos(3*x))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99340" y="3672451"/>
            <a:ext cx="3200400" cy="13716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499340" y="2383396"/>
            <a:ext cx="3200400" cy="13716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99340" y="1033272"/>
            <a:ext cx="3200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22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More graphing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033272"/>
            <a:ext cx="3938954" cy="233292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iris %&gt;%   </a:t>
            </a:r>
            <a:r>
              <a:rPr lang="en-US" sz="1600" dirty="0" smtClean="0">
                <a:latin typeface="Ubuntu Mono" panose="020B0509030602030204" pitchFamily="49" charset="0"/>
              </a:rPr>
              <a:t/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>
                <a:latin typeface="Ubuntu Mono" panose="020B0509030602030204" pitchFamily="49" charset="0"/>
              </a:rPr>
              <a:t>select(-Species) </a:t>
            </a:r>
            <a:r>
              <a:rPr lang="en-US" sz="1600" dirty="0" smtClean="0">
                <a:latin typeface="Ubuntu Mono" panose="020B0509030602030204" pitchFamily="49" charset="0"/>
              </a:rPr>
              <a:t>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>
                <a:latin typeface="Ubuntu Mono" panose="020B0509030602030204" pitchFamily="49" charset="0"/>
              </a:rPr>
              <a:t>names() </a:t>
            </a:r>
            <a:r>
              <a:rPr lang="en-US" sz="1600" dirty="0" smtClean="0">
                <a:latin typeface="Ubuntu Mono" panose="020B0509030602030204" pitchFamily="49" charset="0"/>
              </a:rPr>
              <a:t>%&gt;%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</a:t>
            </a:r>
            <a:r>
              <a:rPr lang="en-US" sz="1600" dirty="0">
                <a:latin typeface="Ubuntu Mono" panose="020B0509030602030204" pitchFamily="49" charset="0"/>
              </a:rPr>
              <a:t>map(~ </a:t>
            </a:r>
            <a:r>
              <a:rPr lang="en-US" sz="1600" dirty="0" err="1">
                <a:latin typeface="Ubuntu Mono" panose="020B0509030602030204" pitchFamily="49" charset="0"/>
              </a:rPr>
              <a:t>ggplot</a:t>
            </a:r>
            <a:r>
              <a:rPr lang="en-US" sz="1600" dirty="0">
                <a:latin typeface="Ubuntu Mono" panose="020B0509030602030204" pitchFamily="49" charset="0"/>
              </a:rPr>
              <a:t>(iris) + </a:t>
            </a:r>
            <a:r>
              <a:rPr lang="en-US" sz="1600" dirty="0" smtClean="0">
                <a:latin typeface="Ubuntu Mono" panose="020B0509030602030204" pitchFamily="49" charset="0"/>
              </a:rPr>
              <a:t/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      </a:t>
            </a:r>
            <a:r>
              <a:rPr lang="en-US" sz="1600" dirty="0" err="1">
                <a:latin typeface="Ubuntu Mono" panose="020B0509030602030204" pitchFamily="49" charset="0"/>
              </a:rPr>
              <a:t>geom_histogram</a:t>
            </a:r>
            <a:r>
              <a:rPr lang="en-US" sz="1600" dirty="0">
                <a:latin typeface="Ubuntu Mono" panose="020B0509030602030204" pitchFamily="49" charset="0"/>
              </a:rPr>
              <a:t>(mapping </a:t>
            </a:r>
            <a:r>
              <a:rPr lang="en-US" sz="1600" dirty="0" smtClean="0">
                <a:latin typeface="Ubuntu Mono" panose="020B0509030602030204" pitchFamily="49" charset="0"/>
              </a:rPr>
              <a:t>=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           </a:t>
            </a:r>
            <a:r>
              <a:rPr lang="en-US" sz="1600" dirty="0" err="1" smtClean="0">
                <a:latin typeface="Ubuntu Mono" panose="020B0509030602030204" pitchFamily="49" charset="0"/>
              </a:rPr>
              <a:t>aes_string</a:t>
            </a:r>
            <a:r>
              <a:rPr lang="en-US" sz="1600" dirty="0" smtClean="0">
                <a:latin typeface="Ubuntu Mono" panose="020B0509030602030204" pitchFamily="49" charset="0"/>
              </a:rPr>
              <a:t>(x</a:t>
            </a:r>
            <a:r>
              <a:rPr lang="en-US" sz="1600" dirty="0">
                <a:latin typeface="Ubuntu Mono" panose="020B0509030602030204" pitchFamily="49" charset="0"/>
              </a:rPr>
              <a:t>=.x</a:t>
            </a:r>
            <a:r>
              <a:rPr lang="en-US" sz="1600" dirty="0" smtClean="0">
                <a:latin typeface="Ubuntu Mono" panose="020B0509030602030204" pitchFamily="49" charset="0"/>
              </a:rPr>
              <a:t>),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           </a:t>
            </a:r>
            <a:r>
              <a:rPr lang="en-US" sz="1600" dirty="0">
                <a:latin typeface="Ubuntu Mono" panose="020B0509030602030204" pitchFamily="49" charset="0"/>
              </a:rPr>
              <a:t>bins=10))</a:t>
            </a:r>
            <a:endParaRPr lang="en-US" sz="1600" dirty="0" smtClean="0">
              <a:latin typeface="Ubuntu Mono" panose="020B0509030602030204" pitchFamily="49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3452" y="3476730"/>
            <a:ext cx="2664547" cy="1576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451" y="1900641"/>
            <a:ext cx="2664547" cy="1576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855" y="314734"/>
            <a:ext cx="2681143" cy="15859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6198"/>
            <a:ext cx="2681143" cy="158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Particular kinds of data</a:t>
            </a:r>
          </a:p>
          <a:p>
            <a:pPr lvl="1"/>
            <a:r>
              <a:rPr lang="en-US" sz="2400" dirty="0" smtClean="0">
                <a:latin typeface="Ubuntu Mono" panose="020B0509030602030204" pitchFamily="49" charset="0"/>
              </a:rPr>
              <a:t>*</a:t>
            </a:r>
            <a:r>
              <a:rPr lang="en-US" sz="2400" dirty="0" err="1" smtClean="0">
                <a:latin typeface="Ubuntu Mono" panose="020B0509030602030204" pitchFamily="49" charset="0"/>
              </a:rPr>
              <a:t>lubridate</a:t>
            </a:r>
            <a:r>
              <a:rPr lang="en-US" sz="2400" dirty="0" smtClean="0"/>
              <a:t> – dates and times </a:t>
            </a:r>
          </a:p>
          <a:p>
            <a:pPr lvl="1"/>
            <a:r>
              <a:rPr lang="en-US" sz="2400" dirty="0" err="1" smtClean="0">
                <a:latin typeface="Ubuntu Mono" panose="020B0509030602030204" pitchFamily="49" charset="0"/>
              </a:rPr>
              <a:t>forcats</a:t>
            </a:r>
            <a:r>
              <a:rPr lang="en-US" sz="2400" dirty="0" smtClean="0"/>
              <a:t> </a:t>
            </a:r>
            <a:r>
              <a:rPr lang="en-US" sz="2400" dirty="0"/>
              <a:t>- factors</a:t>
            </a:r>
          </a:p>
          <a:p>
            <a:pPr lvl="1"/>
            <a:r>
              <a:rPr lang="en-US" sz="2400" dirty="0" err="1">
                <a:latin typeface="Ubuntu Mono" panose="020B0509030602030204" pitchFamily="49" charset="0"/>
              </a:rPr>
              <a:t>stringr</a:t>
            </a:r>
            <a:r>
              <a:rPr lang="en-US" sz="2400" dirty="0" smtClean="0"/>
              <a:t> – strings and regular expressions</a:t>
            </a:r>
          </a:p>
          <a:p>
            <a:r>
              <a:rPr lang="en-US" sz="2400" dirty="0" smtClean="0"/>
              <a:t>Coding Techniques</a:t>
            </a:r>
          </a:p>
          <a:p>
            <a:pPr lvl="1"/>
            <a:r>
              <a:rPr lang="en-US" sz="2400" dirty="0" err="1" smtClean="0">
                <a:latin typeface="Ubuntu Mono" panose="020B0509030602030204" pitchFamily="49" charset="0"/>
              </a:rPr>
              <a:t>purrr</a:t>
            </a:r>
            <a:r>
              <a:rPr lang="en-US" sz="2400" dirty="0" smtClean="0"/>
              <a:t> </a:t>
            </a:r>
          </a:p>
          <a:p>
            <a:pPr lvl="2"/>
            <a:r>
              <a:rPr lang="en-US" sz="2400" dirty="0" smtClean="0"/>
              <a:t> Why we avoid loops</a:t>
            </a:r>
          </a:p>
          <a:p>
            <a:pPr lvl="1"/>
            <a:r>
              <a:rPr lang="en-US" sz="2400" dirty="0" smtClean="0">
                <a:latin typeface="Ubuntu Mono" panose="020B0509030602030204" pitchFamily="49" charset="0"/>
              </a:rPr>
              <a:t>*</a:t>
            </a:r>
            <a:r>
              <a:rPr lang="en-US" sz="2400" dirty="0" err="1" smtClean="0">
                <a:latin typeface="Ubuntu Mono" panose="020B0509030602030204" pitchFamily="49" charset="0"/>
              </a:rPr>
              <a:t>sparklyr</a:t>
            </a:r>
            <a:r>
              <a:rPr lang="en-US" sz="2400" dirty="0" smtClean="0">
                <a:latin typeface="Ubuntu Mono" panose="020B0509030602030204" pitchFamily="49" charset="0"/>
              </a:rPr>
              <a:t>, </a:t>
            </a:r>
          </a:p>
          <a:p>
            <a:pPr lvl="1"/>
            <a:r>
              <a:rPr lang="en-US" sz="2400" dirty="0" smtClean="0">
                <a:latin typeface="Ubuntu Mono" panose="020B0509030602030204" pitchFamily="49" charset="0"/>
              </a:rPr>
              <a:t>*</a:t>
            </a:r>
            <a:r>
              <a:rPr lang="en-US" sz="2400" dirty="0" err="1" smtClean="0">
                <a:latin typeface="Ubuntu Mono" panose="020B0509030602030204" pitchFamily="49" charset="0"/>
              </a:rPr>
              <a:t>dbplyr</a:t>
            </a:r>
            <a:r>
              <a:rPr lang="en-US" sz="2400" dirty="0" smtClean="0">
                <a:latin typeface="Ubuntu Mono" panose="020B0509030602030204" pitchFamily="49" charset="0"/>
              </a:rPr>
              <a:t>, </a:t>
            </a:r>
            <a:r>
              <a:rPr lang="en-US" sz="2400" dirty="0" smtClean="0"/>
              <a:t>others, (in a later module)</a:t>
            </a:r>
          </a:p>
          <a:p>
            <a:pPr lvl="1"/>
            <a:endParaRPr lang="en-US" sz="2400" dirty="0" smtClean="0"/>
          </a:p>
          <a:p>
            <a:pPr lvl="2"/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cs typeface="Source Sans Pro"/>
              </a:rPr>
              <a:t>You can actually make loops in 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# Create vector of x values.</a:t>
            </a:r>
          </a:p>
          <a:p>
            <a:pPr marL="0" indent="0">
              <a:buNone/>
            </a:pPr>
            <a:r>
              <a:rPr lang="en-US" sz="1600" dirty="0" err="1">
                <a:latin typeface="Ubuntu Mono" panose="020B0509030602030204" pitchFamily="49" charset="0"/>
              </a:rPr>
              <a:t>x.vec</a:t>
            </a:r>
            <a:r>
              <a:rPr lang="en-US" sz="1600" dirty="0">
                <a:latin typeface="Ubuntu Mono" panose="020B0509030602030204" pitchFamily="49" charset="0"/>
              </a:rPr>
              <a:t> &lt;- </a:t>
            </a:r>
            <a:r>
              <a:rPr lang="en-US" sz="1600" dirty="0" err="1">
                <a:latin typeface="Ubuntu Mono" panose="020B0509030602030204" pitchFamily="49" charset="0"/>
              </a:rPr>
              <a:t>seq</a:t>
            </a:r>
            <a:r>
              <a:rPr lang="en-US" sz="1600" dirty="0">
                <a:latin typeface="Ubuntu Mono" panose="020B0509030602030204" pitchFamily="49" charset="0"/>
              </a:rPr>
              <a:t>(0, 2*pi, by=0.01)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# Initialize empty y variable.</a:t>
            </a:r>
          </a:p>
          <a:p>
            <a:pPr marL="0" indent="0">
              <a:buNone/>
            </a:pPr>
            <a:r>
              <a:rPr lang="en-US" sz="1600" dirty="0" err="1">
                <a:latin typeface="Ubuntu Mono" panose="020B0509030602030204" pitchFamily="49" charset="0"/>
              </a:rPr>
              <a:t>y.vec</a:t>
            </a:r>
            <a:r>
              <a:rPr lang="en-US" sz="1600" dirty="0">
                <a:latin typeface="Ubuntu Mono" panose="020B0509030602030204" pitchFamily="49" charset="0"/>
              </a:rPr>
              <a:t> &lt;- double()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# for loop calculates </a:t>
            </a:r>
            <a:r>
              <a:rPr lang="en-US" sz="1600" dirty="0" smtClean="0">
                <a:latin typeface="Ubuntu Mono" panose="020B0509030602030204" pitchFamily="49" charset="0"/>
              </a:rPr>
              <a:t>values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# </a:t>
            </a:r>
            <a:r>
              <a:rPr lang="en-US" sz="1600" dirty="0">
                <a:latin typeface="Ubuntu Mono" panose="020B0509030602030204" pitchFamily="49" charset="0"/>
              </a:rPr>
              <a:t>one-at-a-time and adds </a:t>
            </a:r>
            <a:r>
              <a:rPr lang="en-US" sz="1600" dirty="0" smtClean="0">
                <a:latin typeface="Ubuntu Mono" panose="020B0509030602030204" pitchFamily="49" charset="0"/>
              </a:rPr>
              <a:t>to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# </a:t>
            </a:r>
            <a:r>
              <a:rPr lang="en-US" sz="1600" dirty="0">
                <a:latin typeface="Ubuntu Mono" panose="020B0509030602030204" pitchFamily="49" charset="0"/>
              </a:rPr>
              <a:t>the vector y.</a:t>
            </a:r>
          </a:p>
          <a:p>
            <a:pPr marL="0" indent="0">
              <a:buNone/>
            </a:pPr>
            <a:r>
              <a:rPr lang="en-US" sz="1600" dirty="0">
                <a:latin typeface="Ubuntu Mono" panose="020B0509030602030204" pitchFamily="49" charset="0"/>
              </a:rPr>
              <a:t>for(x in </a:t>
            </a:r>
            <a:r>
              <a:rPr lang="en-US" sz="1600" dirty="0" err="1">
                <a:latin typeface="Ubuntu Mono" panose="020B0509030602030204" pitchFamily="49" charset="0"/>
              </a:rPr>
              <a:t>x.vec</a:t>
            </a:r>
            <a:r>
              <a:rPr lang="en-US" sz="1600" dirty="0" smtClean="0">
                <a:latin typeface="Ubuntu Mono" panose="020B0509030602030204" pitchFamily="49" charset="0"/>
              </a:rPr>
              <a:t>){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  y </a:t>
            </a:r>
            <a:r>
              <a:rPr lang="en-US" sz="1600" dirty="0">
                <a:latin typeface="Ubuntu Mono" panose="020B0509030602030204" pitchFamily="49" charset="0"/>
              </a:rPr>
              <a:t>= </a:t>
            </a:r>
            <a:r>
              <a:rPr lang="en-US" sz="1600" dirty="0" smtClean="0">
                <a:latin typeface="Ubuntu Mono" panose="020B0509030602030204" pitchFamily="49" charset="0"/>
              </a:rPr>
              <a:t>cos(x)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    </a:t>
            </a:r>
            <a:r>
              <a:rPr lang="en-US" sz="1600" dirty="0" err="1" smtClean="0">
                <a:latin typeface="Ubuntu Mono" panose="020B0509030602030204" pitchFamily="49" charset="0"/>
              </a:rPr>
              <a:t>y.vec</a:t>
            </a:r>
            <a:r>
              <a:rPr lang="en-US" sz="1600" dirty="0" smtClean="0">
                <a:latin typeface="Ubuntu Mono" panose="020B0509030602030204" pitchFamily="49" charset="0"/>
              </a:rPr>
              <a:t> </a:t>
            </a:r>
            <a:r>
              <a:rPr lang="en-US" sz="1600" dirty="0">
                <a:latin typeface="Ubuntu Mono" panose="020B0509030602030204" pitchFamily="49" charset="0"/>
              </a:rPr>
              <a:t>&lt;- c(</a:t>
            </a:r>
            <a:r>
              <a:rPr lang="en-US" sz="1600" dirty="0" err="1">
                <a:latin typeface="Ubuntu Mono" panose="020B0509030602030204" pitchFamily="49" charset="0"/>
              </a:rPr>
              <a:t>y.vec</a:t>
            </a:r>
            <a:r>
              <a:rPr lang="en-US" sz="1600" dirty="0">
                <a:latin typeface="Ubuntu Mono" panose="020B0509030602030204" pitchFamily="49" charset="0"/>
              </a:rPr>
              <a:t>, y</a:t>
            </a:r>
            <a:r>
              <a:rPr lang="en-US" sz="1600" dirty="0" smtClean="0">
                <a:latin typeface="Ubuntu Mono" panose="020B0509030602030204" pitchFamily="49" charset="0"/>
              </a:rPr>
              <a:t>)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}</a:t>
            </a:r>
            <a:endParaRPr lang="en-US" sz="1600" dirty="0">
              <a:latin typeface="Ubuntu Mono" panose="020B0509030602030204" pitchFamily="49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3285811" y="1033272"/>
            <a:ext cx="3572189" cy="41148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Ubuntu Mono" panose="020B0509030602030204" pitchFamily="49" charset="0"/>
              </a:rPr>
              <a:t>df</a:t>
            </a:r>
            <a:r>
              <a:rPr lang="en-US" sz="1400" dirty="0">
                <a:latin typeface="Ubuntu Mono" panose="020B0509030602030204" pitchFamily="49" charset="0"/>
              </a:rPr>
              <a:t> &lt;- </a:t>
            </a:r>
            <a:r>
              <a:rPr lang="en-US" sz="1400" dirty="0" err="1" smtClean="0">
                <a:latin typeface="Ubuntu Mono" panose="020B0509030602030204" pitchFamily="49" charset="0"/>
              </a:rPr>
              <a:t>data.frame</a:t>
            </a:r>
            <a:r>
              <a:rPr lang="en-US" sz="1400" dirty="0" smtClean="0">
                <a:latin typeface="Ubuntu Mono" panose="020B0509030602030204" pitchFamily="49" charset="0"/>
              </a:rPr>
              <a:t>(x=</a:t>
            </a:r>
            <a:r>
              <a:rPr lang="en-US" sz="1400" dirty="0" err="1" smtClean="0">
                <a:latin typeface="Ubuntu Mono" panose="020B0509030602030204" pitchFamily="49" charset="0"/>
              </a:rPr>
              <a:t>x.vec</a:t>
            </a:r>
            <a:r>
              <a:rPr lang="en-US" sz="1400" dirty="0" smtClean="0">
                <a:latin typeface="Ubuntu Mono" panose="020B0509030602030204" pitchFamily="49" charset="0"/>
              </a:rPr>
              <a:t>, y=</a:t>
            </a:r>
            <a:r>
              <a:rPr lang="en-US" sz="1400" dirty="0" err="1" smtClean="0">
                <a:latin typeface="Ubuntu Mono" panose="020B0509030602030204" pitchFamily="49" charset="0"/>
              </a:rPr>
              <a:t>y.vec</a:t>
            </a:r>
            <a:r>
              <a:rPr lang="en-US" sz="1400" dirty="0">
                <a:latin typeface="Ubuntu Mono" panose="020B0509030602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Ubuntu Mono" panose="020B0509030602030204" pitchFamily="49" charset="0"/>
              </a:rPr>
              <a:t>ggplot</a:t>
            </a:r>
            <a:r>
              <a:rPr lang="en-US" sz="1400" dirty="0">
                <a:latin typeface="Ubuntu Mono" panose="020B0509030602030204" pitchFamily="49" charset="0"/>
              </a:rPr>
              <a:t>(</a:t>
            </a:r>
            <a:r>
              <a:rPr lang="en-US" sz="1400" dirty="0" err="1">
                <a:latin typeface="Ubuntu Mono" panose="020B0509030602030204" pitchFamily="49" charset="0"/>
              </a:rPr>
              <a:t>df</a:t>
            </a:r>
            <a:r>
              <a:rPr lang="en-US" sz="1400" dirty="0">
                <a:latin typeface="Ubuntu Mono" panose="020B0509030602030204" pitchFamily="49" charset="0"/>
              </a:rPr>
              <a:t>) </a:t>
            </a:r>
            <a:r>
              <a:rPr lang="en-US" sz="1400" dirty="0" smtClean="0">
                <a:latin typeface="Ubuntu Mono" panose="020B0509030602030204" pitchFamily="49" charset="0"/>
              </a:rPr>
              <a:t>+</a:t>
            </a:r>
            <a:br>
              <a:rPr lang="en-US" sz="1400" dirty="0" smtClean="0">
                <a:latin typeface="Ubuntu Mono" panose="020B0509030602030204" pitchFamily="49" charset="0"/>
              </a:rPr>
            </a:br>
            <a:r>
              <a:rPr lang="en-US" sz="1400" dirty="0" smtClean="0">
                <a:latin typeface="Ubuntu Mono" panose="020B0509030602030204" pitchFamily="49" charset="0"/>
              </a:rPr>
              <a:t>    </a:t>
            </a:r>
            <a:r>
              <a:rPr lang="en-US" sz="1400" dirty="0" err="1" smtClean="0">
                <a:latin typeface="Ubuntu Mono" panose="020B0509030602030204" pitchFamily="49" charset="0"/>
              </a:rPr>
              <a:t>geom_line</a:t>
            </a:r>
            <a:r>
              <a:rPr lang="en-US" sz="1400" dirty="0" smtClean="0">
                <a:latin typeface="Ubuntu Mono" panose="020B0509030602030204" pitchFamily="49" charset="0"/>
              </a:rPr>
              <a:t>(mapping=</a:t>
            </a:r>
            <a:r>
              <a:rPr lang="en-US" sz="1400" dirty="0" err="1" smtClean="0">
                <a:latin typeface="Ubuntu Mono" panose="020B0509030602030204" pitchFamily="49" charset="0"/>
              </a:rPr>
              <a:t>aes</a:t>
            </a:r>
            <a:r>
              <a:rPr lang="en-US" sz="1400" dirty="0" smtClean="0">
                <a:latin typeface="Ubuntu Mono" panose="020B0509030602030204" pitchFamily="49" charset="0"/>
              </a:rPr>
              <a:t>(x=x</a:t>
            </a:r>
            <a:r>
              <a:rPr lang="en-US" sz="1400" dirty="0">
                <a:latin typeface="Ubuntu Mono" panose="020B0509030602030204" pitchFamily="49" charset="0"/>
              </a:rPr>
              <a:t>, y=y</a:t>
            </a:r>
            <a:r>
              <a:rPr lang="en-US" sz="1400" dirty="0" smtClean="0">
                <a:latin typeface="Ubuntu Mono" panose="020B0509030602030204" pitchFamily="49" charset="0"/>
              </a:rPr>
              <a:t>))</a:t>
            </a:r>
          </a:p>
          <a:p>
            <a:pPr marL="0" indent="0">
              <a:buNone/>
            </a:pP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Ubuntu Mono" panose="020B0509030602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Ubuntu Mono" panose="020B0509030602030204" pitchFamily="49" charset="0"/>
              </a:rPr>
              <a:t># That isn’t a curve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# That’s 628 dots</a:t>
            </a:r>
            <a:br>
              <a:rPr lang="en-US" sz="1600" dirty="0" smtClean="0">
                <a:latin typeface="Ubuntu Mono" panose="020B0509030602030204" pitchFamily="49" charset="0"/>
              </a:rPr>
            </a:br>
            <a:r>
              <a:rPr lang="en-US" sz="1600" dirty="0" smtClean="0">
                <a:latin typeface="Ubuntu Mono" panose="020B0509030602030204" pitchFamily="49" charset="0"/>
              </a:rPr>
              <a:t># Cool, but not very efficient</a:t>
            </a:r>
            <a:endParaRPr lang="en-US" sz="1600" dirty="0">
              <a:latin typeface="Ubuntu Mono" panose="020B0509030602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Ubuntu Mono" panose="020B0509030602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11" y="1973359"/>
            <a:ext cx="3492934" cy="206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8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There’s more (but not here)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Other Tidyverse-adjacent packages</a:t>
            </a:r>
          </a:p>
          <a:p>
            <a:pPr lvl="1"/>
            <a:r>
              <a:rPr lang="en-US" sz="2400" dirty="0"/>
              <a:t>Importing particular types of data</a:t>
            </a:r>
          </a:p>
          <a:p>
            <a:pPr lvl="1"/>
            <a:r>
              <a:rPr lang="en-US" sz="2400" i="1" dirty="0">
                <a:latin typeface="Ubuntu Mono" panose="020B0509030602030204" pitchFamily="49" charset="0"/>
              </a:rPr>
              <a:t>blob</a:t>
            </a:r>
            <a:r>
              <a:rPr lang="en-US" sz="2400" dirty="0" smtClean="0"/>
              <a:t>, for binary data</a:t>
            </a:r>
          </a:p>
          <a:p>
            <a:pPr lvl="1"/>
            <a:r>
              <a:rPr lang="en-US" sz="2400" i="1" dirty="0" err="1" smtClean="0">
                <a:latin typeface="Ubuntu Mono" panose="020B0509030602030204" pitchFamily="49" charset="0"/>
              </a:rPr>
              <a:t>modelr</a:t>
            </a:r>
            <a:r>
              <a:rPr lang="en-US" sz="2400" dirty="0" smtClean="0"/>
              <a:t>, for Creating models</a:t>
            </a:r>
          </a:p>
          <a:p>
            <a:pPr lvl="1"/>
            <a:r>
              <a:rPr lang="en-US" sz="2400" i="1" dirty="0" err="1" smtClean="0">
                <a:latin typeface="Ubuntu Mono" panose="020B0509030602030204" pitchFamily="49" charset="0"/>
              </a:rPr>
              <a:t>dtplyr</a:t>
            </a:r>
            <a:r>
              <a:rPr lang="en-US" sz="2400" i="1" dirty="0">
                <a:latin typeface="Ubuntu Mono" panose="020B0509030602030204" pitchFamily="49" charset="0"/>
              </a:rPr>
              <a:t>, </a:t>
            </a:r>
            <a:r>
              <a:rPr lang="en-US" sz="2400" i="1" dirty="0" err="1" smtClean="0">
                <a:latin typeface="Ubuntu Mono" panose="020B0509030602030204" pitchFamily="49" charset="0"/>
              </a:rPr>
              <a:t>dbplyr</a:t>
            </a:r>
            <a:r>
              <a:rPr lang="en-US" sz="2400" i="1" dirty="0" smtClean="0">
                <a:latin typeface="Ubuntu Mono" panose="020B0509030602030204" pitchFamily="49" charset="0"/>
              </a:rPr>
              <a:t>, </a:t>
            </a:r>
            <a:r>
              <a:rPr lang="en-US" sz="2400" dirty="0" smtClean="0"/>
              <a:t>and</a:t>
            </a:r>
            <a:r>
              <a:rPr lang="en-US" sz="2400" i="1" dirty="0" smtClean="0">
                <a:latin typeface="Ubuntu Mono" panose="020B0509030602030204" pitchFamily="49" charset="0"/>
              </a:rPr>
              <a:t> </a:t>
            </a:r>
            <a:r>
              <a:rPr lang="en-US" sz="2400" i="1" dirty="0" err="1">
                <a:latin typeface="Ubuntu Mono" panose="020B0509030602030204" pitchFamily="49" charset="0"/>
              </a:rPr>
              <a:t>sparklyr</a:t>
            </a:r>
            <a:endParaRPr lang="en-US" sz="2400" i="1" dirty="0">
              <a:latin typeface="Ubuntu Mono" panose="020B0509030602030204" pitchFamily="49" charset="0"/>
            </a:endParaRPr>
          </a:p>
          <a:p>
            <a:pPr marL="3429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More </a:t>
            </a:r>
            <a:r>
              <a:rPr lang="en-US" sz="2400" dirty="0"/>
              <a:t>at: </a:t>
            </a:r>
            <a:r>
              <a:rPr lang="en-US" sz="2400" dirty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tidyverse.tidyverse.org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Don’t forget to obtain the </a:t>
            </a:r>
            <a:r>
              <a:rPr lang="en-US" sz="2400" dirty="0" err="1" smtClean="0"/>
              <a:t>cheatsheets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PDAT 611: Modules and 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1: Why is Big Data Management Important?</a:t>
            </a:r>
          </a:p>
          <a:p>
            <a:r>
              <a:rPr lang="en-US" b="1" dirty="0" smtClean="0"/>
              <a:t>2: Expanding </a:t>
            </a:r>
            <a:r>
              <a:rPr lang="en-US" b="1" dirty="0"/>
              <a:t>Tidyverse</a:t>
            </a:r>
          </a:p>
          <a:p>
            <a:r>
              <a:rPr lang="en-US" b="1" i="1" dirty="0"/>
              <a:t>3: Web Scraping and JSON</a:t>
            </a:r>
          </a:p>
          <a:p>
            <a:r>
              <a:rPr lang="en-US" dirty="0"/>
              <a:t>4: Databases: object-relational mapping, SQL,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/>
              <a:t>5: Distributed Computing; using pig w/Hadoop</a:t>
            </a:r>
          </a:p>
          <a:p>
            <a:r>
              <a:rPr lang="en-US" dirty="0"/>
              <a:t>6: </a:t>
            </a:r>
            <a:r>
              <a:rPr lang="en-US" dirty="0" err="1"/>
              <a:t>Sparklyr</a:t>
            </a:r>
            <a:r>
              <a:rPr lang="en-US" dirty="0"/>
              <a:t>, Apache Spark through R</a:t>
            </a:r>
          </a:p>
          <a:p>
            <a:r>
              <a:rPr lang="en-US" dirty="0"/>
              <a:t>7: Google Cloud, AWS, and other cloud solutions</a:t>
            </a:r>
          </a:p>
          <a:p>
            <a:r>
              <a:rPr lang="en-US" dirty="0"/>
              <a:t>8: Exploring Big Data Issues </a:t>
            </a:r>
            <a:r>
              <a:rPr lang="en-US"/>
              <a:t>and </a:t>
            </a:r>
            <a:r>
              <a:rPr lang="en-US" smtClean="0"/>
              <a:t>Opportunities.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3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Tidyverse </a:t>
            </a:r>
            <a:r>
              <a:rPr lang="en-US" dirty="0" err="1" smtClean="0"/>
              <a:t>Cheatsheets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No one memorizes things from these</a:t>
            </a:r>
          </a:p>
          <a:p>
            <a:pPr lvl="1"/>
            <a:r>
              <a:rPr lang="en-US" sz="2400" dirty="0" smtClean="0"/>
              <a:t>What’s the code for the Time Zone in India?</a:t>
            </a:r>
          </a:p>
          <a:p>
            <a:pPr lvl="1"/>
            <a:r>
              <a:rPr lang="en-US" sz="2400" dirty="0" smtClean="0"/>
              <a:t>How do we put a star on a scatterplot?</a:t>
            </a:r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Download these </a:t>
            </a:r>
            <a:r>
              <a:rPr lang="en-US" sz="2400" dirty="0" err="1" smtClean="0"/>
              <a:t>cheatsheets</a:t>
            </a:r>
            <a:endParaRPr lang="en-US" sz="2400" dirty="0" smtClean="0"/>
          </a:p>
          <a:p>
            <a:pPr lvl="1"/>
            <a:r>
              <a:rPr lang="en-US" sz="2400" dirty="0">
                <a:hlinkClick r:id="rId2"/>
              </a:rPr>
              <a:t>https://rstudio.com/resources/cheatsheets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Maybe even print them in color</a:t>
            </a:r>
          </a:p>
          <a:p>
            <a:endParaRPr lang="en-US" sz="2400" dirty="0" smtClean="0"/>
          </a:p>
          <a:p>
            <a:r>
              <a:rPr lang="en-US" sz="2400" dirty="0" smtClean="0"/>
              <a:t>Update cycle about every two years</a:t>
            </a:r>
          </a:p>
          <a:p>
            <a:pPr lvl="2"/>
            <a:r>
              <a:rPr lang="en-US" sz="2400" dirty="0" smtClean="0"/>
              <a:t>Drafts available on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lvl="2"/>
            <a:r>
              <a:rPr lang="en-US" sz="2400" dirty="0" smtClean="0"/>
              <a:t>Maybe you can help improve them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Tidyverse embedded, adjacent and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Installing tidyverse installs all of these</a:t>
            </a:r>
          </a:p>
          <a:p>
            <a:pPr lvl="1"/>
            <a:r>
              <a:rPr lang="en-US" sz="2400" dirty="0" smtClean="0"/>
              <a:t>You may need to update R or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 first</a:t>
            </a:r>
          </a:p>
          <a:p>
            <a:pPr lvl="1"/>
            <a:r>
              <a:rPr lang="en-US" sz="2400" i="1" dirty="0" err="1" smtClean="0">
                <a:latin typeface="Ubuntu Mono" panose="020B0509030602030204" pitchFamily="49" charset="0"/>
              </a:rPr>
              <a:t>tidyverse_update</a:t>
            </a:r>
            <a:r>
              <a:rPr lang="en-US" sz="2400" i="1" dirty="0" smtClean="0">
                <a:latin typeface="Ubuntu Mono" panose="020B0509030602030204" pitchFamily="49" charset="0"/>
              </a:rPr>
              <a:t>()</a:t>
            </a:r>
          </a:p>
          <a:p>
            <a:pPr marL="342900" lvl="1" indent="0">
              <a:buNone/>
            </a:pPr>
            <a:endParaRPr lang="en-US" sz="2400" dirty="0" smtClean="0"/>
          </a:p>
          <a:p>
            <a:r>
              <a:rPr lang="en-US" sz="2400" i="1" dirty="0">
                <a:latin typeface="Ubuntu Mono" panose="020B0509030602030204" pitchFamily="49" charset="0"/>
              </a:rPr>
              <a:t>l</a:t>
            </a:r>
            <a:r>
              <a:rPr lang="en-US" sz="2400" i="1" dirty="0" smtClean="0">
                <a:latin typeface="Ubuntu Mono" panose="020B0509030602030204" pitchFamily="49" charset="0"/>
              </a:rPr>
              <a:t>ibrary(tidyverse) </a:t>
            </a:r>
            <a:r>
              <a:rPr lang="en-US" sz="2400" dirty="0" smtClean="0"/>
              <a:t>installs “core” packages</a:t>
            </a:r>
          </a:p>
          <a:p>
            <a:pPr lvl="1"/>
            <a:r>
              <a:rPr lang="en-US" sz="2400" dirty="0" smtClean="0"/>
              <a:t>Tidyverse-adjacent</a:t>
            </a:r>
          </a:p>
          <a:p>
            <a:pPr lvl="2"/>
            <a:r>
              <a:rPr lang="en-US" sz="2400" i="1" dirty="0" err="1">
                <a:latin typeface="Ubuntu Mono" panose="020B0509030602030204" pitchFamily="49" charset="0"/>
              </a:rPr>
              <a:t>l</a:t>
            </a:r>
            <a:r>
              <a:rPr lang="en-US" sz="2400" i="1" dirty="0" err="1" smtClean="0">
                <a:latin typeface="Ubuntu Mono" panose="020B0509030602030204" pitchFamily="49" charset="0"/>
              </a:rPr>
              <a:t>ubridate</a:t>
            </a:r>
            <a:r>
              <a:rPr lang="en-US" sz="2400" i="1" dirty="0" smtClean="0">
                <a:latin typeface="Ubuntu Mono" panose="020B0509030602030204" pitchFamily="49" charset="0"/>
              </a:rPr>
              <a:t>, </a:t>
            </a:r>
            <a:r>
              <a:rPr lang="en-US" sz="2400" i="1" dirty="0" err="1" smtClean="0">
                <a:latin typeface="Ubuntu Mono" panose="020B0509030602030204" pitchFamily="49" charset="0"/>
              </a:rPr>
              <a:t>dbplyr</a:t>
            </a:r>
            <a:r>
              <a:rPr lang="en-US" sz="2400" dirty="0" smtClean="0"/>
              <a:t>  installed, not loaded.</a:t>
            </a:r>
          </a:p>
          <a:p>
            <a:endParaRPr lang="en-US" sz="2400" dirty="0" smtClean="0"/>
          </a:p>
          <a:p>
            <a:r>
              <a:rPr lang="en-US" sz="2400" dirty="0"/>
              <a:t>More at: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tidyverse.tidyverse.org/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lubridate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Dates, Times</a:t>
            </a:r>
            <a:endParaRPr lang="en-US" dirty="0" smtClean="0"/>
          </a:p>
          <a:p>
            <a:r>
              <a:rPr lang="en-US" dirty="0" smtClean="0"/>
              <a:t>Regular Expressions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456" y="118872"/>
            <a:ext cx="1848604" cy="21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9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is </a:t>
            </a:r>
            <a:r>
              <a:rPr lang="en-US" dirty="0" smtClean="0"/>
              <a:t>tricky; time/date math is more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Do </a:t>
            </a:r>
            <a:r>
              <a:rPr lang="en-US" sz="2400" dirty="0" smtClean="0"/>
              <a:t>you want to think about?</a:t>
            </a:r>
          </a:p>
          <a:p>
            <a:pPr lvl="1"/>
            <a:r>
              <a:rPr lang="en-US" sz="2400" dirty="0"/>
              <a:t>Day/Time formats</a:t>
            </a:r>
          </a:p>
          <a:p>
            <a:pPr lvl="1"/>
            <a:r>
              <a:rPr lang="en-US" sz="2400" dirty="0" smtClean="0"/>
              <a:t>Time zones</a:t>
            </a:r>
          </a:p>
          <a:p>
            <a:pPr lvl="1"/>
            <a:r>
              <a:rPr lang="en-US" sz="2400" dirty="0" smtClean="0"/>
              <a:t>Leap Years; Leap Seconds</a:t>
            </a:r>
          </a:p>
          <a:p>
            <a:pPr lvl="1"/>
            <a:r>
              <a:rPr lang="en-US" sz="2400" dirty="0" smtClean="0"/>
              <a:t>Daylight Saving Time</a:t>
            </a:r>
          </a:p>
          <a:p>
            <a:pPr lvl="1"/>
            <a:r>
              <a:rPr lang="en-US" sz="2400" dirty="0" smtClean="0"/>
              <a:t>Epochs and coding problems</a:t>
            </a:r>
          </a:p>
          <a:p>
            <a:pPr lvl="2"/>
            <a:r>
              <a:rPr lang="en-US" sz="2400" dirty="0" smtClean="0"/>
              <a:t>Y2K</a:t>
            </a:r>
          </a:p>
          <a:p>
            <a:pPr lvl="2"/>
            <a:r>
              <a:rPr lang="en-US" sz="2400" dirty="0" smtClean="0"/>
              <a:t>2038 is still </a:t>
            </a:r>
            <a:r>
              <a:rPr lang="en-US" sz="2400" dirty="0" smtClean="0"/>
              <a:t>worrying people</a:t>
            </a:r>
          </a:p>
          <a:p>
            <a:pPr lvl="1"/>
            <a:r>
              <a:rPr lang="en-US" sz="2400" dirty="0" smtClean="0"/>
              <a:t>How many days until my birthday?</a:t>
            </a:r>
          </a:p>
          <a:p>
            <a:r>
              <a:rPr lang="en-US" sz="2400" dirty="0"/>
              <a:t>Avoid writing time-handling code </a:t>
            </a:r>
            <a:r>
              <a:rPr lang="en-US" sz="2400" dirty="0" smtClean="0"/>
              <a:t>yourself</a:t>
            </a:r>
            <a:endParaRPr lang="en-US" sz="2400" dirty="0" smtClean="0"/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</a:t>
            </a:r>
            <a:r>
              <a:rPr lang="en-US" dirty="0" err="1" smtClean="0"/>
              <a:t>POSIXct</a:t>
            </a:r>
            <a:r>
              <a:rPr lang="en-US" dirty="0" smtClean="0"/>
              <a:t>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Date:</a:t>
            </a:r>
            <a:r>
              <a:rPr lang="en-US" sz="2400" dirty="0"/>
              <a:t> “Dates are represented as the number of days </a:t>
            </a:r>
            <a:r>
              <a:rPr lang="en-US" sz="2400" dirty="0" smtClean="0"/>
              <a:t>since 1970-01-01</a:t>
            </a:r>
            <a:r>
              <a:rPr lang="en-US" sz="2400" dirty="0"/>
              <a:t>, with negative values for </a:t>
            </a:r>
            <a:r>
              <a:rPr lang="en-US" sz="2400"/>
              <a:t>earlier </a:t>
            </a:r>
            <a:r>
              <a:rPr lang="en-US" sz="2400" smtClean="0"/>
              <a:t>dates. </a:t>
            </a:r>
            <a:r>
              <a:rPr lang="en-US" sz="2400" dirty="0"/>
              <a:t>They </a:t>
            </a:r>
            <a:r>
              <a:rPr lang="en-US" sz="2400" dirty="0" smtClean="0"/>
              <a:t>are always </a:t>
            </a:r>
            <a:r>
              <a:rPr lang="en-US" sz="2400" dirty="0"/>
              <a:t>printed following the rules of the current </a:t>
            </a:r>
            <a:r>
              <a:rPr lang="en-US" sz="2400" smtClean="0"/>
              <a:t>Gregorian calendar.”</a:t>
            </a:r>
            <a:endParaRPr lang="en-US" sz="2400" dirty="0" smtClean="0"/>
          </a:p>
          <a:p>
            <a:r>
              <a:rPr lang="en-US" sz="2400" b="1" dirty="0" err="1"/>
              <a:t>POSIXct</a:t>
            </a:r>
            <a:r>
              <a:rPr lang="en-US" sz="2400" b="1" dirty="0"/>
              <a:t>:</a:t>
            </a:r>
            <a:r>
              <a:rPr lang="en-US" sz="2400" dirty="0"/>
              <a:t> “The (signed) number of seconds since the </a:t>
            </a:r>
            <a:r>
              <a:rPr lang="en-US" sz="2400" dirty="0" smtClean="0"/>
              <a:t>beginning of </a:t>
            </a:r>
            <a:r>
              <a:rPr lang="en-US" sz="2400" dirty="0"/>
              <a:t>1970 (in the UTC time zone) as a </a:t>
            </a:r>
            <a:r>
              <a:rPr lang="en-US" sz="2400"/>
              <a:t>numeric </a:t>
            </a:r>
            <a:r>
              <a:rPr lang="en-US" sz="2400" smtClean="0"/>
              <a:t>vector.”</a:t>
            </a:r>
            <a:endParaRPr lang="en-US" sz="2400" dirty="0" smtClean="0"/>
          </a:p>
          <a:p>
            <a:r>
              <a:rPr lang="en-US" sz="2400" dirty="0" smtClean="0"/>
              <a:t>Use only these two classes</a:t>
            </a:r>
          </a:p>
          <a:p>
            <a:pPr lvl="1"/>
            <a:r>
              <a:rPr lang="en-US" sz="2400" dirty="0" smtClean="0"/>
              <a:t>Allows time math, graphing,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r>
              <a:rPr lang="en-US" sz="2400" dirty="0" smtClean="0"/>
              <a:t>Thus, only input/out is a concern</a:t>
            </a:r>
          </a:p>
          <a:p>
            <a:endParaRPr lang="en-US" sz="2400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uman Palette">
      <a:dk1>
        <a:srgbClr val="291534"/>
      </a:dk1>
      <a:lt1>
        <a:sysClr val="window" lastClr="FFFFFF"/>
      </a:lt1>
      <a:dk2>
        <a:srgbClr val="4B275F"/>
      </a:dk2>
      <a:lt2>
        <a:srgbClr val="E4DDD0"/>
      </a:lt2>
      <a:accent1>
        <a:srgbClr val="00A8E1"/>
      </a:accent1>
      <a:accent2>
        <a:srgbClr val="88714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ource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4544</TotalTime>
  <Words>3337</Words>
  <Application>Microsoft Office PowerPoint</Application>
  <PresentationFormat>Custom</PresentationFormat>
  <Paragraphs>469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Source Sans Pro</vt:lpstr>
      <vt:lpstr>Ubuntu Mono</vt:lpstr>
      <vt:lpstr>Wingdings</vt:lpstr>
      <vt:lpstr>Office Theme</vt:lpstr>
      <vt:lpstr>PDAT611:  Big Data Management</vt:lpstr>
      <vt:lpstr>PDAT 611: Modules and Course Goals</vt:lpstr>
      <vt:lpstr>Tidyverse Packages</vt:lpstr>
      <vt:lpstr>New Packages to explore</vt:lpstr>
      <vt:lpstr>Tidyverse Cheatsheets</vt:lpstr>
      <vt:lpstr>Tidyverse embedded, adjacent and more</vt:lpstr>
      <vt:lpstr>The lubridate package</vt:lpstr>
      <vt:lpstr>Time is tricky; time/date math is more tricky</vt:lpstr>
      <vt:lpstr>Date and POSIXct classes</vt:lpstr>
      <vt:lpstr>parsing dates and times in standard forms</vt:lpstr>
      <vt:lpstr>Time zones hurt our head</vt:lpstr>
      <vt:lpstr>lubridate will work with date/time parts</vt:lpstr>
      <vt:lpstr>Addition adds seconds to times and days to dates.</vt:lpstr>
      <vt:lpstr>fancier math uses periods or durations.</vt:lpstr>
      <vt:lpstr>Question</vt:lpstr>
      <vt:lpstr>The forcats package</vt:lpstr>
      <vt:lpstr>What’s a factor variable?</vt:lpstr>
      <vt:lpstr>How are strings and factors different?</vt:lpstr>
      <vt:lpstr>Importing data as a factor</vt:lpstr>
      <vt:lpstr>Ordered Factors</vt:lpstr>
      <vt:lpstr>Manipulating Factors with forcats</vt:lpstr>
      <vt:lpstr>The stringr package</vt:lpstr>
      <vt:lpstr>How are strings and factors different?</vt:lpstr>
      <vt:lpstr>stringr systematizes string manipulation.</vt:lpstr>
      <vt:lpstr>Stringr patterns use regular expressions</vt:lpstr>
      <vt:lpstr>strings use backslash to denote special characters.</vt:lpstr>
      <vt:lpstr>Manipulating Strings with stringr</vt:lpstr>
      <vt:lpstr>stringr systematizes string manipulation.</vt:lpstr>
      <vt:lpstr>What are the possible unique responses?</vt:lpstr>
      <vt:lpstr>Create T/F columns for each response.</vt:lpstr>
      <vt:lpstr>Making meaning from strings into binary variables</vt:lpstr>
      <vt:lpstr>The purrr package</vt:lpstr>
      <vt:lpstr>Loops provide a way to repeat things</vt:lpstr>
      <vt:lpstr>R is known for avoiding loops</vt:lpstr>
      <vt:lpstr>Vectorized Functions avoid explicit loops</vt:lpstr>
      <vt:lpstr>The map command vectorizes any function</vt:lpstr>
      <vt:lpstr>The map command vectorizes any function</vt:lpstr>
      <vt:lpstr>The map command can even make graphs</vt:lpstr>
      <vt:lpstr>More graphing </vt:lpstr>
      <vt:lpstr>You can actually make loops in R</vt:lpstr>
      <vt:lpstr>There’s more (but not here)</vt:lpstr>
      <vt:lpstr>PDAT 611: Modules and Course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Thatcher, Scott</dc:creator>
  <cp:lastModifiedBy>Alberts, Scott</cp:lastModifiedBy>
  <cp:revision>140</cp:revision>
  <cp:lastPrinted>2021-02-28T22:44:38Z</cp:lastPrinted>
  <dcterms:created xsi:type="dcterms:W3CDTF">2020-05-26T16:42:01Z</dcterms:created>
  <dcterms:modified xsi:type="dcterms:W3CDTF">2021-03-12T02:58:19Z</dcterms:modified>
</cp:coreProperties>
</file>