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6683dc95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6683dc9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6683dc9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6683dc9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6683dc95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6683dc95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6683dc9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6683dc9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569c0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569c0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683dc9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6683dc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1133c6f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1133c6f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6683dc9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6683dc9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6683dc9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6683dc9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6683dc9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6683dc9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6683dc95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6683dc9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6683dc9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6683dc9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 Automata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Fernandez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Reveron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Hemsley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Challenges</a:t>
            </a:r>
            <a:endParaRPr/>
          </a:p>
        </p:txBody>
      </p:sp>
      <p:sp>
        <p:nvSpPr>
          <p:cNvPr id="358" name="Google Shape;35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Ensure changes are written to network storage before cash is dispensed or customer is shown an updated balance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“Write through” policy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Demands higher than normal storage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a timeout to make sure users do not walk away from an active session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Automata principles can be found in everyday machines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ATMs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Vending Machines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Parking 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Automata well-suited for proofing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Thus well-suited for security and reliability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370" name="Google Shape;37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Wang, Yingxu, et al. The Formal Design Model of an Automatic Teller Machine (ATM). International Journal of Software Science and Computational Intelligence, Jan. 2010, pdfs.semanticscholar.org/e1a4/dab983c2205b1e116ffd9cf3571f22c31a25.pdf.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Verma, Sadhana, and Ajay Pratap. Designing of Testing Framework through Finite State Automata for Object-Oriented Systems Using UML. International Journal of Computer Applications, Oct. 2015, pdfs.semanticscholar.org/d199/64294ea4d0386c3618f62aa731f4d998bf37.pdf.</a:t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needs a relatively low number of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memory, networking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Abstracted in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Special considerations: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security (PCI compliance)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reliability (24/7, unattended, public-facing operation)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Overview (Simplified)</a:t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1561400" y="2172600"/>
            <a:ext cx="1250400" cy="79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Page</a:t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3377000" y="2172600"/>
            <a:ext cx="1250400" cy="79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Entry</a:t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 rot="-5400000">
            <a:off x="1172800" y="2391575"/>
            <a:ext cx="416850" cy="360325"/>
          </a:xfrm>
          <a:prstGeom prst="flowChartMerg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1561400" y="3295975"/>
            <a:ext cx="1250400" cy="79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 Failure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(Lockout)</a:t>
            </a:r>
            <a:endParaRPr/>
          </a:p>
        </p:txBody>
      </p:sp>
      <p:cxnSp>
        <p:nvCxnSpPr>
          <p:cNvPr id="294" name="Google Shape;294;p15"/>
          <p:cNvCxnSpPr>
            <a:stCxn id="290" idx="2"/>
            <a:endCxn id="293" idx="0"/>
          </p:cNvCxnSpPr>
          <p:nvPr/>
        </p:nvCxnSpPr>
        <p:spPr>
          <a:xfrm>
            <a:off x="2186600" y="2970900"/>
            <a:ext cx="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5"/>
          <p:cNvCxnSpPr>
            <a:stCxn id="290" idx="2"/>
            <a:endCxn id="293" idx="0"/>
          </p:cNvCxnSpPr>
          <p:nvPr/>
        </p:nvCxnSpPr>
        <p:spPr>
          <a:xfrm>
            <a:off x="2186600" y="2970900"/>
            <a:ext cx="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15"/>
          <p:cNvSpPr txBox="1"/>
          <p:nvPr/>
        </p:nvSpPr>
        <p:spPr>
          <a:xfrm>
            <a:off x="936200" y="2970900"/>
            <a:ext cx="1250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Bad Account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7" name="Google Shape;297;p15"/>
          <p:cNvCxnSpPr>
            <a:stCxn id="290" idx="3"/>
            <a:endCxn id="291" idx="1"/>
          </p:cNvCxnSpPr>
          <p:nvPr/>
        </p:nvCxnSpPr>
        <p:spPr>
          <a:xfrm>
            <a:off x="2811800" y="2571750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15"/>
          <p:cNvCxnSpPr>
            <a:stCxn id="291" idx="2"/>
            <a:endCxn id="293" idx="3"/>
          </p:cNvCxnSpPr>
          <p:nvPr/>
        </p:nvCxnSpPr>
        <p:spPr>
          <a:xfrm flipH="1">
            <a:off x="2811800" y="2970900"/>
            <a:ext cx="11904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15"/>
          <p:cNvSpPr txBox="1"/>
          <p:nvPr/>
        </p:nvSpPr>
        <p:spPr>
          <a:xfrm rot="-1911048">
            <a:off x="2791821" y="3054757"/>
            <a:ext cx="884010" cy="32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Bad PIN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5150375" y="2172600"/>
            <a:ext cx="1250400" cy="79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2523850" y="1847400"/>
            <a:ext cx="1517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Good Account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4403200" y="1847400"/>
            <a:ext cx="1037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Good PIN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3" name="Google Shape;303;p15"/>
          <p:cNvCxnSpPr>
            <a:stCxn id="291" idx="3"/>
            <a:endCxn id="300" idx="1"/>
          </p:cNvCxnSpPr>
          <p:nvPr/>
        </p:nvCxnSpPr>
        <p:spPr>
          <a:xfrm>
            <a:off x="4627400" y="2571750"/>
            <a:ext cx="5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15"/>
          <p:cNvSpPr/>
          <p:nvPr/>
        </p:nvSpPr>
        <p:spPr>
          <a:xfrm>
            <a:off x="6923750" y="2172600"/>
            <a:ext cx="1250400" cy="7983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Goodbye Page</a:t>
            </a:r>
            <a:endParaRPr/>
          </a:p>
        </p:txBody>
      </p:sp>
      <p:cxnSp>
        <p:nvCxnSpPr>
          <p:cNvPr id="305" name="Google Shape;305;p15"/>
          <p:cNvCxnSpPr>
            <a:stCxn id="300" idx="3"/>
            <a:endCxn id="304" idx="1"/>
          </p:cNvCxnSpPr>
          <p:nvPr/>
        </p:nvCxnSpPr>
        <p:spPr>
          <a:xfrm>
            <a:off x="6400775" y="2571750"/>
            <a:ext cx="5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15"/>
          <p:cNvSpPr txBox="1"/>
          <p:nvPr/>
        </p:nvSpPr>
        <p:spPr>
          <a:xfrm>
            <a:off x="6400775" y="1847400"/>
            <a:ext cx="522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Quit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3377000" y="3295975"/>
            <a:ext cx="1250400" cy="79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Balance</a:t>
            </a:r>
            <a:endParaRPr/>
          </a:p>
        </p:txBody>
      </p:sp>
      <p:cxnSp>
        <p:nvCxnSpPr>
          <p:cNvPr id="308" name="Google Shape;308;p15"/>
          <p:cNvCxnSpPr>
            <a:stCxn id="309" idx="3"/>
            <a:endCxn id="304" idx="2"/>
          </p:cNvCxnSpPr>
          <p:nvPr/>
        </p:nvCxnSpPr>
        <p:spPr>
          <a:xfrm flipH="1" rot="10800000">
            <a:off x="6400775" y="2971050"/>
            <a:ext cx="11481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5"/>
          <p:cNvCxnSpPr>
            <a:stCxn id="311" idx="0"/>
            <a:endCxn id="304" idx="2"/>
          </p:cNvCxnSpPr>
          <p:nvPr/>
        </p:nvCxnSpPr>
        <p:spPr>
          <a:xfrm rot="10800000">
            <a:off x="7548950" y="2970775"/>
            <a:ext cx="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5"/>
          <p:cNvCxnSpPr>
            <a:stCxn id="307" idx="3"/>
            <a:endCxn id="304" idx="2"/>
          </p:cNvCxnSpPr>
          <p:nvPr/>
        </p:nvCxnSpPr>
        <p:spPr>
          <a:xfrm flipH="1" rot="10800000">
            <a:off x="4627400" y="2970925"/>
            <a:ext cx="29217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15"/>
          <p:cNvSpPr/>
          <p:nvPr/>
        </p:nvSpPr>
        <p:spPr>
          <a:xfrm>
            <a:off x="5150375" y="3296100"/>
            <a:ext cx="1250400" cy="79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</a:t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6923750" y="3295975"/>
            <a:ext cx="1250400" cy="79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Withdraw</a:t>
            </a:r>
            <a:endParaRPr/>
          </a:p>
        </p:txBody>
      </p:sp>
      <p:cxnSp>
        <p:nvCxnSpPr>
          <p:cNvPr id="313" name="Google Shape;313;p15"/>
          <p:cNvCxnSpPr>
            <a:stCxn id="300" idx="2"/>
            <a:endCxn id="307" idx="0"/>
          </p:cNvCxnSpPr>
          <p:nvPr/>
        </p:nvCxnSpPr>
        <p:spPr>
          <a:xfrm flipH="1">
            <a:off x="4002275" y="2970900"/>
            <a:ext cx="17733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4" name="Google Shape;314;p15"/>
          <p:cNvCxnSpPr>
            <a:stCxn id="300" idx="2"/>
            <a:endCxn id="309" idx="0"/>
          </p:cNvCxnSpPr>
          <p:nvPr/>
        </p:nvCxnSpPr>
        <p:spPr>
          <a:xfrm>
            <a:off x="5775575" y="2970900"/>
            <a:ext cx="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5" name="Google Shape;315;p15"/>
          <p:cNvCxnSpPr>
            <a:stCxn id="300" idx="2"/>
            <a:endCxn id="311" idx="0"/>
          </p:cNvCxnSpPr>
          <p:nvPr/>
        </p:nvCxnSpPr>
        <p:spPr>
          <a:xfrm>
            <a:off x="5775575" y="2970900"/>
            <a:ext cx="17733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6" name="Google Shape;316;p15"/>
          <p:cNvSpPr txBox="1"/>
          <p:nvPr/>
        </p:nvSpPr>
        <p:spPr>
          <a:xfrm>
            <a:off x="3964925" y="4256650"/>
            <a:ext cx="3621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All 3 States Able to Return to Menu or Quit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 for our program</a:t>
            </a:r>
            <a:endParaRPr/>
          </a:p>
        </p:txBody>
      </p:sp>
      <p:pic>
        <p:nvPicPr>
          <p:cNvPr id="322" name="Google Shape;322;p16"/>
          <p:cNvPicPr preferRelativeResize="0"/>
          <p:nvPr/>
        </p:nvPicPr>
        <p:blipFill rotWithShape="1">
          <a:blip r:embed="rId3">
            <a:alphaModFix/>
          </a:blip>
          <a:srcRect b="3529" l="0" r="64417" t="10374"/>
          <a:stretch/>
        </p:blipFill>
        <p:spPr>
          <a:xfrm>
            <a:off x="1950250" y="1232300"/>
            <a:ext cx="4779176" cy="37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Functions</a:t>
            </a:r>
            <a:endParaRPr/>
          </a:p>
        </p:txBody>
      </p:sp>
      <p:sp>
        <p:nvSpPr>
          <p:cNvPr id="328" name="Google Shape;328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ATM is locked if bad account or bad PIN is seen repeatedly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Protects against brute force attacks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transitions from any final state to allow replay attacks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 balance is verified before withdrawal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Functions	</a:t>
            </a:r>
            <a:endParaRPr/>
          </a:p>
        </p:txBody>
      </p:sp>
      <p:sp>
        <p:nvSpPr>
          <p:cNvPr id="334" name="Google Shape;33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Menu workflow allows multiple transactions per swipe + PIN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Clear feedback for bad PIN, bad Account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Clear feedback for security lockout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Clear closing screen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Thanks customer for their business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Gives information of the ATM session (receipt)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Informs them that the ATM is now locked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Data</a:t>
            </a:r>
            <a:endParaRPr/>
          </a:p>
        </p:txBody>
      </p:sp>
      <p:sp>
        <p:nvSpPr>
          <p:cNvPr id="340" name="Google Shape;34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 of scope for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Stored on ATM only during state execution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 is abstracted as perfectly reliable, with infinite space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is trusted implicitly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OOP allows for parallel logic design to finite automata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Classes can represent states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Transitions can be private functions - hidden from the implementation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Enhanced security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Enhanced robustness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Enhanced ability to audit regulatory compliance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firm definition of problem scope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One state machine ends and another begins</a:t>
            </a:r>
            <a:endParaRPr sz="1400"/>
          </a:p>
        </p:txBody>
      </p:sp>
      <p:sp>
        <p:nvSpPr>
          <p:cNvPr id="346" name="Google Shape;34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vs States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52" name="Google Shape;35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Input parsing and robustness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Authentication, Validation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Accurate accounting of funds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Enforcing withdrawal quantity restrictions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