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Artificial </a:t>
            </a:r>
            <a:r>
              <a:rPr lang="en-US" smtClean="0"/>
              <a:t>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Conditional Probabilities</a:t>
            </a:r>
            <a:br>
              <a:rPr lang="en-US" dirty="0" smtClean="0"/>
            </a:br>
            <a:r>
              <a:rPr lang="en-US" dirty="0" smtClean="0"/>
              <a:t>Bayes Theorem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98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Theorem proposed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Reverend Thomas Bayes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1763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his paper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An Essay towards solving a problem in the</a:t>
            </a:r>
            <a:b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   Doctrine of Chances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Revived with a modern formulation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1812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by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Pierre-Simon Laplace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his paper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Theorie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analytique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des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probabilities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is a probability of an event on the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condition that some other event is true.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Independent Probability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9002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probability of an event is NOT dependent on another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event.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Ex. Coin Toss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Each Coin toss has 50/50 probability of being heads of 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 100 coin tosses, we should roughly have 50 heads and 50 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If 99 tosses of the coin are heads, the probability of the 100</a:t>
            </a:r>
            <a:r>
              <a:rPr lang="en-US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toss is </a:t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still 50/50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Coin Toss is Independent of all Previous Coin Tosses.</a:t>
            </a:r>
          </a:p>
        </p:txBody>
      </p:sp>
      <p:sp>
        <p:nvSpPr>
          <p:cNvPr id="6" name="Dodecagon 5"/>
          <p:cNvSpPr/>
          <p:nvPr/>
        </p:nvSpPr>
        <p:spPr>
          <a:xfrm>
            <a:off x="818408" y="533400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668" y="5026223"/>
            <a:ext cx="12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1st Toss 50/50</a:t>
            </a:r>
            <a:endParaRPr lang="en-US" sz="1400" b="1" dirty="0"/>
          </a:p>
        </p:txBody>
      </p:sp>
      <p:sp>
        <p:nvSpPr>
          <p:cNvPr id="9" name="Dodecagon 8"/>
          <p:cNvSpPr/>
          <p:nvPr/>
        </p:nvSpPr>
        <p:spPr>
          <a:xfrm>
            <a:off x="2418608" y="534736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9132" y="5039583"/>
            <a:ext cx="13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2nd Toss 50/50</a:t>
            </a:r>
            <a:endParaRPr lang="en-US" sz="1400" b="1" dirty="0"/>
          </a:p>
        </p:txBody>
      </p:sp>
      <p:sp>
        <p:nvSpPr>
          <p:cNvPr id="11" name="Dodecagon 10"/>
          <p:cNvSpPr/>
          <p:nvPr/>
        </p:nvSpPr>
        <p:spPr>
          <a:xfrm>
            <a:off x="4106095" y="530827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6619" y="5000493"/>
            <a:ext cx="12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3rd Toss 50/50</a:t>
            </a:r>
            <a:endParaRPr lang="en-US" sz="1400" b="1" dirty="0"/>
          </a:p>
        </p:txBody>
      </p:sp>
      <p:sp>
        <p:nvSpPr>
          <p:cNvPr id="13" name="Dodecagon 12"/>
          <p:cNvSpPr/>
          <p:nvPr/>
        </p:nvSpPr>
        <p:spPr>
          <a:xfrm>
            <a:off x="5867400" y="533400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924" y="5026223"/>
            <a:ext cx="1270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4th Toss 50/50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5347360"/>
            <a:ext cx="1478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Past outcomes do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not change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probability.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>
            <a:endCxn id="14" idx="3"/>
          </p:cNvCxnSpPr>
          <p:nvPr/>
        </p:nvCxnSpPr>
        <p:spPr>
          <a:xfrm rot="10800000">
            <a:off x="7008336" y="5180113"/>
            <a:ext cx="383064" cy="35935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472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Terminology:</a:t>
            </a:r>
            <a:br>
              <a:rPr lang="en-US" sz="1600" b="1" dirty="0" smtClean="0"/>
            </a:br>
            <a:r>
              <a:rPr lang="en-US" sz="1600" b="1" dirty="0" smtClean="0"/>
              <a:t>A -&gt; Some Event A (e.g., patient has cancer)</a:t>
            </a:r>
            <a:br>
              <a:rPr lang="en-US" sz="1600" b="1" dirty="0" smtClean="0"/>
            </a:br>
            <a:r>
              <a:rPr lang="en-US" sz="1600" b="1" dirty="0" smtClean="0"/>
              <a:t>B -&gt; Some Event B (e.g., test is positive for cancer)</a:t>
            </a:r>
            <a:br>
              <a:rPr lang="en-US" sz="1600" b="1" dirty="0" smtClean="0"/>
            </a:br>
            <a:r>
              <a:rPr lang="en-US" sz="1600" b="1" dirty="0" smtClean="0"/>
              <a:t>P(A) -&gt; Probability of A is true independent of other events.</a:t>
            </a:r>
            <a:br>
              <a:rPr lang="en-US" sz="1600" b="1" dirty="0" smtClean="0"/>
            </a:br>
            <a:r>
              <a:rPr lang="en-US" sz="1600" b="1" dirty="0" smtClean="0"/>
              <a:t>P(B) -&gt; Probability of B is true independent of other events.</a:t>
            </a:r>
          </a:p>
          <a:p>
            <a:r>
              <a:rPr lang="en-US" sz="1600" b="1" dirty="0" smtClean="0"/>
              <a:t>P(A | B ) -&gt; Probability of A is true given that B is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0" y="4078991"/>
                <a:ext cx="2622385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78991"/>
                <a:ext cx="2622385" cy="690382"/>
              </a:xfrm>
              <a:prstGeom prst="rect">
                <a:avLst/>
              </a:prstGeom>
              <a:blipFill rotWithShape="1">
                <a:blip r:embed="rId2"/>
                <a:stretch>
                  <a:fillRect l="-3488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58510" y="3544102"/>
            <a:ext cx="2215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probability of A is true.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(prior)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416" y="4993391"/>
            <a:ext cx="220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probability of B is true.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(evidence)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Curved Connector 17"/>
          <p:cNvCxnSpPr>
            <a:stCxn id="4" idx="1"/>
          </p:cNvCxnSpPr>
          <p:nvPr/>
        </p:nvCxnSpPr>
        <p:spPr>
          <a:xfrm rot="10800000" flipV="1">
            <a:off x="5399670" y="3805711"/>
            <a:ext cx="258840" cy="27327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5181600" y="4688592"/>
            <a:ext cx="506516" cy="4220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6412" y="2895600"/>
            <a:ext cx="2598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probability of B is true given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that A is true.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(likelihood)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4199640" y="3630431"/>
            <a:ext cx="608113" cy="28900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5791200"/>
            <a:ext cx="2491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Sometimes a bracket ([) is used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instead of a parenthesis.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2616161" y="5066403"/>
            <a:ext cx="1156636" cy="29295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0200" y="3686921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(posterior)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Curved Connector 29"/>
          <p:cNvCxnSpPr>
            <a:stCxn id="29" idx="3"/>
            <a:endCxn id="3" idx="1"/>
          </p:cNvCxnSpPr>
          <p:nvPr/>
        </p:nvCxnSpPr>
        <p:spPr>
          <a:xfrm>
            <a:off x="2578994" y="3840810"/>
            <a:ext cx="469006" cy="58337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Reformalized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31535"/>
              </p:ext>
            </p:extLst>
          </p:nvPr>
        </p:nvGraphicFramePr>
        <p:xfrm>
          <a:off x="1981200" y="233653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P(A ∧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P(¬A ∧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∧ ¬B)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P(¬A ∧ ¬B)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P(¬B)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P(¬A)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00" y="1143000"/>
            <a:ext cx="1926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Terminology:</a:t>
            </a:r>
            <a:br>
              <a:rPr lang="en-US" sz="1600" b="1" dirty="0" smtClean="0"/>
            </a:br>
            <a:r>
              <a:rPr lang="en-US" sz="1600" b="1" dirty="0" smtClean="0"/>
              <a:t>∧ -&gt; logical AND</a:t>
            </a:r>
          </a:p>
          <a:p>
            <a:r>
              <a:rPr lang="en-US" sz="1600" b="1" dirty="0" smtClean="0"/>
              <a:t>¬  -&gt; logical negation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33800" y="4022832"/>
            <a:ext cx="15240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0905" y="4666470"/>
            <a:ext cx="288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New Formulization (Bayes Rule)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287" y="2963013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8228" y="5181600"/>
                <a:ext cx="4409797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¬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28" y="5181600"/>
                <a:ext cx="4409797" cy="690382"/>
              </a:xfrm>
              <a:prstGeom prst="rect">
                <a:avLst/>
              </a:prstGeom>
              <a:blipFill rotWithShape="1">
                <a:blip r:embed="rId2"/>
                <a:stretch>
                  <a:fillRect l="-2072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467252" y="5271487"/>
            <a:ext cx="266901" cy="1447801"/>
          </a:xfrm>
          <a:prstGeom prst="leftBrace">
            <a:avLst>
              <a:gd name="adj1" fmla="val 8333"/>
              <a:gd name="adj2" fmla="val 4918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22931" y="6128838"/>
            <a:ext cx="334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independent probability of P(B) is not 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needed in this formulization.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143000"/>
            <a:ext cx="70074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Facts: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- 1 percent of women over 50 have breast cancer.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- 90% of women who had breast cancer test positive on mammogram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- 8% of women will have false positives.</a:t>
            </a:r>
          </a:p>
          <a:p>
            <a:endParaRPr lang="en-US" sz="1600" b="1" dirty="0"/>
          </a:p>
          <a:p>
            <a:pPr lvl="4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P(A) = 0.01	  P(¬A) = 0.99</a:t>
            </a:r>
          </a:p>
          <a:p>
            <a:pPr lvl="4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P(B) = 0.8</a:t>
            </a:r>
          </a:p>
          <a:p>
            <a:pPr lvl="4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P(B|¬A) = 0.08	P(B|A) = 0.92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95400" y="3962399"/>
                <a:ext cx="6288901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0.92 ∗0.01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0.92 ∗0.01+0.08 ∗0.99</m:t>
                        </m:r>
                      </m:den>
                    </m:f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0.0092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0.0884</m:t>
                        </m:r>
                      </m:den>
                    </m:f>
                  </m:oMath>
                </a14:m>
                <a:r>
                  <a:rPr lang="en-US" dirty="0" smtClean="0"/>
                  <a:t> = 10.4%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62399"/>
                <a:ext cx="6288901" cy="540661"/>
              </a:xfrm>
              <a:prstGeom prst="rect">
                <a:avLst/>
              </a:prstGeom>
              <a:blipFill rotWithShape="1">
                <a:blip r:embed="rId2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Spam Filtering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4956" y="1297540"/>
            <a:ext cx="41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Bayes Rule has been used in spam filters.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2223" y="2133600"/>
                <a:ext cx="5159554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P(</a:t>
                </a:r>
                <a:r>
                  <a:rPr lang="en-US" sz="2400" dirty="0" err="1" smtClean="0"/>
                  <a:t>spam|words</a:t>
                </a:r>
                <a:r>
                  <a:rPr lang="en-US" sz="2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𝑤𝑜𝑟𝑑𝑠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𝑠𝑝𝑎𝑚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𝑠𝑝𝑎𝑚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𝑤𝑜𝑟𝑑𝑠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3" y="2133600"/>
                <a:ext cx="5159554" cy="690382"/>
              </a:xfrm>
              <a:prstGeom prst="rect">
                <a:avLst/>
              </a:prstGeom>
              <a:blipFill rotWithShape="1">
                <a:blip r:embed="rId2"/>
                <a:stretch>
                  <a:fillRect l="-1891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2000" y="3505200"/>
            <a:ext cx="8408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P(spam) = The probability that a message (email) is spam.</a:t>
            </a:r>
          </a:p>
          <a:p>
            <a:r>
              <a:rPr lang="en-US" dirty="0" smtClean="0"/>
              <a:t>P(words) = The probability that a sequence of words is in a message (you have won).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words|spam</a:t>
            </a:r>
            <a:r>
              <a:rPr lang="en-US" dirty="0" smtClean="0"/>
              <a:t>) – The probability that a spam message contains this sequence of words.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spam|words</a:t>
            </a:r>
            <a:r>
              <a:rPr lang="en-US" dirty="0" smtClean="0"/>
              <a:t>) – The probability that a message is spam if it contains this sequence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of words.</a:t>
            </a:r>
          </a:p>
          <a:p>
            <a:endParaRPr lang="en-US" dirty="0"/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P(spam) = 0.05   {one in 20 }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P(you have won) = 0.001 { one in 1000 }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P(you have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won|spam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) = 0.015 { one in 66}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spam|you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 have won) = ( 0.015 * 0.05 ) / 0.001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</a:rPr>
              <a:t>=  0.75 (75%)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461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Conditional Probabilities Bayes Theorem </vt:lpstr>
      <vt:lpstr>Background</vt:lpstr>
      <vt:lpstr>Independent Probability</vt:lpstr>
      <vt:lpstr>Bayes Equation</vt:lpstr>
      <vt:lpstr>Bayes Rule (Reformalized)</vt:lpstr>
      <vt:lpstr>Example</vt:lpstr>
      <vt:lpstr>Bayesian Spam Filtering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288</cp:revision>
  <dcterms:created xsi:type="dcterms:W3CDTF">2006-08-16T00:00:00Z</dcterms:created>
  <dcterms:modified xsi:type="dcterms:W3CDTF">2017-11-12T05:57:43Z</dcterms:modified>
</cp:coreProperties>
</file>