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300" r:id="rId16"/>
    <p:sldId id="30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Convolutional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509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066800" y="2299629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160025"/>
            <a:ext cx="1420092" cy="13809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2766369" y="5027743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5352035"/>
            <a:ext cx="604035" cy="836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24649" y="1927912"/>
            <a:ext cx="220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Completed first horizontal stride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48400" y="191517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456072" y="5230417"/>
            <a:ext cx="471979" cy="101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8" idx="0"/>
          </p:cNvCxnSpPr>
          <p:nvPr/>
        </p:nvCxnSpPr>
        <p:spPr>
          <a:xfrm flipV="1">
            <a:off x="2215365" y="5629035"/>
            <a:ext cx="1024471" cy="559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8" idx="0"/>
          </p:cNvCxnSpPr>
          <p:nvPr/>
        </p:nvCxnSpPr>
        <p:spPr>
          <a:xfrm flipV="1">
            <a:off x="2215365" y="5978550"/>
            <a:ext cx="1024471" cy="21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1306926" y="5706869"/>
            <a:ext cx="621125" cy="5356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248400" y="461510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86400" y="4998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6525" y="545749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Matched 3 pixels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239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01000" y="458771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9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497103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48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629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0" y="535628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27749" y="4155760"/>
            <a:ext cx="17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Finished Feature Map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4212521"/>
            <a:ext cx="0" cy="2331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03081" y="6004048"/>
            <a:ext cx="111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Detection</a:t>
            </a: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7450075" y="5250862"/>
            <a:ext cx="310563" cy="7531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0"/>
          </p:cNvCxnSpPr>
          <p:nvPr/>
        </p:nvCxnSpPr>
        <p:spPr>
          <a:xfrm flipV="1">
            <a:off x="7760638" y="5629414"/>
            <a:ext cx="85081" cy="374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8" idx="0"/>
          </p:cNvCxnSpPr>
          <p:nvPr/>
        </p:nvCxnSpPr>
        <p:spPr>
          <a:xfrm flipH="1" flipV="1">
            <a:off x="7429501" y="5632788"/>
            <a:ext cx="331137" cy="371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00565" y="3512846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convolved feature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or activation map.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7629525" y="3918259"/>
            <a:ext cx="156044" cy="23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27" y="1076265"/>
            <a:ext cx="785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Assemble and Collect Complete Feature Maps, one per Feature Detector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18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2876" y="21336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876" y="2133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01577" y="27051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222601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685800" y="1938234"/>
            <a:ext cx="2895600" cy="309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1814409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76400" y="3406691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828675" y="2607417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218522" y="2876550"/>
            <a:ext cx="2972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876425" y="3578967"/>
            <a:ext cx="3152775" cy="397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451201" y="2518201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 is substantially smaller In size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71800" y="1814409"/>
            <a:ext cx="392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 Feature Map for Single Feature Detector</a:t>
            </a:r>
            <a:endParaRPr 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30509" y="411479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04800" y="1655743"/>
            <a:ext cx="1123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04800" y="1764558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81000" y="2026392"/>
            <a:ext cx="400050" cy="2088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94500" y="4022464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 to corresponding placement in complete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map, preserving spatial relationship.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2771775" y="3657600"/>
            <a:ext cx="400050" cy="446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49831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457670" y="518160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622401" y="45610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74801" y="47134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27201" y="48658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079601" y="50182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/>
          <p:cNvSpPr/>
          <p:nvPr/>
        </p:nvSpPr>
        <p:spPr>
          <a:xfrm flipH="1">
            <a:off x="6051131" y="4561045"/>
            <a:ext cx="438081" cy="20574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553200" y="526657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Convolutional Layer: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Collection of complete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maps, one per feature detector.</a:t>
            </a:r>
          </a:p>
        </p:txBody>
      </p:sp>
    </p:spTree>
    <p:extLst>
      <p:ext uri="{BB962C8B-B14F-4D97-AF65-F5344CB8AC3E}">
        <p14:creationId xmlns:p14="http://schemas.microsoft.com/office/powerpoint/2010/main" val="344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1694" y="1076265"/>
            <a:ext cx="588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Feature Maps are processed by an </a:t>
            </a:r>
            <a:r>
              <a:rPr lang="en-US" sz="2000" b="1" dirty="0" err="1" smtClean="0">
                <a:solidFill>
                  <a:srgbClr val="00B0F0"/>
                </a:solidFill>
              </a:rPr>
              <a:t>ReLU</a:t>
            </a:r>
            <a:r>
              <a:rPr lang="en-US" sz="2000" b="1" dirty="0" smtClean="0">
                <a:solidFill>
                  <a:srgbClr val="00B0F0"/>
                </a:solidFill>
              </a:rPr>
              <a:t> function.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295745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03276" y="18233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155676" y="19757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308076" y="21281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60476" y="22805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44381" y="1490559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5295"/>
            <a:ext cx="2961953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51704" y="151561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Rectifier Linear Unit Step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172200" y="43434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24600" y="44958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46482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8006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Negative Values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Replaced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7219628" y="357867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823" y="4800600"/>
            <a:ext cx="557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ReLU</a:t>
            </a:r>
            <a:r>
              <a:rPr lang="en-US" dirty="0" smtClean="0">
                <a:solidFill>
                  <a:srgbClr val="0070C0"/>
                </a:solidFill>
              </a:rPr>
              <a:t> step increases non-linearity in feature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Enhances features such as borders and elements.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5991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 Spatial Invariance to Feature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 able to recognize feature regardless of angle, direction 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skew.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Does not care where feature is, as long as it maintains its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 to other features.</a:t>
            </a:r>
          </a:p>
        </p:txBody>
      </p:sp>
      <p:pic>
        <p:nvPicPr>
          <p:cNvPr id="18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119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370242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600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Left Brace 187"/>
          <p:cNvSpPr/>
          <p:nvPr/>
        </p:nvSpPr>
        <p:spPr>
          <a:xfrm rot="5400000" flipH="1">
            <a:off x="4202173" y="3435412"/>
            <a:ext cx="287215" cy="503396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705038" y="6130646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Spatial Invariance</a:t>
            </a:r>
          </a:p>
        </p:txBody>
      </p:sp>
    </p:spTree>
    <p:extLst>
      <p:ext uri="{BB962C8B-B14F-4D97-AF65-F5344CB8AC3E}">
        <p14:creationId xmlns:p14="http://schemas.microsoft.com/office/powerpoint/2010/main" val="19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6324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Uses a window (typically 2x2 pixels) that is slid across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feature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Places the highest value pixel into a pooled map at the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uses a stride of 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9" y="372887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 Map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752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86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7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9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6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9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9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6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7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48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29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0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0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10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86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67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48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9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0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48681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34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15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96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15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5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77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7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3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15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60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012750" y="3882759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5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7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8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5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7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8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6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7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8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5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6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7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9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9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9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5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7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8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9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4244" y="168815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9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81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2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00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2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0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9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62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19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00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1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2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3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1000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8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80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1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8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9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0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61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8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99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0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61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8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9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80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61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2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2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42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42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18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99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0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61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2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61694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00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81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62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09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09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90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71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71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00831" y="5696233"/>
            <a:ext cx="254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Pooled Feature Map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41894" y="2195201"/>
            <a:ext cx="2567631" cy="23790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 flipH="1">
            <a:off x="4571500" y="2354900"/>
            <a:ext cx="381000" cy="20288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152525" y="2354899"/>
            <a:ext cx="2362200" cy="202882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387472" y="3809999"/>
            <a:ext cx="692722" cy="350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9858" y="4106726"/>
            <a:ext cx="16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Highest value placed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corresponding position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pooled map.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3730" y="11290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 of 2</a:t>
            </a:r>
          </a:p>
        </p:txBody>
      </p:sp>
      <p:cxnSp>
        <p:nvCxnSpPr>
          <p:cNvPr id="108" name="Straight Arrow Connector 107"/>
          <p:cNvCxnSpPr>
            <a:stCxn id="107" idx="3"/>
          </p:cNvCxnSpPr>
          <p:nvPr/>
        </p:nvCxnSpPr>
        <p:spPr>
          <a:xfrm>
            <a:off x="3942803" y="1267599"/>
            <a:ext cx="552997" cy="33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968226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Window slides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off the edge.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01000" y="2514600"/>
            <a:ext cx="199876" cy="14288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Options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8426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(also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known as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downsampling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		</a:t>
            </a:r>
            <a:r>
              <a:rPr lang="en-US" sz="2400" b="1" dirty="0" smtClean="0"/>
              <a:t>4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 Pooling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Calculates the average value of all pixels within the window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(also known as subsampling).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30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11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30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11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657" y="2552849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43425" y="2673057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575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56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5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56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139" y="4941332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4487907" y="5061540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2025" y="5091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2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Flattening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" y="3008615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692239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99770" y="30794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552170" y="32318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04570" y="33842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856970" y="35366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0875" y="2746574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806694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3096" y="2766228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Pooled Layer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6416294" y="30543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694" y="32067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1094" y="33591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3494" y="35115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6713889" y="4609719"/>
            <a:ext cx="1111140" cy="6422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1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2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3481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5674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766" y="576830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570" y="6094511"/>
            <a:ext cx="171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Flatten Single Vector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8985" y="1164133"/>
            <a:ext cx="7869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 takes the pooled layer and flattens it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sequential order into a single vector.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 is used as the input to the 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3275" y="3074005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91638" y="4121151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721981" y="3112105"/>
            <a:ext cx="713363" cy="28314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65425" y="4197351"/>
            <a:ext cx="192174" cy="17462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541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1988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Invented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Yann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Lecun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 AT&amp;T Bell Laboratories.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Acts 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pre-processing front-end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neural networks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preprocess images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Neural Network (CNN)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817" y="1130174"/>
            <a:ext cx="770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Convolution is a front-end to a Neural Network for Image Classification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61485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1955" y="33578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02430" y="412158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92905" y="490085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09" name="Left Brace 108"/>
          <p:cNvSpPr/>
          <p:nvPr/>
        </p:nvSpPr>
        <p:spPr>
          <a:xfrm flipH="1">
            <a:off x="7770845" y="2623169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74598" y="2670900"/>
            <a:ext cx="126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Cat, Dog)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probabilities.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2533206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4071067"/>
            <a:ext cx="892207" cy="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/>
          <p:nvPr/>
        </p:nvCxnSpPr>
        <p:spPr>
          <a:xfrm>
            <a:off x="964034" y="3113431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64034" y="4705060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64034" y="5869504"/>
            <a:ext cx="17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Preprocess Images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vector of real values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846163" y="5352756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3761" y="1812255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Image Input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57200" y="2055797"/>
            <a:ext cx="2" cy="551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44748" y="6008003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Recognition of real value inputs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classification of image inputs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5400000" flipH="1">
            <a:off x="4128354" y="4817833"/>
            <a:ext cx="487241" cy="189309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46110" y="5658140"/>
            <a:ext cx="189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Squashes output into set of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Classification probabilities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6639099" y="5180858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164134"/>
            <a:ext cx="71005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 Pixel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Pixel Values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Layout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(2D array).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Layer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(Grid) per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pixel values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(black)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 (white)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Grayscale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color (RGB)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0 .. 255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4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5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52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3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14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5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2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33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14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5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52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3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5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356" y="3901501"/>
            <a:ext cx="179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4 x 4 pixels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4391" y="4018005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9169" y="4209278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99169" y="4780780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4" y="4857504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1 (white)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81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81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00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1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38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19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0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81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26335" y="3934453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Grayscale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21014" y="4050957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5792" y="4242230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5792" y="4813732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8873" y="4890456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(white)</a:t>
            </a: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 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1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2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3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1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02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83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64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21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2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83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64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21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2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83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4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59827" y="1688900"/>
            <a:ext cx="23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Layer -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3652" y="1792903"/>
            <a:ext cx="123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red)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68430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68430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0816" y="2692528"/>
            <a:ext cx="14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red)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01143" y="1047690"/>
            <a:ext cx="719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Color (RGB) is made of 3 layers (grids or called planes or channels)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1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2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3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4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11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2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3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4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1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92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73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4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11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2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73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4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59094" y="1679376"/>
            <a:ext cx="182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 Image 4 x4 pixels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94179" y="1792903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58957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8957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0345" y="2692528"/>
            <a:ext cx="155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blue)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90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71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2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33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90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71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52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33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90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71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52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833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90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71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52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833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7110" y="3917752"/>
            <a:ext cx="198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Green  Image 4x 4 pixels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072664" y="4031279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237442" y="4222552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237442" y="4794054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0998" y="4984552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(all green)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430" y="6248400"/>
            <a:ext cx="601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Colors are made up of some combination of Red, Green and Blue.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4966" y="5175052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the same as the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color spectrum of the three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types of cones in the retina.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854966" y="5730479"/>
            <a:ext cx="425624" cy="517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Convolution - Feature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189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layer of image data.</a:t>
            </a: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</a:p>
        </p:txBody>
      </p:sp>
    </p:spTree>
    <p:extLst>
      <p:ext uri="{BB962C8B-B14F-4D97-AF65-F5344CB8AC3E}">
        <p14:creationId xmlns:p14="http://schemas.microsoft.com/office/powerpoint/2010/main" val="2561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76073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preserves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spatial relationship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pixels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image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small squares of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(Image) Feature Detector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Edges (Lines) </a:t>
            </a:r>
            <a:r>
              <a:rPr lang="en-US" sz="2400" b="1" dirty="0" smtClean="0"/>
              <a:t>- Detect edges (lines) in the image.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Curves </a:t>
            </a:r>
            <a:r>
              <a:rPr lang="en-US" sz="2400" b="1" dirty="0" smtClean="0"/>
              <a:t>– Detect curves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Sharpen - TBA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Blur - TBA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 3x3 pixel shape, but can be 5x5 or 7x7.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390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71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160081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90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771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60081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90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71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60081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42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3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04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85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2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04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85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2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3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104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485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23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104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485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66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66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66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42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23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04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485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866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486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67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248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629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486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867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48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629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486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29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2486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867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48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629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010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4010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4010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010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486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67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248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629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010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42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23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12259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42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12259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42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3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112259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696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77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696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077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696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5077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458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839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696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077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458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39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20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220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220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20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696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77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458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39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20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67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248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637872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867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48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37872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37872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28672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228672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458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839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228672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42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723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104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1485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42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23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104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85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42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723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1104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85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42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723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04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85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866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866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866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866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42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23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104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485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1866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733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114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95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876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33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114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495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876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733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114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495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876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4733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5114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95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5876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6257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6257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257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57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33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114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495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876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6257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23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104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3259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23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1104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93259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04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493259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222" y="1524000"/>
            <a:ext cx="62594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589213" y="990600"/>
            <a:ext cx="621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Move Feature Detector across Image as a sliding window.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6854791" y="1615677"/>
            <a:ext cx="0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486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867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248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3629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486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867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248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3629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486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867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248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629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2486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867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248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629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010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010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010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010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2486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867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248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629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010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009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7390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7771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8152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7009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90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7771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152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7009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7390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771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8152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7771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152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533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8533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8533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8533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7009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7390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7771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8152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8533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009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7390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779081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009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7390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779081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779081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3256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3637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4026909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56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637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026909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3256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637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4026909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733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5114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5503284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33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14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503284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4733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14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503284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009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390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7771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8152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7009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7390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7771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8152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7009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7390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7771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8152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7009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7390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7771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8152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8533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8533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8533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8533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7009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7390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7771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8152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8533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324660" y="3810000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4572000" y="3946981"/>
            <a:ext cx="6316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503" y="6126748"/>
            <a:ext cx="856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Moving the feature Detector across the image (up and down) is called a stride. Moving one pixel at</a:t>
            </a:r>
          </a:p>
          <a:p>
            <a:r>
              <a:rPr lang="en-US" sz="1600" b="1" dirty="0" smtClean="0"/>
              <a:t>a time is called a stride of 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1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747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0723" y="3540316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the 3x3 filter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as a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matrix product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first 3x3 grid in the image.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01554" y="3105946"/>
            <a:ext cx="172583" cy="434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341009" y="3106631"/>
            <a:ext cx="587042" cy="4336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971800"/>
            <a:ext cx="996873" cy="56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3118794" y="4658917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4925934"/>
            <a:ext cx="1030390" cy="1262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057900" y="1862934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First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00800" y="4558369"/>
            <a:ext cx="22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</p:spTree>
    <p:extLst>
      <p:ext uri="{BB962C8B-B14F-4D97-AF65-F5344CB8AC3E}">
        <p14:creationId xmlns:p14="http://schemas.microsoft.com/office/powerpoint/2010/main" val="1197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1196</Words>
  <Application>Microsoft Office PowerPoint</Application>
  <PresentationFormat>On-screen Show (4:3)</PresentationFormat>
  <Paragraphs>540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Convolutional Neural Networks </vt:lpstr>
      <vt:lpstr>Background</vt:lpstr>
      <vt:lpstr>Convolutional Neural Network (CNN)</vt:lpstr>
      <vt:lpstr>Image Data</vt:lpstr>
      <vt:lpstr>Color Image Data</vt:lpstr>
      <vt:lpstr>Convolution - Feature Detectors</vt:lpstr>
      <vt:lpstr>Feature Maps</vt:lpstr>
      <vt:lpstr>Feature Maps – Stride</vt:lpstr>
      <vt:lpstr>Feature Maps – Stride - Example</vt:lpstr>
      <vt:lpstr>Feature Maps – Stride - Example</vt:lpstr>
      <vt:lpstr>Convolutional Layer</vt:lpstr>
      <vt:lpstr>ReLU Step</vt:lpstr>
      <vt:lpstr>Pooling</vt:lpstr>
      <vt:lpstr>Pooling</vt:lpstr>
      <vt:lpstr>Pooling Example</vt:lpstr>
      <vt:lpstr>Pooling Options</vt:lpstr>
      <vt:lpstr>Flattening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253</cp:revision>
  <dcterms:created xsi:type="dcterms:W3CDTF">2006-08-16T00:00:00Z</dcterms:created>
  <dcterms:modified xsi:type="dcterms:W3CDTF">2017-11-12T06:02:50Z</dcterms:modified>
</cp:coreProperties>
</file>