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7EA7-2171-4F44-8749-7588FC3178D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A7FF-732B-40A5-A357-78577D1E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CA7FF-732B-40A5-A357-78577D1E9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9455-01/806-0169/overview-9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dn906028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Dataset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295400"/>
            <a:ext cx="479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Known in Python as </a:t>
            </a:r>
            <a:r>
              <a:rPr lang="en-US" sz="2400" b="1" dirty="0" err="1" smtClean="0"/>
              <a:t>OneHotEncoder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0884" y="1981200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each categorical feature: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Scan the dataset and determine all the unique instances.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Create a new feature (i.e.,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dummy variable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 in dataset, one per unique instance.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Remove the categorical feature from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 each sample (row), set a 1 in the feature (dummy variable) that corresponds to that categorical value instance,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and: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Set a 0 in the remaining features (dummy variables) for that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categorical field.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6.  </a:t>
            </a:r>
            <a:r>
              <a:rPr lang="en-US" sz="2400" dirty="0" smtClean="0">
                <a:solidFill>
                  <a:srgbClr val="FF0000"/>
                </a:solidFill>
              </a:rPr>
              <a:t>Remove one dummy variable field.</a:t>
            </a:r>
          </a:p>
        </p:txBody>
      </p:sp>
    </p:spTree>
    <p:extLst>
      <p:ext uri="{BB962C8B-B14F-4D97-AF65-F5344CB8AC3E}">
        <p14:creationId xmlns:p14="http://schemas.microsoft.com/office/powerpoint/2010/main" val="2984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Dummy Variable 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85283"/>
              </p:ext>
            </p:extLst>
          </p:nvPr>
        </p:nvGraphicFramePr>
        <p:xfrm>
          <a:off x="914400" y="2286000"/>
          <a:ext cx="914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65759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1153327"/>
            <a:ext cx="4743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Need to Drop one Dummy Variable!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08445"/>
              </p:ext>
            </p:extLst>
          </p:nvPr>
        </p:nvGraphicFramePr>
        <p:xfrm>
          <a:off x="2819400" y="2286000"/>
          <a:ext cx="1752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057400" y="2743200"/>
            <a:ext cx="457200" cy="914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1136" y="186698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8581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8522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x3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495800"/>
            <a:ext cx="84725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Multicollinearity occurs when one variable predicts another.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i.e., x2 = ( 1 – x3)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As a result, a regression analysis cannot distinguish between the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contribution of x2 and x3.</a:t>
            </a:r>
          </a:p>
          <a:p>
            <a:pPr algn="ctr"/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82262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LabelEncoder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object to numerically (enumeration) encode categorical variables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/>
              <a:t>labelEncoder</a:t>
            </a:r>
            <a:r>
              <a:rPr lang="en-US" dirty="0" smtClean="0"/>
              <a:t> = </a:t>
            </a:r>
            <a:r>
              <a:rPr lang="en-US" dirty="0" err="1" smtClean="0"/>
              <a:t>LabelEncoder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Encoder object </a:t>
            </a:r>
          </a:p>
          <a:p>
            <a:r>
              <a:rPr lang="en-US" dirty="0" err="1" smtClean="0"/>
              <a:t>labelEncoder.fit_transform</a:t>
            </a:r>
            <a:r>
              <a:rPr lang="en-US" dirty="0" smtClean="0"/>
              <a:t>()</a:t>
            </a:r>
          </a:p>
          <a:p>
            <a:r>
              <a:rPr lang="en-US" dirty="0"/>
              <a:t>dataset[ :, </a:t>
            </a:r>
            <a:r>
              <a:rPr lang="en-US" dirty="0" smtClean="0"/>
              <a:t>1 </a:t>
            </a:r>
            <a:r>
              <a:rPr lang="en-US" dirty="0"/>
              <a:t>]</a:t>
            </a:r>
            <a:r>
              <a:rPr lang="en-US" dirty="0" smtClean="0"/>
              <a:t> = </a:t>
            </a:r>
            <a:r>
              <a:rPr lang="en-US" dirty="0" err="1" smtClean="0"/>
              <a:t>labelEncoder.fit_transform</a:t>
            </a:r>
            <a:r>
              <a:rPr lang="en-US" dirty="0" smtClean="0"/>
              <a:t>( dataset[ :, 1 ]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Create an encoder to convert numerical encodings to 1-encoded dummy variables</a:t>
            </a:r>
          </a:p>
          <a:p>
            <a:r>
              <a:rPr lang="en-US" dirty="0" err="1" smtClean="0"/>
              <a:t>onehotencoder</a:t>
            </a:r>
            <a:r>
              <a:rPr lang="en-US" dirty="0" smtClean="0"/>
              <a:t> = </a:t>
            </a:r>
            <a:r>
              <a:rPr lang="en-US" dirty="0" err="1" smtClean="0"/>
              <a:t>OneHotEncoder</a:t>
            </a:r>
            <a:r>
              <a:rPr lang="en-US" dirty="0" smtClean="0"/>
              <a:t>( </a:t>
            </a:r>
            <a:r>
              <a:rPr lang="en-US" dirty="0" err="1" smtClean="0"/>
              <a:t>categorical_features</a:t>
            </a:r>
            <a:r>
              <a:rPr lang="en-US" dirty="0" smtClean="0"/>
              <a:t> = [ 1 ]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Replace the encoded categorical values with the 1-encoded dummy variables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dataset = </a:t>
            </a:r>
            <a:r>
              <a:rPr lang="en-US" dirty="0" err="1" smtClean="0"/>
              <a:t>onehotencoder.fit_transform</a:t>
            </a:r>
            <a:r>
              <a:rPr lang="en-US" dirty="0" smtClean="0"/>
              <a:t>( dataset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904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categorical variable conversion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5274" y="409041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2523" y="3159144"/>
            <a:ext cx="4500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encode the categorical values in column 1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4902656" y="387757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5753" y="4091593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5746375" y="3851801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>
            <a:off x="5845180" y="3370659"/>
            <a:ext cx="349239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3364" y="4410691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1" y="396297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3824947" y="3849594"/>
            <a:ext cx="1139322" cy="61436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52652" y="5651302"/>
            <a:ext cx="3645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Categorical variables to convert are in column 1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6330789" y="5487660"/>
            <a:ext cx="275630" cy="1356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" y="6569273"/>
            <a:ext cx="3479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Dataset with converted categorical variables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1143000" y="6477000"/>
            <a:ext cx="150364" cy="13334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7660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features do not have the same numerical scale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in values, will cause issues in training a mode.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scale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one independent variable (feature)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greater than another independent variable, the model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will give more importance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skew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to the independent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variable with the larger range.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eliminate this problem, one converts all the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to use the same scale.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Normalization    ( 0 to 1 )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Standardization ( -1 to 1 )</a:t>
            </a:r>
          </a:p>
        </p:txBody>
      </p:sp>
    </p:spTree>
    <p:extLst>
      <p:ext uri="{BB962C8B-B14F-4D97-AF65-F5344CB8AC3E}">
        <p14:creationId xmlns:p14="http://schemas.microsoft.com/office/powerpoint/2010/main" val="21746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Scaling Issue - Euclidean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machine learning models use Euclidean distance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between two points in 2D Cartesian space.</a:t>
                </a:r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/>
                </a:r>
                <a:b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2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baseline="-250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baseline="30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en-US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rad>
                      <m:r>
                        <a:rPr lang="en-US" sz="20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1" i="1" baseline="300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baseline="30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8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Given two independent variables (x1 = Age, x2 = Income)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and a dependent variable (y = spending), becomes for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a given sample (row) i: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baseline="-2500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baseline="-25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1" baseline="30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If x1 or x2 is a substantially greater scale than the other,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corresponding independent variable will dominate</a:t>
                </a:r>
              </a:p>
              <a:p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the result, and will contribute more to the</a:t>
                </a:r>
                <a:r>
                  <a:rPr lang="en-US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model.</a:t>
                </a:r>
                <a:endParaRPr 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066800"/>
                <a:ext cx="9144001" cy="5639108"/>
              </a:xfrm>
              <a:prstGeom prst="rect">
                <a:avLst/>
              </a:prstGeom>
              <a:blipFill rotWithShape="1">
                <a:blip r:embed="rId2"/>
                <a:stretch>
                  <a:fillRect l="-1133" t="-973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Normalization or Standardization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399" y="1066800"/>
            <a:ext cx="9144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Feature Scaling means scaling features to the same scale.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Normalization scales features between 0 and 1, retaining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their proportional range to each other.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Standardization scales features to have a mean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0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and standard deviation (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3159" y="37193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6" y="358660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42283" y="371933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1688" y="317506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8273" y="317507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stCxn id="10" idx="2"/>
            <a:endCxn id="6" idx="1"/>
          </p:cNvCxnSpPr>
          <p:nvPr/>
        </p:nvCxnSpPr>
        <p:spPr>
          <a:xfrm rot="16200000" flipH="1">
            <a:off x="3672174" y="352301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1"/>
          </p:cNvCxnSpPr>
          <p:nvPr/>
        </p:nvCxnSpPr>
        <p:spPr>
          <a:xfrm rot="10800000" flipV="1">
            <a:off x="4929984" y="332895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2684" y="6096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21" y="5963271"/>
                <a:ext cx="833882" cy="5666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51808" y="6096000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2261" y="5478528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7798" y="5551734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stCxn id="17" idx="2"/>
            <a:endCxn id="13" idx="1"/>
          </p:cNvCxnSpPr>
          <p:nvPr/>
        </p:nvCxnSpPr>
        <p:spPr>
          <a:xfrm rot="16200000" flipH="1">
            <a:off x="3681699" y="5899680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630865" y="5657590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4906" y="595109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mean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906" y="6255195"/>
            <a:ext cx="1565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standard deviation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0" idx="1"/>
          </p:cNvCxnSpPr>
          <p:nvPr/>
        </p:nvCxnSpPr>
        <p:spPr>
          <a:xfrm flipH="1" flipV="1">
            <a:off x="5291688" y="6104986"/>
            <a:ext cx="28321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160870" y="6409084"/>
            <a:ext cx="414036" cy="77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Scaling in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532036"/>
            <a:ext cx="76899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</a:t>
            </a:r>
            <a:r>
              <a:rPr lang="en-US" dirty="0" err="1" smtClean="0"/>
              <a:t>StandardScalar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a scaling object to scale the features.</a:t>
            </a:r>
          </a:p>
          <a:p>
            <a:r>
              <a:rPr lang="en-US" dirty="0" smtClean="0"/>
              <a:t>scale = </a:t>
            </a:r>
            <a:r>
              <a:rPr lang="en-US" dirty="0" err="1" smtClean="0"/>
              <a:t>StandardScalar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Scaling object and transform the data</a:t>
            </a:r>
          </a:p>
          <a:p>
            <a:r>
              <a:rPr lang="en-US" dirty="0" smtClean="0"/>
              <a:t>dataset</a:t>
            </a:r>
            <a:r>
              <a:rPr lang="en-US" dirty="0"/>
              <a:t> [:,-1]</a:t>
            </a:r>
            <a:r>
              <a:rPr lang="en-US" dirty="0" smtClean="0"/>
              <a:t> = </a:t>
            </a:r>
            <a:r>
              <a:rPr lang="en-US" dirty="0" err="1" smtClean="0"/>
              <a:t>scale.fit_transform</a:t>
            </a:r>
            <a:r>
              <a:rPr lang="en-US" dirty="0" smtClean="0"/>
              <a:t>( dataset[:,-1]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2763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Feature Scaling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39331" y="1411189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30803" y="4013469"/>
            <a:ext cx="4843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feature scale all the variables except the last column (y or label)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4382923" y="3590219"/>
            <a:ext cx="503987" cy="33394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Dataset Preparation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2543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Prior to using a dataset to train a model, the dataset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must be prepared.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Import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Clean the data (Data Wrangling)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 Missing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Categorical Value Conversion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219200"/>
            <a:ext cx="86203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imported as a raw data files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(e.g., US Census) or via an API service (e.g., NWS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Weather Data SOAP API).</a:t>
            </a:r>
          </a:p>
          <a:p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Datasets are generally in the form of CSV, JSON or XML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the purpose of this tutorial,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used in the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accompanying examples.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Importing the Dataset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1600200"/>
            <a:ext cx="7242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# use pandas library for data frames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ataset = </a:t>
            </a:r>
            <a:r>
              <a:rPr lang="en-US" dirty="0" err="1" smtClean="0"/>
              <a:t>pd.read_csv</a:t>
            </a:r>
            <a:r>
              <a:rPr lang="en-US" dirty="0" smtClean="0"/>
              <a:t>( ‘data.csv’ )	</a:t>
            </a:r>
            <a:r>
              <a:rPr lang="en-US" dirty="0" smtClean="0">
                <a:solidFill>
                  <a:srgbClr val="00B050"/>
                </a:solidFill>
              </a:rPr>
              <a:t># read CSV file into a data frame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819400"/>
            <a:ext cx="207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</a:t>
            </a:r>
            <a:r>
              <a:rPr lang="en-US" sz="1400" dirty="0" smtClean="0">
                <a:solidFill>
                  <a:srgbClr val="00B050"/>
                </a:solidFill>
              </a:rPr>
              <a:t>athname to raw data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3238500" y="2552700"/>
            <a:ext cx="381000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3158729"/>
            <a:ext cx="2101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Function to read a CSV file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2304305" y="2724894"/>
            <a:ext cx="72538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1050" y="2645867"/>
            <a:ext cx="160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CSV data converted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to data frame.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1157585" y="2500016"/>
            <a:ext cx="275629" cy="15240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4278" y="4095750"/>
            <a:ext cx="610276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 Data (CSV File):		Generated Data Frame:</a:t>
            </a:r>
          </a:p>
          <a:p>
            <a:endParaRPr lang="en-US" dirty="0"/>
          </a:p>
          <a:p>
            <a:r>
              <a:rPr lang="en-US" sz="1600" dirty="0" smtClean="0"/>
              <a:t>Age, Gender, Income, Spending</a:t>
            </a:r>
            <a:br>
              <a:rPr lang="en-US" sz="1600" dirty="0" smtClean="0"/>
            </a:br>
            <a:r>
              <a:rPr lang="en-US" sz="1600" dirty="0" smtClean="0"/>
              <a:t>22,M,18000,6000</a:t>
            </a:r>
            <a:br>
              <a:rPr lang="en-US" sz="1600" dirty="0" smtClean="0"/>
            </a:br>
            <a:r>
              <a:rPr lang="en-US" sz="1600" dirty="0" smtClean="0"/>
              <a:t>25,F,30000,8000</a:t>
            </a:r>
          </a:p>
          <a:p>
            <a:r>
              <a:rPr lang="en-US" sz="1600" dirty="0" smtClean="0"/>
              <a:t>31,F,35000,12000</a:t>
            </a:r>
          </a:p>
          <a:p>
            <a:r>
              <a:rPr lang="en-US" sz="1600" dirty="0" smtClean="0"/>
              <a:t>35,M,40000,18000</a:t>
            </a: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81570"/>
              </p:ext>
            </p:extLst>
          </p:nvPr>
        </p:nvGraphicFramePr>
        <p:xfrm>
          <a:off x="4383087" y="4572000"/>
          <a:ext cx="399891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3535"/>
                <a:gridCol w="573578"/>
                <a:gridCol w="9144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3543300" y="4911655"/>
            <a:ext cx="457200" cy="10615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05175" y="3733800"/>
            <a:ext cx="2405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Data Frame adds these indices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3792284" y="4085040"/>
            <a:ext cx="771374" cy="6597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Cleaning the Data (Data Wrangling)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9248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It is not uncommon for datasets to have some dirty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entries (i.e., samples, rows in CSV file, …)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Common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Bad Character Encodings (Funny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Misaligned Data (e.g., row has too few/many columns)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Data in wrong format.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Great Britain and the United States are two of the few places in the world that use a period to </a:t>
            </a:r>
            <a:r>
              <a:rPr lang="en-US" sz="1400" dirty="0" smtClean="0">
                <a:solidFill>
                  <a:srgbClr val="FF0000"/>
                </a:solidFill>
              </a:rPr>
              <a:t>indicate the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decimal </a:t>
            </a:r>
            <a:r>
              <a:rPr lang="en-US" sz="1400" dirty="0">
                <a:solidFill>
                  <a:srgbClr val="FF0000"/>
                </a:solidFill>
              </a:rPr>
              <a:t>place. Many other countries use a comma instead. Likewise, while the U.K. </a:t>
            </a:r>
            <a:r>
              <a:rPr lang="en-US" sz="1400" dirty="0" smtClean="0">
                <a:solidFill>
                  <a:srgbClr val="FF0000"/>
                </a:solidFill>
              </a:rPr>
              <a:t>and U.S. use a comma to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separate </a:t>
            </a:r>
            <a:r>
              <a:rPr lang="en-US" sz="1400" dirty="0">
                <a:solidFill>
                  <a:srgbClr val="FF0000"/>
                </a:solidFill>
              </a:rPr>
              <a:t>groups of thousands, many other countries use a period instead, </a:t>
            </a:r>
            <a:r>
              <a:rPr lang="en-US" sz="1400" dirty="0" smtClean="0">
                <a:solidFill>
                  <a:srgbClr val="FF0000"/>
                </a:solidFill>
              </a:rPr>
              <a:t>and </a:t>
            </a:r>
            <a:r>
              <a:rPr lang="en-US" sz="1400" dirty="0">
                <a:solidFill>
                  <a:srgbClr val="FF0000"/>
                </a:solidFill>
              </a:rPr>
              <a:t>some countries separate 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thousands </a:t>
            </a:r>
            <a:r>
              <a:rPr lang="en-US" sz="1400" dirty="0">
                <a:solidFill>
                  <a:srgbClr val="FF0000"/>
                </a:solidFill>
              </a:rPr>
              <a:t>groups with a thin space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1400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400" b="1" dirty="0" smtClean="0">
                <a:solidFill>
                  <a:srgbClr val="0070C0"/>
                </a:solidFill>
                <a:hlinkClick r:id="rId2"/>
              </a:rPr>
              <a:t>docs.oracle.com/cd/E19455-01/806-0169/overview-9/index.html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Data Wrangling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an expertise/occupation all in its own.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Practices in Data Wranglin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83604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character encoding of the data file and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intended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character encoding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encoding format of the file if necessary.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Notepad++ -&gt; Encodings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Know the data format of the source and expected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data format.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Convert the data format using a batch preprocessing file.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e.g., 1 000 000 -&gt; 1,000,000</a:t>
            </a:r>
          </a:p>
        </p:txBody>
      </p:sp>
    </p:spTree>
    <p:extLst>
      <p:ext uri="{BB962C8B-B14F-4D97-AF65-F5344CB8AC3E}">
        <p14:creationId xmlns:p14="http://schemas.microsoft.com/office/powerpoint/2010/main" val="3152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Replace Missing Values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1228725"/>
            <a:ext cx="904196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Not unusual for samples (rows) to contain missing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entries, or not a number (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Blank/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entries do not work for Machine Learning!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the blank/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NaN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entry with something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meaningful.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Delete the rows (generally not desirable)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Replace with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Mean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Multivariate Imputation using Chained Equations (MICS)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msdn.microsoft.com/en-us/library/azure/dn906028.aspx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9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7013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Missing Values – Mean Value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600200"/>
            <a:ext cx="7851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err="1" smtClean="0"/>
              <a:t>sklearn.preprocessing</a:t>
            </a:r>
            <a:r>
              <a:rPr lang="en-US" dirty="0" smtClean="0">
                <a:solidFill>
                  <a:srgbClr val="0070C0"/>
                </a:solidFill>
              </a:rPr>
              <a:t> import</a:t>
            </a:r>
            <a:r>
              <a:rPr lang="en-US" dirty="0" smtClean="0"/>
              <a:t> Imputer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scikit</a:t>
            </a:r>
            <a:r>
              <a:rPr lang="en-US" dirty="0" smtClean="0">
                <a:solidFill>
                  <a:srgbClr val="00B050"/>
                </a:solidFill>
              </a:rPr>
              <a:t>-learn module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Create imputer object to replace </a:t>
            </a:r>
            <a:r>
              <a:rPr lang="en-US" dirty="0" err="1" smtClean="0">
                <a:solidFill>
                  <a:srgbClr val="00B050"/>
                </a:solidFill>
              </a:rPr>
              <a:t>NaN</a:t>
            </a:r>
            <a:r>
              <a:rPr lang="en-US" dirty="0" smtClean="0">
                <a:solidFill>
                  <a:srgbClr val="00B050"/>
                </a:solidFill>
              </a:rPr>
              <a:t> values with the mean value of the column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imputer = Imputer( </a:t>
            </a:r>
            <a:r>
              <a:rPr lang="en-US" dirty="0" err="1" smtClean="0"/>
              <a:t>missing_values</a:t>
            </a:r>
            <a:r>
              <a:rPr lang="en-US" dirty="0" smtClean="0"/>
              <a:t>=‘</a:t>
            </a:r>
            <a:r>
              <a:rPr lang="en-US" dirty="0" err="1" smtClean="0"/>
              <a:t>NaN</a:t>
            </a:r>
            <a:r>
              <a:rPr lang="en-US" dirty="0" smtClean="0"/>
              <a:t>’,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strategy=‘mean’ 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# Fit the data to the imputer object</a:t>
            </a:r>
          </a:p>
          <a:p>
            <a:r>
              <a:rPr lang="en-US" dirty="0" smtClean="0"/>
              <a:t>imputer = </a:t>
            </a:r>
            <a:r>
              <a:rPr lang="en-US" dirty="0" err="1" smtClean="0"/>
              <a:t>imputer.fit</a:t>
            </a:r>
            <a:r>
              <a:rPr lang="en-US" dirty="0" smtClean="0"/>
              <a:t>( dataset[ :, 2 ]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# do the replacement and update the dataset</a:t>
            </a:r>
          </a:p>
          <a:p>
            <a:r>
              <a:rPr lang="en-US" dirty="0" smtClean="0"/>
              <a:t>dataset</a:t>
            </a:r>
            <a:r>
              <a:rPr lang="en-US" dirty="0"/>
              <a:t>[ :, 2 ] </a:t>
            </a:r>
            <a:r>
              <a:rPr lang="en-US" dirty="0" smtClean="0"/>
              <a:t>= </a:t>
            </a:r>
            <a:r>
              <a:rPr lang="en-US" dirty="0" err="1" smtClean="0"/>
              <a:t>imputer.transform</a:t>
            </a:r>
            <a:r>
              <a:rPr lang="en-US" dirty="0" smtClean="0"/>
              <a:t>( dataset</a:t>
            </a:r>
            <a:r>
              <a:rPr lang="en-US" dirty="0"/>
              <a:t>[ :, 2 </a:t>
            </a:r>
            <a:r>
              <a:rPr lang="en-US" dirty="0" smtClean="0"/>
              <a:t>] )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1249" y="1066800"/>
            <a:ext cx="325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s</a:t>
            </a:r>
            <a:r>
              <a:rPr lang="en-US" sz="1400" dirty="0" err="1" smtClean="0">
                <a:solidFill>
                  <a:srgbClr val="00B050"/>
                </a:solidFill>
              </a:rPr>
              <a:t>cikit</a:t>
            </a:r>
            <a:r>
              <a:rPr lang="en-US" sz="1400" dirty="0" smtClean="0">
                <a:solidFill>
                  <a:srgbClr val="00B050"/>
                </a:solidFill>
              </a:rPr>
              <a:t>-learn class for handling missing data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259393" y="1465361"/>
            <a:ext cx="333969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264" y="407015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original dataset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7882" y="3154471"/>
            <a:ext cx="4012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</a:t>
            </a:r>
            <a:r>
              <a:rPr lang="en-US" sz="1400" dirty="0" smtClean="0">
                <a:solidFill>
                  <a:srgbClr val="00B050"/>
                </a:solidFill>
              </a:rPr>
              <a:t>eplace missing values in column 2 (index starts at 0)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2910187" y="3871616"/>
            <a:ext cx="275629" cy="1524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67382" y="4095156"/>
            <a:ext cx="122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select 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3765178" y="3867872"/>
            <a:ext cx="275630" cy="2712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 flipV="1">
            <a:off x="4038605" y="3308360"/>
            <a:ext cx="760047" cy="34923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75118" y="5638799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needs to be the same columns in dataset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768302" y="5300339"/>
            <a:ext cx="345280" cy="33163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4619057" y="5351558"/>
            <a:ext cx="466725" cy="22919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Categorical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7716"/>
              </p:ext>
            </p:extLst>
          </p:nvPr>
        </p:nvGraphicFramePr>
        <p:xfrm>
          <a:off x="1524000" y="189992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2857500" y="647700"/>
            <a:ext cx="304800" cy="1905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9159" y="1084328"/>
            <a:ext cx="33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Independent Variables (Features)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459521"/>
            <a:ext cx="283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 smtClean="0">
                <a:solidFill>
                  <a:srgbClr val="00B050"/>
                </a:solidFill>
              </a:rPr>
              <a:t>ependent Variables (Label)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417341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Real Values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2528311" y="3810000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254210" y="3815916"/>
            <a:ext cx="214889" cy="36341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932" y="4179331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Value to Predict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191000" y="3821777"/>
            <a:ext cx="214889" cy="90262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3377" y="4789041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Categorical Values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754</Words>
  <Application>Microsoft Office PowerPoint</Application>
  <PresentationFormat>On-screen Show (4:3)</PresentationFormat>
  <Paragraphs>260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Machine Learning Dataset Preparation</vt:lpstr>
      <vt:lpstr>Dataset Preparation</vt:lpstr>
      <vt:lpstr>Importing the Dataset</vt:lpstr>
      <vt:lpstr>Importing the Dataset - Python</vt:lpstr>
      <vt:lpstr>Cleaning the Data (Data Wrangling)</vt:lpstr>
      <vt:lpstr>Common Practices in Data Wrangling</vt:lpstr>
      <vt:lpstr>Replace Missing Values</vt:lpstr>
      <vt:lpstr>Missing Values – Mean Value</vt:lpstr>
      <vt:lpstr>Categorical Variables</vt:lpstr>
      <vt:lpstr>Dummy Variable Conversion</vt:lpstr>
      <vt:lpstr>Dummy Variable Trap</vt:lpstr>
      <vt:lpstr>Categorical Variable Conversion</vt:lpstr>
      <vt:lpstr>Feature Scaling</vt:lpstr>
      <vt:lpstr>Scaling Issue - Euclidean Distance</vt:lpstr>
      <vt:lpstr>Normalization or Standardization</vt:lpstr>
      <vt:lpstr>Feature Scaling in Python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149</cp:revision>
  <dcterms:created xsi:type="dcterms:W3CDTF">2006-08-16T00:00:00Z</dcterms:created>
  <dcterms:modified xsi:type="dcterms:W3CDTF">2017-11-12T06:03:20Z</dcterms:modified>
</cp:coreProperties>
</file>