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dorcet's_jury_theore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Ensemble Methods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</a:p>
          <a:p>
            <a:r>
              <a:rPr lang="en-US" sz="1800" smtClean="0"/>
              <a:t>July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69948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Ensemble Methods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2738" y="1447800"/>
            <a:ext cx="856407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ensemble method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combination of multiple and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diverse models.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Each model in the ensemble makes a prediction.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final prediction is determined by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majority vote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among the models. 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90800" y="4800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A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2590800" y="54102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B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590800" y="60198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C</a:t>
            </a:r>
            <a:endParaRPr lang="en-US" dirty="0"/>
          </a:p>
        </p:txBody>
      </p:sp>
      <p:sp>
        <p:nvSpPr>
          <p:cNvPr id="12" name="Parallelogram 11"/>
          <p:cNvSpPr/>
          <p:nvPr/>
        </p:nvSpPr>
        <p:spPr>
          <a:xfrm>
            <a:off x="222738" y="5410200"/>
            <a:ext cx="1834662" cy="38100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Sample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  <a:endCxn id="11" idx="1"/>
          </p:cNvCxnSpPr>
          <p:nvPr/>
        </p:nvCxnSpPr>
        <p:spPr>
          <a:xfrm flipV="1">
            <a:off x="2009775" y="5029200"/>
            <a:ext cx="581025" cy="5715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2"/>
            <a:endCxn id="38" idx="1"/>
          </p:cNvCxnSpPr>
          <p:nvPr/>
        </p:nvCxnSpPr>
        <p:spPr>
          <a:xfrm>
            <a:off x="2009775" y="5600700"/>
            <a:ext cx="581025" cy="6477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2"/>
          </p:cNvCxnSpPr>
          <p:nvPr/>
        </p:nvCxnSpPr>
        <p:spPr>
          <a:xfrm flipV="1">
            <a:off x="2009775" y="5581650"/>
            <a:ext cx="581025" cy="190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1060" y="4829908"/>
            <a:ext cx="1678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Each Model receives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the same input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6" name="Hexagon 25"/>
          <p:cNvSpPr/>
          <p:nvPr/>
        </p:nvSpPr>
        <p:spPr>
          <a:xfrm>
            <a:off x="5029200" y="5211679"/>
            <a:ext cx="1066800" cy="895272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Vote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114800" y="5638800"/>
            <a:ext cx="914400" cy="205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6" idx="3"/>
          </p:cNvCxnSpPr>
          <p:nvPr/>
        </p:nvCxnSpPr>
        <p:spPr>
          <a:xfrm>
            <a:off x="4114800" y="5091519"/>
            <a:ext cx="914400" cy="56779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6" idx="3"/>
          </p:cNvCxnSpPr>
          <p:nvPr/>
        </p:nvCxnSpPr>
        <p:spPr>
          <a:xfrm flipV="1">
            <a:off x="4067908" y="5659315"/>
            <a:ext cx="961292" cy="58908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34084" y="4595215"/>
            <a:ext cx="260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Each Model outputs its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Prediction to a vote accumulator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79207" y="5729608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400" dirty="0" smtClean="0">
                <a:solidFill>
                  <a:schemeClr val="accent6">
                    <a:lumMod val="75000"/>
                  </a:schemeClr>
                </a:solidFill>
              </a:rPr>
              <a:t>ŷ</a:t>
            </a:r>
            <a:r>
              <a:rPr lang="cy-GB" sz="1400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77545" y="4964546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400" dirty="0" smtClean="0">
                <a:solidFill>
                  <a:schemeClr val="accent6">
                    <a:lumMod val="75000"/>
                  </a:schemeClr>
                </a:solidFill>
              </a:rPr>
              <a:t>ŷ</a:t>
            </a:r>
            <a:r>
              <a:rPr lang="cy-GB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79207" y="5375417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400" dirty="0" smtClean="0">
                <a:solidFill>
                  <a:schemeClr val="accent6">
                    <a:lumMod val="75000"/>
                  </a:schemeClr>
                </a:solidFill>
              </a:rPr>
              <a:t>ŷ</a:t>
            </a:r>
            <a:r>
              <a:rPr lang="cy-GB" sz="14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119446" y="5658283"/>
            <a:ext cx="914400" cy="103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33846" y="5471700"/>
            <a:ext cx="304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400" dirty="0" smtClean="0">
                <a:solidFill>
                  <a:schemeClr val="accent6">
                    <a:lumMod val="75000"/>
                  </a:schemeClr>
                </a:solidFill>
              </a:rPr>
              <a:t>ŷ</a:t>
            </a:r>
            <a:r>
              <a:rPr lang="cy-GB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42892" y="5867400"/>
            <a:ext cx="28021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final predictor is determined from</a:t>
            </a:r>
            <a:endParaRPr lang="en-US" sz="1400" baseline="-25000" dirty="0" smtClean="0">
              <a:solidFill>
                <a:srgbClr val="00B050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a majority vote of the model’s 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Predictors.</a:t>
            </a:r>
          </a:p>
        </p:txBody>
      </p:sp>
    </p:spTree>
    <p:extLst>
      <p:ext uri="{BB962C8B-B14F-4D97-AF65-F5344CB8AC3E}">
        <p14:creationId xmlns:p14="http://schemas.microsoft.com/office/powerpoint/2010/main" val="22455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69948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Background - Condorcet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5226" y="1441938"/>
            <a:ext cx="895360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theory behind Ensemble method is based on a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seminal paper written by the French mathematician,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Marquis de Condorcet in 1785.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his paper, he proposed a mathematical reasoning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behind majority voting in jury systems on the 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probability that a jury will come to the correct decision.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i="1" dirty="0"/>
              <a:t> </a:t>
            </a:r>
            <a:r>
              <a:rPr lang="en-US" sz="2000" i="1" dirty="0" smtClean="0"/>
              <a:t>        Essay </a:t>
            </a:r>
            <a:r>
              <a:rPr lang="en-US" sz="2000" i="1" dirty="0"/>
              <a:t>on the Application of Analysis to the Probability </a:t>
            </a:r>
            <a:r>
              <a:rPr lang="en-US" sz="2000" i="1" dirty="0" smtClean="0"/>
              <a:t>of </a:t>
            </a:r>
            <a:r>
              <a:rPr lang="en-US" sz="2000" i="1" dirty="0"/>
              <a:t>Majority Decisions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://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en.wikipedia.org/wiki/Condorcet%27s_jury_theorem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69948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Condorcet’s Jury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Theorm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2738" y="1447800"/>
            <a:ext cx="885300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Principle: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If we assume each voter probability of making a good decision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is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better than random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(i.e., &gt; 0.50), then the probability of a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good decision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increases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with each voter added.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He showed the converse was also true.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If we assume each voter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 probability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of making a good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decision is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less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than random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 (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i.e.,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&lt;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0.50), then the probability of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good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decision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decreases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 with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each voter added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 Even if the probability is slightly more than random (e.g., 0.51),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the principle holds true.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p(0.51) + p(0.51) + p(0.51) … = p(&gt; 0.51)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69948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Weak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2738" y="1447800"/>
            <a:ext cx="88168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an Ensemble method, one combines multiple weak learners to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make a strong learning model.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weak learner is any model that has an accuracy of better than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random, even if it is just slightly better (e.g., 0.51).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4287" y="4039216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 Learner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0841" y="4672262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 Learner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0841" y="5639416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 Learner 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8302" y="512946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9" name="Right Brace 8"/>
          <p:cNvSpPr/>
          <p:nvPr/>
        </p:nvSpPr>
        <p:spPr>
          <a:xfrm>
            <a:off x="4667887" y="4267816"/>
            <a:ext cx="228600" cy="1600200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5805025" y="4458441"/>
            <a:ext cx="1477108" cy="1263778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Majority Vote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82187" y="5067916"/>
            <a:ext cx="914400" cy="103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57300" y="3616008"/>
            <a:ext cx="6629400" cy="29378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47625" y="3627804"/>
            <a:ext cx="1440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Strong Learner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9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69948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Ensemble – Decision Stumps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7469" y="1024811"/>
            <a:ext cx="438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Decision Stumps – Weak Learners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7613" y="1557754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03059" y="2055405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95170" y="3382377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18762" y="2065754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0917" y="2055405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720327" y="2027316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237671" y="5100716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714040" y="3864977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20590" y="3890377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84334" y="1392823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0" name="Curved Connector 39"/>
          <p:cNvCxnSpPr>
            <a:endCxn id="8" idx="3"/>
          </p:cNvCxnSpPr>
          <p:nvPr/>
        </p:nvCxnSpPr>
        <p:spPr>
          <a:xfrm rot="10800000" flipV="1">
            <a:off x="3046579" y="1557754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70189" y="303765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2958870" y="3477805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0800000" flipV="1">
            <a:off x="2984495" y="5117592"/>
            <a:ext cx="612997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41464" y="386497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2.5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573822" y="384793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2.5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561939" y="4931439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67" name="Rectangle 66"/>
          <p:cNvSpPr/>
          <p:nvPr/>
        </p:nvSpPr>
        <p:spPr>
          <a:xfrm>
            <a:off x="1186680" y="4309477"/>
            <a:ext cx="94492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2279706" y="4296777"/>
            <a:ext cx="967891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156904" y="5985201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226586" y="5985201"/>
            <a:ext cx="9591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325175" y="2478682"/>
            <a:ext cx="886124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463431" y="5568621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&lt;= 4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261711" y="5578801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 4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1187700" y="2487205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538356" y="5553401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144906" y="5578801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/>
          <p:cNvSpPr/>
          <p:nvPr/>
        </p:nvSpPr>
        <p:spPr>
          <a:xfrm>
            <a:off x="4761618" y="1731377"/>
            <a:ext cx="1410582" cy="4427447"/>
          </a:xfrm>
          <a:prstGeom prst="rightBrace">
            <a:avLst>
              <a:gd name="adj1" fmla="val 4524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00800" y="3749222"/>
            <a:ext cx="2211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MAJORITY VOTE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3012" y="4328993"/>
            <a:ext cx="1967205" cy="132343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Weight: 4.2 = Apple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Width : 2.3  = Banana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Height : 5.5 = Banana</a:t>
            </a: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   VOTE = Banana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6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69948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Bootstrap Aggregation (Bagging)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2738" y="1447800"/>
            <a:ext cx="88563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Bagging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method of deriving multiple models from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the same training data, where each model uses a subset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of the training data selected at random.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prediction is then made based on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majority vote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of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the models.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1000" y="4495800"/>
            <a:ext cx="1143000" cy="1981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Data</a:t>
            </a:r>
          </a:p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133600" y="4953000"/>
            <a:ext cx="1143000" cy="685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</a:t>
            </a:r>
          </a:p>
          <a:p>
            <a:pPr algn="ctr"/>
            <a:r>
              <a:rPr lang="en-US" dirty="0" smtClean="0"/>
              <a:t>Subset</a:t>
            </a:r>
          </a:p>
        </p:txBody>
      </p:sp>
      <p:sp>
        <p:nvSpPr>
          <p:cNvPr id="7" name="Can 6"/>
          <p:cNvSpPr/>
          <p:nvPr/>
        </p:nvSpPr>
        <p:spPr>
          <a:xfrm>
            <a:off x="2286000" y="5105400"/>
            <a:ext cx="1143000" cy="685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</a:t>
            </a:r>
          </a:p>
          <a:p>
            <a:pPr algn="ctr"/>
            <a:r>
              <a:rPr lang="en-US" dirty="0" smtClean="0"/>
              <a:t>Subset</a:t>
            </a:r>
          </a:p>
        </p:txBody>
      </p:sp>
      <p:sp>
        <p:nvSpPr>
          <p:cNvPr id="8" name="Can 7"/>
          <p:cNvSpPr/>
          <p:nvPr/>
        </p:nvSpPr>
        <p:spPr>
          <a:xfrm>
            <a:off x="2438400" y="5257800"/>
            <a:ext cx="1143000" cy="685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</a:t>
            </a:r>
          </a:p>
          <a:p>
            <a:pPr algn="ctr"/>
            <a:r>
              <a:rPr lang="en-US" dirty="0" smtClean="0"/>
              <a:t>Subset</a:t>
            </a:r>
          </a:p>
        </p:txBody>
      </p:sp>
      <p:sp>
        <p:nvSpPr>
          <p:cNvPr id="9" name="Can 8"/>
          <p:cNvSpPr/>
          <p:nvPr/>
        </p:nvSpPr>
        <p:spPr>
          <a:xfrm>
            <a:off x="2590800" y="5410200"/>
            <a:ext cx="1143000" cy="685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</a:t>
            </a:r>
          </a:p>
          <a:p>
            <a:pPr algn="ctr"/>
            <a:r>
              <a:rPr lang="en-US" dirty="0" smtClean="0"/>
              <a:t>Subset</a:t>
            </a:r>
          </a:p>
        </p:txBody>
      </p:sp>
      <p:sp>
        <p:nvSpPr>
          <p:cNvPr id="10" name="Can 9"/>
          <p:cNvSpPr/>
          <p:nvPr/>
        </p:nvSpPr>
        <p:spPr>
          <a:xfrm>
            <a:off x="2743200" y="5562600"/>
            <a:ext cx="1143000" cy="685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</a:t>
            </a:r>
          </a:p>
          <a:p>
            <a:pPr algn="ctr"/>
            <a:r>
              <a:rPr lang="en-US" dirty="0" smtClean="0"/>
              <a:t>Subsets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676400" y="5105400"/>
            <a:ext cx="381000" cy="990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60728" y="4290646"/>
            <a:ext cx="2364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Random Splitting into Subsets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1575312" y="4775711"/>
            <a:ext cx="659377" cy="3048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36345" y="5122985"/>
            <a:ext cx="1431056" cy="3253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88745" y="5275385"/>
            <a:ext cx="1431056" cy="3253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41145" y="5427785"/>
            <a:ext cx="1431056" cy="3253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93545" y="5580185"/>
            <a:ext cx="1431056" cy="3253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045945" y="5732585"/>
            <a:ext cx="1431056" cy="3253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4026037" y="5143500"/>
            <a:ext cx="381000" cy="990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216537" y="4290645"/>
            <a:ext cx="191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Trained Weaker Models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5400000">
            <a:off x="3912385" y="4715655"/>
            <a:ext cx="659377" cy="3048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exagon 25"/>
          <p:cNvSpPr/>
          <p:nvPr/>
        </p:nvSpPr>
        <p:spPr>
          <a:xfrm>
            <a:off x="7162800" y="4885638"/>
            <a:ext cx="1477108" cy="1263778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Majority Vote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6616840" y="5067300"/>
            <a:ext cx="381000" cy="990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77001" y="4290646"/>
            <a:ext cx="163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Models’ Predictions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5400000">
            <a:off x="6477651" y="4679044"/>
            <a:ext cx="659377" cy="3048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97694" y="6474113"/>
            <a:ext cx="1549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Stronger Predictor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31" name="Curved Connector 30"/>
          <p:cNvCxnSpPr>
            <a:endCxn id="26" idx="2"/>
          </p:cNvCxnSpPr>
          <p:nvPr/>
        </p:nvCxnSpPr>
        <p:spPr>
          <a:xfrm flipV="1">
            <a:off x="6959740" y="6149416"/>
            <a:ext cx="519005" cy="431695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2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69948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Random Forrest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2738" y="1447800"/>
            <a:ext cx="875425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Random Forrest is a popular ensemble method.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Used for Decision Trees (majority vote) or Regression (mean).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Good at solving issues of overfitting in Decision Trees.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Combines Bagging and Splitting of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Split the training data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into 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random selected subsets.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Split the features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into 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K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random selected subsets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(e.g., K =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sqrt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 number of features).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Produce K models, one per feature subset, per data subset,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for a total of K*B models (e.g., random decision trees).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Use majority voting (decision tree) or mean (regression) to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predict a result.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0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5627</TotalTime>
  <Words>458</Words>
  <Application>Microsoft Office PowerPoint</Application>
  <PresentationFormat>On-screen Show (4:3)</PresentationFormat>
  <Paragraphs>128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Machine Learning Ensemble Methods </vt:lpstr>
      <vt:lpstr>Ensemble Methods</vt:lpstr>
      <vt:lpstr>Background - Condorcet</vt:lpstr>
      <vt:lpstr>Condorcet’s Jury Theorm</vt:lpstr>
      <vt:lpstr>Weak Learners</vt:lpstr>
      <vt:lpstr>Ensemble – Decision Stumps</vt:lpstr>
      <vt:lpstr>Bootstrap Aggregation (Bagging)</vt:lpstr>
      <vt:lpstr>Random Forrest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142</cp:revision>
  <dcterms:created xsi:type="dcterms:W3CDTF">2006-08-16T00:00:00Z</dcterms:created>
  <dcterms:modified xsi:type="dcterms:W3CDTF">2017-11-12T06:04:55Z</dcterms:modified>
</cp:coreProperties>
</file>