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2" r:id="rId3"/>
    <p:sldId id="286" r:id="rId4"/>
    <p:sldId id="287" r:id="rId5"/>
    <p:sldId id="289" r:id="rId6"/>
    <p:sldId id="288" r:id="rId7"/>
    <p:sldId id="291" r:id="rId8"/>
    <p:sldId id="290" r:id="rId9"/>
    <p:sldId id="292" r:id="rId10"/>
    <p:sldId id="294" r:id="rId11"/>
    <p:sldId id="293" r:id="rId12"/>
    <p:sldId id="295" r:id="rId13"/>
    <p:sldId id="297" r:id="rId14"/>
    <p:sldId id="296" r:id="rId15"/>
    <p:sldId id="298" r:id="rId16"/>
    <p:sldId id="299" r:id="rId17"/>
    <p:sldId id="300" r:id="rId18"/>
    <p:sldId id="301" r:id="rId19"/>
    <p:sldId id="302" r:id="rId20"/>
    <p:sldId id="30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39" autoAdjust="0"/>
  </p:normalViewPr>
  <p:slideViewPr>
    <p:cSldViewPr>
      <p:cViewPr>
        <p:scale>
          <a:sx n="85" d="100"/>
          <a:sy n="85" d="100"/>
        </p:scale>
        <p:origin x="-510" y="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70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70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70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70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70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70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70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Development</a:t>
            </a:r>
            <a:br>
              <a:rPr lang="en-US" dirty="0" smtClean="0"/>
            </a:br>
            <a:r>
              <a:rPr lang="en-US" dirty="0" smtClean="0"/>
              <a:t>Networking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Feb. 2018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Subnets (C, B, A)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2929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Routes are broken into Subnets, smallest is C-Subnet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-68462" y="1164134"/>
            <a:ext cx="926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IP Addresses are broken into subnets. Routers handle routing data within and between subnets.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9199" y="2597484"/>
            <a:ext cx="1362568" cy="12968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-68462" y="2289707"/>
            <a:ext cx="1782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 Host aaa.bbb.ccc.1</a:t>
            </a:r>
            <a:endParaRPr lang="en-US" sz="1400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5181600" y="2597484"/>
            <a:ext cx="1362568" cy="12968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724400" y="2299369"/>
            <a:ext cx="1965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 Host aaa.bbb.ccc.254</a:t>
            </a:r>
            <a:endParaRPr lang="en-US" sz="14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2066433" y="2612426"/>
            <a:ext cx="1362568" cy="12968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784744" y="2297880"/>
            <a:ext cx="1782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 Host aaa.bbb.ccc.2</a:t>
            </a:r>
            <a:endParaRPr lang="en-US" sz="1400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7315200" y="2597483"/>
            <a:ext cx="1362568" cy="12968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013875" y="2297879"/>
            <a:ext cx="1965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 Host aaa.bbb.ccc.255</a:t>
            </a:r>
            <a:endParaRPr lang="en-US" sz="14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3548635" y="4800600"/>
            <a:ext cx="1707995" cy="115279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Router</a:t>
            </a:r>
            <a:endParaRPr lang="en-US" dirty="0"/>
          </a:p>
        </p:txBody>
      </p:sp>
      <p:sp>
        <p:nvSpPr>
          <p:cNvPr id="57" name="Can 56"/>
          <p:cNvSpPr/>
          <p:nvPr/>
        </p:nvSpPr>
        <p:spPr>
          <a:xfrm>
            <a:off x="4691636" y="4980645"/>
            <a:ext cx="457200" cy="73993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/>
          <p:cNvSpPr/>
          <p:nvPr/>
        </p:nvSpPr>
        <p:spPr>
          <a:xfrm rot="5400000">
            <a:off x="3968183" y="767783"/>
            <a:ext cx="685800" cy="722743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702262" y="2836633"/>
            <a:ext cx="1281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C-subnet address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60" name="Curved Connector 59"/>
          <p:cNvCxnSpPr>
            <a:endCxn id="40" idx="3"/>
          </p:cNvCxnSpPr>
          <p:nvPr/>
        </p:nvCxnSpPr>
        <p:spPr>
          <a:xfrm rot="16200000" flipV="1">
            <a:off x="3529649" y="2489340"/>
            <a:ext cx="384864" cy="309721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325611" y="2345726"/>
            <a:ext cx="288818" cy="228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urved Connector 60"/>
          <p:cNvCxnSpPr/>
          <p:nvPr/>
        </p:nvCxnSpPr>
        <p:spPr>
          <a:xfrm flipV="1">
            <a:off x="4983831" y="2574327"/>
            <a:ext cx="1416969" cy="400805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324600" y="2317838"/>
            <a:ext cx="363977" cy="27964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316024" y="5238498"/>
            <a:ext cx="2645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C-subnet covers a range of 256 devices</a:t>
            </a:r>
            <a:endParaRPr lang="en-US" sz="1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12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DNS Lookup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2600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When a connection is made to a domain name alias, the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client makes a request to a Domain Name Server (DNS),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which does a lookup to return an IP address.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7588" y="1189984"/>
            <a:ext cx="7609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Domain Names are ways of giving a Name Alias to a (logical) device on a WAN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190999" y="3489498"/>
            <a:ext cx="1143000" cy="115279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</a:t>
            </a:r>
            <a:br>
              <a:rPr lang="en-US" dirty="0" smtClean="0"/>
            </a:br>
            <a:r>
              <a:rPr lang="en-US" dirty="0" smtClean="0"/>
              <a:t>Lookup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257088" y="3434358"/>
            <a:ext cx="18288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72024" y="3126581"/>
            <a:ext cx="816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 Client</a:t>
            </a:r>
            <a:endParaRPr lang="en-US" sz="1400" b="1" dirty="0"/>
          </a:p>
        </p:txBody>
      </p:sp>
      <p:sp>
        <p:nvSpPr>
          <p:cNvPr id="40" name="Right Arrow 39"/>
          <p:cNvSpPr/>
          <p:nvPr/>
        </p:nvSpPr>
        <p:spPr>
          <a:xfrm>
            <a:off x="2209799" y="3664447"/>
            <a:ext cx="781050" cy="2216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047999" y="3621385"/>
            <a:ext cx="1009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Host Name</a:t>
            </a:r>
            <a:endParaRPr lang="en-US" sz="1400" b="1" dirty="0"/>
          </a:p>
        </p:txBody>
      </p:sp>
      <p:sp>
        <p:nvSpPr>
          <p:cNvPr id="42" name="Right Arrow 41"/>
          <p:cNvSpPr/>
          <p:nvPr/>
        </p:nvSpPr>
        <p:spPr>
          <a:xfrm rot="10800000">
            <a:off x="2146609" y="4274047"/>
            <a:ext cx="781050" cy="2216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091280" y="4187925"/>
            <a:ext cx="966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IP Address</a:t>
            </a:r>
            <a:endParaRPr lang="en-US" sz="14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6553199" y="3434358"/>
            <a:ext cx="18288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170005" y="3126581"/>
            <a:ext cx="662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333196" y="2972693"/>
            <a:ext cx="1942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Send Host Name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of Server (e.g., google.com)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17" name="Curved Connector 16"/>
          <p:cNvCxnSpPr>
            <a:endCxn id="41" idx="0"/>
          </p:cNvCxnSpPr>
          <p:nvPr/>
        </p:nvCxnSpPr>
        <p:spPr>
          <a:xfrm rot="5400000">
            <a:off x="3537020" y="3381228"/>
            <a:ext cx="256050" cy="22426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91280" y="4807447"/>
            <a:ext cx="1915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Return IP address of Server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16200000" flipV="1">
            <a:off x="3260047" y="4568852"/>
            <a:ext cx="258431" cy="11213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190999" y="5177162"/>
            <a:ext cx="1143000" cy="115279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2246737" y="5642733"/>
            <a:ext cx="572662" cy="2216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lded Corner 23"/>
          <p:cNvSpPr/>
          <p:nvPr/>
        </p:nvSpPr>
        <p:spPr>
          <a:xfrm>
            <a:off x="2876701" y="5563060"/>
            <a:ext cx="646894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</a:t>
            </a:r>
            <a:endParaRPr lang="en-US" sz="1400" b="1" dirty="0"/>
          </a:p>
        </p:txBody>
      </p:sp>
      <p:sp>
        <p:nvSpPr>
          <p:cNvPr id="25" name="Right Arrow 24"/>
          <p:cNvSpPr/>
          <p:nvPr/>
        </p:nvSpPr>
        <p:spPr>
          <a:xfrm>
            <a:off x="3552913" y="5642733"/>
            <a:ext cx="572662" cy="2216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368575" y="6231415"/>
            <a:ext cx="135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Uses IP Address to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send data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27" name="Curved Connector 26"/>
          <p:cNvCxnSpPr>
            <a:endCxn id="24" idx="2"/>
          </p:cNvCxnSpPr>
          <p:nvPr/>
        </p:nvCxnSpPr>
        <p:spPr>
          <a:xfrm rot="5400000" flipH="1" flipV="1">
            <a:off x="2854385" y="6138085"/>
            <a:ext cx="539787" cy="15173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/>
          <p:cNvSpPr/>
          <p:nvPr/>
        </p:nvSpPr>
        <p:spPr>
          <a:xfrm>
            <a:off x="5410199" y="5642733"/>
            <a:ext cx="990600" cy="2216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olded Corner 31"/>
          <p:cNvSpPr/>
          <p:nvPr/>
        </p:nvSpPr>
        <p:spPr>
          <a:xfrm>
            <a:off x="7144152" y="5524960"/>
            <a:ext cx="646894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9911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DNS Network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78955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Host (client) -&gt; LAN -&gt; ISP -&gt; Primary Name Server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7588" y="1189984"/>
            <a:ext cx="729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DNS Name Lookups are maintained by a distributed system of DNS Servers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293328" y="3421296"/>
            <a:ext cx="1143000" cy="115279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</a:t>
            </a:r>
            <a:br>
              <a:rPr lang="en-US" dirty="0" smtClean="0"/>
            </a:br>
            <a:r>
              <a:rPr lang="en-US" dirty="0" smtClean="0"/>
              <a:t>Lookup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257088" y="3434358"/>
            <a:ext cx="18288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72024" y="3126581"/>
            <a:ext cx="816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 Client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65866" y="2933849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Local cache of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domain name to IP address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5400000" flipH="1" flipV="1">
            <a:off x="3505147" y="4778371"/>
            <a:ext cx="382329" cy="229823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91280" y="5084447"/>
            <a:ext cx="1434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Local Area Network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DNS Server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10800000" flipV="1">
            <a:off x="1521587" y="3126581"/>
            <a:ext cx="744279" cy="5378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ded Corner 2"/>
          <p:cNvSpPr/>
          <p:nvPr/>
        </p:nvSpPr>
        <p:spPr>
          <a:xfrm>
            <a:off x="672024" y="3653575"/>
            <a:ext cx="849562" cy="68823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/</a:t>
            </a:r>
            <a:r>
              <a:rPr lang="en-US" sz="1200" dirty="0" err="1" smtClean="0"/>
              <a:t>etc</a:t>
            </a:r>
            <a:r>
              <a:rPr lang="en-US" sz="1200" dirty="0" smtClean="0"/>
              <a:t>/hosts</a:t>
            </a:r>
            <a:endParaRPr lang="en-US" sz="1200" dirty="0"/>
          </a:p>
        </p:txBody>
      </p:sp>
      <p:sp>
        <p:nvSpPr>
          <p:cNvPr id="6" name="Left-Right Arrow 5"/>
          <p:cNvSpPr/>
          <p:nvPr/>
        </p:nvSpPr>
        <p:spPr>
          <a:xfrm>
            <a:off x="2158166" y="3653575"/>
            <a:ext cx="1038390" cy="190649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70366" y="2986158"/>
            <a:ext cx="4401634" cy="35670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-Right Arrow 38"/>
          <p:cNvSpPr/>
          <p:nvPr/>
        </p:nvSpPr>
        <p:spPr>
          <a:xfrm>
            <a:off x="4462348" y="3826100"/>
            <a:ext cx="871652" cy="130406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230170" y="2678381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LAN</a:t>
            </a:r>
            <a:endParaRPr lang="en-US" sz="1400" b="1" dirty="0"/>
          </a:p>
        </p:txBody>
      </p:sp>
      <p:sp>
        <p:nvSpPr>
          <p:cNvPr id="44" name="Rectangle 43"/>
          <p:cNvSpPr/>
          <p:nvPr/>
        </p:nvSpPr>
        <p:spPr>
          <a:xfrm>
            <a:off x="5028628" y="2971542"/>
            <a:ext cx="1907404" cy="35670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5410830" y="3395514"/>
            <a:ext cx="1143000" cy="115279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</a:t>
            </a:r>
            <a:br>
              <a:rPr lang="en-US" dirty="0" smtClean="0"/>
            </a:br>
            <a:r>
              <a:rPr lang="en-US" dirty="0" smtClean="0"/>
              <a:t>Lookup</a:t>
            </a:r>
            <a:endParaRPr lang="en-US" dirty="0"/>
          </a:p>
        </p:txBody>
      </p:sp>
      <p:cxnSp>
        <p:nvCxnSpPr>
          <p:cNvPr id="47" name="Curved Connector 46"/>
          <p:cNvCxnSpPr/>
          <p:nvPr/>
        </p:nvCxnSpPr>
        <p:spPr>
          <a:xfrm rot="5400000" flipH="1" flipV="1">
            <a:off x="5645647" y="4647104"/>
            <a:ext cx="382329" cy="229823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31780" y="4953180"/>
            <a:ext cx="172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ISP DNS Server – cached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copy of global lookups.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38513" y="265767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ISP</a:t>
            </a:r>
            <a:endParaRPr lang="en-US" sz="1400" b="1" dirty="0"/>
          </a:p>
        </p:txBody>
      </p:sp>
      <p:sp>
        <p:nvSpPr>
          <p:cNvPr id="50" name="Rectangle 49"/>
          <p:cNvSpPr/>
          <p:nvPr/>
        </p:nvSpPr>
        <p:spPr>
          <a:xfrm>
            <a:off x="7088432" y="2967057"/>
            <a:ext cx="1907404" cy="35670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160985" y="2640912"/>
            <a:ext cx="1773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Primary Name Server</a:t>
            </a:r>
            <a:endParaRPr lang="en-US" sz="1400" b="1" dirty="0"/>
          </a:p>
        </p:txBody>
      </p:sp>
      <p:sp>
        <p:nvSpPr>
          <p:cNvPr id="52" name="Left-Right Arrow 51"/>
          <p:cNvSpPr/>
          <p:nvPr/>
        </p:nvSpPr>
        <p:spPr>
          <a:xfrm>
            <a:off x="6617320" y="3828911"/>
            <a:ext cx="748367" cy="130406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7476459" y="3343985"/>
            <a:ext cx="1143000" cy="115279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</a:t>
            </a:r>
            <a:br>
              <a:rPr lang="en-US" dirty="0" smtClean="0"/>
            </a:br>
            <a:r>
              <a:rPr lang="en-US" dirty="0" smtClean="0"/>
              <a:t>Lookup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246582" y="4784785"/>
            <a:ext cx="16906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Master copy of global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Lookups.</a:t>
            </a:r>
          </a:p>
          <a:p>
            <a:endParaRPr lang="en-US" sz="1200" b="1" dirty="0">
              <a:solidFill>
                <a:srgbClr val="00B050"/>
              </a:solidFill>
            </a:endParaRPr>
          </a:p>
          <a:p>
            <a:r>
              <a:rPr lang="en-US" sz="1200" b="1" dirty="0" smtClean="0">
                <a:solidFill>
                  <a:srgbClr val="00B050"/>
                </a:solidFill>
              </a:rPr>
              <a:t>Replicated across seven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Primary DNS Servers.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55" name="Curved Connector 54"/>
          <p:cNvCxnSpPr/>
          <p:nvPr/>
        </p:nvCxnSpPr>
        <p:spPr>
          <a:xfrm rot="5400000" flipH="1" flipV="1">
            <a:off x="7812644" y="4608339"/>
            <a:ext cx="382329" cy="229823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73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Ports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6055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Ports provide the logical mapping between an application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and an IP address.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64K ports per IP Address – supporting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upto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64K applications.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Reserved ports: e.g., 80 and 443 (SSL) for Internet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6992" y="1195733"/>
            <a:ext cx="895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Ports provide mechanism for different applications to have own connection to an IP address.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103277" y="4262495"/>
            <a:ext cx="1144871" cy="139887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4800" y="3548198"/>
            <a:ext cx="18288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" y="3231380"/>
            <a:ext cx="816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 Client</a:t>
            </a:r>
            <a:endParaRPr lang="en-US" sz="1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8100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Web Browser</a:t>
            </a:r>
            <a:endParaRPr lang="en-US" sz="1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33400" y="4648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FTP</a:t>
            </a:r>
            <a:endParaRPr lang="en-US" sz="14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533400" y="5554565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Other</a:t>
            </a:r>
            <a:endParaRPr lang="en-US" sz="1400" b="1" dirty="0"/>
          </a:p>
        </p:txBody>
      </p:sp>
      <p:sp>
        <p:nvSpPr>
          <p:cNvPr id="14" name="Folded Corner 13"/>
          <p:cNvSpPr/>
          <p:nvPr/>
        </p:nvSpPr>
        <p:spPr>
          <a:xfrm>
            <a:off x="6294473" y="4262496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endParaRPr lang="en-US" sz="1400" b="1" dirty="0"/>
          </a:p>
        </p:txBody>
      </p:sp>
      <p:sp>
        <p:nvSpPr>
          <p:cNvPr id="15" name="Right Arrow 14"/>
          <p:cNvSpPr/>
          <p:nvPr/>
        </p:nvSpPr>
        <p:spPr>
          <a:xfrm rot="10800000">
            <a:off x="5380073" y="4342169"/>
            <a:ext cx="781050" cy="2216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lded Corner 15"/>
          <p:cNvSpPr/>
          <p:nvPr/>
        </p:nvSpPr>
        <p:spPr>
          <a:xfrm>
            <a:off x="6294473" y="4795896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B</a:t>
            </a:r>
            <a:endParaRPr lang="en-US" sz="1400" b="1" dirty="0"/>
          </a:p>
        </p:txBody>
      </p:sp>
      <p:sp>
        <p:nvSpPr>
          <p:cNvPr id="17" name="Folded Corner 16"/>
          <p:cNvSpPr/>
          <p:nvPr/>
        </p:nvSpPr>
        <p:spPr>
          <a:xfrm>
            <a:off x="6294473" y="5280373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C</a:t>
            </a:r>
            <a:endParaRPr lang="en-US" sz="1400" b="1" dirty="0"/>
          </a:p>
        </p:txBody>
      </p:sp>
      <p:sp>
        <p:nvSpPr>
          <p:cNvPr id="18" name="Right Arrow 17"/>
          <p:cNvSpPr/>
          <p:nvPr/>
        </p:nvSpPr>
        <p:spPr>
          <a:xfrm rot="10800000">
            <a:off x="5380072" y="4875569"/>
            <a:ext cx="781050" cy="2216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0800000">
            <a:off x="5380071" y="5360046"/>
            <a:ext cx="781050" cy="2216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87834" y="4151794"/>
            <a:ext cx="773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Port: 80</a:t>
            </a:r>
            <a:endParaRPr 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437914" y="4678619"/>
            <a:ext cx="773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Port: 21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346542" y="5126483"/>
            <a:ext cx="956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Port: 5000</a:t>
            </a:r>
            <a:endParaRPr lang="en-US" sz="1400" b="1" dirty="0"/>
          </a:p>
        </p:txBody>
      </p:sp>
      <p:sp>
        <p:nvSpPr>
          <p:cNvPr id="23" name="Right Brace 22"/>
          <p:cNvSpPr/>
          <p:nvPr/>
        </p:nvSpPr>
        <p:spPr>
          <a:xfrm>
            <a:off x="7535975" y="4456048"/>
            <a:ext cx="381000" cy="1014825"/>
          </a:xfrm>
          <a:prstGeom prst="rightBrac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970873" y="4699724"/>
            <a:ext cx="854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Same </a:t>
            </a:r>
            <a:br>
              <a:rPr lang="en-US" sz="1200" b="1" dirty="0" smtClean="0">
                <a:solidFill>
                  <a:srgbClr val="00B050"/>
                </a:solidFill>
              </a:rPr>
            </a:br>
            <a:r>
              <a:rPr lang="en-US" sz="1200" b="1" dirty="0" smtClean="0">
                <a:solidFill>
                  <a:srgbClr val="00B050"/>
                </a:solidFill>
              </a:rPr>
              <a:t>IP Address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25" name="Folded Corner 24"/>
          <p:cNvSpPr/>
          <p:nvPr/>
        </p:nvSpPr>
        <p:spPr>
          <a:xfrm>
            <a:off x="2590800" y="3886200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endParaRPr lang="en-US" sz="1400" b="1" dirty="0"/>
          </a:p>
        </p:txBody>
      </p:sp>
      <p:sp>
        <p:nvSpPr>
          <p:cNvPr id="26" name="Folded Corner 25"/>
          <p:cNvSpPr/>
          <p:nvPr/>
        </p:nvSpPr>
        <p:spPr>
          <a:xfrm>
            <a:off x="2590800" y="4771433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B</a:t>
            </a:r>
            <a:endParaRPr lang="en-US" sz="1400" b="1" dirty="0"/>
          </a:p>
        </p:txBody>
      </p:sp>
      <p:sp>
        <p:nvSpPr>
          <p:cNvPr id="27" name="Folded Corner 26"/>
          <p:cNvSpPr/>
          <p:nvPr/>
        </p:nvSpPr>
        <p:spPr>
          <a:xfrm>
            <a:off x="2590800" y="5578125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C</a:t>
            </a:r>
            <a:endParaRPr lang="en-US" sz="1400" b="1" dirty="0"/>
          </a:p>
        </p:txBody>
      </p:sp>
      <p:sp>
        <p:nvSpPr>
          <p:cNvPr id="29" name="Right Arrow 28"/>
          <p:cNvSpPr/>
          <p:nvPr/>
        </p:nvSpPr>
        <p:spPr>
          <a:xfrm rot="10800000">
            <a:off x="2128099" y="3965873"/>
            <a:ext cx="390524" cy="18592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0800000">
            <a:off x="2156092" y="4911303"/>
            <a:ext cx="390524" cy="18592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0800000">
            <a:off x="2156092" y="5661373"/>
            <a:ext cx="390524" cy="18592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2775468">
            <a:off x="3693587" y="4169536"/>
            <a:ext cx="390524" cy="18592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8507985">
            <a:off x="3693587" y="5568411"/>
            <a:ext cx="390524" cy="18592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0800000">
            <a:off x="3674421" y="4876800"/>
            <a:ext cx="390524" cy="18592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70655" y="3578423"/>
            <a:ext cx="773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Port: 80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70655" y="4409935"/>
            <a:ext cx="773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Port: 21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79284" y="5313676"/>
            <a:ext cx="956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Port: 5000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455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Client Socket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19200" y="1164134"/>
            <a:ext cx="636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Clients connect to a Port on a Server, and then send/receive data.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0363" y="1905000"/>
            <a:ext cx="867942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Client( host, message ) {</a:t>
            </a:r>
          </a:p>
          <a:p>
            <a:r>
              <a:rPr lang="en-US" sz="1600" b="1" dirty="0"/>
              <a:t>	</a:t>
            </a:r>
            <a:r>
              <a:rPr lang="en-US" sz="1600" b="1" dirty="0" err="1" smtClean="0"/>
              <a:t>ipAddr</a:t>
            </a:r>
            <a:r>
              <a:rPr lang="en-US" sz="1600" b="1" dirty="0" smtClean="0"/>
              <a:t> =</a:t>
            </a:r>
            <a:r>
              <a:rPr lang="en-US" sz="1600" b="1" dirty="0"/>
              <a:t> </a:t>
            </a:r>
            <a:r>
              <a:rPr lang="en-US" sz="1600" b="1" dirty="0" err="1" smtClean="0"/>
              <a:t>getIPAddr</a:t>
            </a:r>
            <a:r>
              <a:rPr lang="en-US" sz="1600" b="1" dirty="0" smtClean="0"/>
              <a:t>(host)	</a:t>
            </a:r>
            <a:r>
              <a:rPr lang="en-US" sz="1600" b="1" dirty="0" smtClean="0">
                <a:solidFill>
                  <a:srgbClr val="00B050"/>
                </a:solidFill>
              </a:rPr>
              <a:t># </a:t>
            </a:r>
            <a:r>
              <a:rPr lang="en-US" sz="1600" b="1" dirty="0">
                <a:solidFill>
                  <a:srgbClr val="00B050"/>
                </a:solidFill>
              </a:rPr>
              <a:t>Convert host name (who to connect to) to IP Address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protocol = set protocol	</a:t>
            </a:r>
            <a:r>
              <a:rPr lang="en-US" sz="1600" b="1" dirty="0">
                <a:solidFill>
                  <a:srgbClr val="00B050"/>
                </a:solidFill>
              </a:rPr>
              <a:t># </a:t>
            </a:r>
            <a:r>
              <a:rPr lang="en-US" sz="1600" b="1" dirty="0" smtClean="0">
                <a:solidFill>
                  <a:srgbClr val="00B050"/>
                </a:solidFill>
              </a:rPr>
              <a:t>Choice </a:t>
            </a:r>
            <a:r>
              <a:rPr lang="en-US" sz="1600" b="1" dirty="0">
                <a:solidFill>
                  <a:srgbClr val="00B050"/>
                </a:solidFill>
              </a:rPr>
              <a:t>transmission protocol (TCP </a:t>
            </a:r>
            <a:r>
              <a:rPr lang="en-US" sz="1600" b="1" dirty="0" err="1">
                <a:solidFill>
                  <a:srgbClr val="00B050"/>
                </a:solidFill>
              </a:rPr>
              <a:t>vs</a:t>
            </a:r>
            <a:r>
              <a:rPr lang="en-US" sz="1600" b="1" dirty="0">
                <a:solidFill>
                  <a:srgbClr val="00B050"/>
                </a:solidFill>
              </a:rPr>
              <a:t> UDP</a:t>
            </a:r>
            <a:r>
              <a:rPr lang="en-US" sz="1600" b="1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smtClean="0"/>
              <a:t>port = set port		</a:t>
            </a:r>
            <a:r>
              <a:rPr lang="en-US" sz="1600" b="1" dirty="0" smtClean="0">
                <a:solidFill>
                  <a:srgbClr val="00B050"/>
                </a:solidFill>
              </a:rPr>
              <a:t># Choice the port that server side is listening to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 = socket( protocol)</a:t>
            </a:r>
            <a:r>
              <a:rPr lang="en-US" sz="1600" b="1" dirty="0" smtClean="0">
                <a:solidFill>
                  <a:srgbClr val="00B050"/>
                </a:solidFill>
              </a:rPr>
              <a:t>	# Create a socket configured for protocol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connection.connect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ipAddr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port)</a:t>
            </a:r>
            <a:r>
              <a:rPr lang="en-US" sz="1600" b="1" dirty="0" smtClean="0">
                <a:solidFill>
                  <a:srgbClr val="00B050"/>
                </a:solidFill>
              </a:rPr>
              <a:t>	# connect to the server for the specified port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= encode( message )</a:t>
            </a:r>
            <a:r>
              <a:rPr lang="en-US" sz="1600" b="1" dirty="0" smtClean="0">
                <a:solidFill>
                  <a:srgbClr val="00B050"/>
                </a:solidFill>
              </a:rPr>
              <a:t>	# Encode the message into byte stream for transmission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connection.send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data )</a:t>
            </a:r>
            <a:r>
              <a:rPr lang="en-US" sz="1600" b="1" dirty="0" smtClean="0">
                <a:solidFill>
                  <a:srgbClr val="00B050"/>
                </a:solidFill>
              </a:rPr>
              <a:t>	# send the data to the application on the server listening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			# on this port.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response =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connection.recv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r>
              <a:rPr lang="en-US" sz="1600" b="1" dirty="0" smtClean="0">
                <a:solidFill>
                  <a:srgbClr val="00B050"/>
                </a:solidFill>
              </a:rPr>
              <a:t>	# Receive response data from server.</a:t>
            </a:r>
            <a:br>
              <a:rPr lang="en-US" sz="1600" b="1" dirty="0" smtClean="0">
                <a:solidFill>
                  <a:srgbClr val="00B050"/>
                </a:solidFill>
              </a:rPr>
            </a:br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connection.close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r>
              <a:rPr lang="en-US" sz="1600" b="1" dirty="0" smtClean="0">
                <a:solidFill>
                  <a:srgbClr val="00B050"/>
                </a:solidFill>
              </a:rPr>
              <a:t>		# Close the connection to the server</a:t>
            </a:r>
          </a:p>
          <a:p>
            <a:r>
              <a:rPr lang="en-US" sz="1600" b="1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6096000"/>
            <a:ext cx="2688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Connection is opened with Server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57200" y="3657600"/>
            <a:ext cx="762000" cy="24384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14600" y="6448349"/>
            <a:ext cx="2377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Data is sent over the network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2133600" y="4419601"/>
            <a:ext cx="1143000" cy="20287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03691" y="5805295"/>
            <a:ext cx="2582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Client waits for response (if any)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3276600" y="5181600"/>
            <a:ext cx="750039" cy="70957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47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Client Socket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9600" y="1828800"/>
            <a:ext cx="827784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</a:t>
            </a:r>
            <a:r>
              <a:rPr lang="en-US" b="1" dirty="0" err="1" smtClean="0">
                <a:solidFill>
                  <a:srgbClr val="0070C0"/>
                </a:solidFill>
              </a:rPr>
              <a:t>ocket.connect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– Requests for connection to Server. Will wait until server accepts or</a:t>
            </a:r>
          </a:p>
          <a:p>
            <a:r>
              <a:rPr lang="en-US" dirty="0"/>
              <a:t>	</a:t>
            </a:r>
            <a:r>
              <a:rPr lang="en-US" dirty="0" smtClean="0"/>
              <a:t>	rejects connection. Will fail if host not reachable, or no server-side</a:t>
            </a:r>
            <a:br>
              <a:rPr lang="en-US" dirty="0" smtClean="0"/>
            </a:br>
            <a:r>
              <a:rPr lang="en-US" dirty="0" smtClean="0"/>
              <a:t>		application listening on the port.</a:t>
            </a:r>
          </a:p>
          <a:p>
            <a:endParaRPr lang="en-US" dirty="0"/>
          </a:p>
          <a:p>
            <a:r>
              <a:rPr lang="en-US" b="1" dirty="0" err="1" smtClean="0">
                <a:solidFill>
                  <a:srgbClr val="0070C0"/>
                </a:solidFill>
              </a:rPr>
              <a:t>socket.send</a:t>
            </a:r>
            <a:r>
              <a:rPr lang="en-US" b="1" dirty="0" smtClean="0">
                <a:solidFill>
                  <a:srgbClr val="0070C0"/>
                </a:solidFill>
              </a:rPr>
              <a:t>()  </a:t>
            </a:r>
            <a:r>
              <a:rPr lang="en-US" dirty="0" smtClean="0"/>
              <a:t>- Sends data to the Server. Non-blocking. Will return without waiting for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data to be received.</a:t>
            </a:r>
          </a:p>
          <a:p>
            <a:endParaRPr lang="en-US" dirty="0"/>
          </a:p>
          <a:p>
            <a:r>
              <a:rPr lang="en-US" b="1" dirty="0" err="1" smtClean="0">
                <a:solidFill>
                  <a:srgbClr val="0070C0"/>
                </a:solidFill>
              </a:rPr>
              <a:t>socket.recv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– Receives data from the server. Blocking, will wait until data is received.</a:t>
            </a:r>
            <a:br>
              <a:rPr lang="en-US" dirty="0" smtClean="0"/>
            </a:br>
            <a:r>
              <a:rPr lang="en-US" dirty="0" smtClean="0"/>
              <a:t>	          If connection is closed by server, it will unblock and return no data.</a:t>
            </a:r>
          </a:p>
          <a:p>
            <a:endParaRPr lang="en-US" dirty="0"/>
          </a:p>
          <a:p>
            <a:r>
              <a:rPr lang="en-US" b="1" dirty="0" err="1" smtClean="0">
                <a:solidFill>
                  <a:srgbClr val="0070C0"/>
                </a:solidFill>
              </a:rPr>
              <a:t>socket.close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– Closes the connection to the Server, and releases associated resources.</a:t>
            </a:r>
          </a:p>
        </p:txBody>
      </p:sp>
    </p:spTree>
    <p:extLst>
      <p:ext uri="{BB962C8B-B14F-4D97-AF65-F5344CB8AC3E}">
        <p14:creationId xmlns:p14="http://schemas.microsoft.com/office/powerpoint/2010/main" val="252206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Server Socket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4324" y="1164134"/>
            <a:ext cx="783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Server binds to a Port on a Server, and accepts connections to send/receive data.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0362" y="1614431"/>
            <a:ext cx="795769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Server() {</a:t>
            </a:r>
          </a:p>
          <a:p>
            <a:r>
              <a:rPr lang="en-US" sz="1600" b="1" dirty="0"/>
              <a:t>	</a:t>
            </a:r>
            <a:r>
              <a:rPr lang="en-US" sz="1600" b="1" dirty="0" err="1" smtClean="0"/>
              <a:t>ipAddr</a:t>
            </a:r>
            <a:r>
              <a:rPr lang="en-US" sz="1600" b="1" dirty="0" smtClean="0"/>
              <a:t> =</a:t>
            </a:r>
            <a:r>
              <a:rPr lang="en-US" sz="1600" b="1" dirty="0"/>
              <a:t> </a:t>
            </a:r>
            <a:r>
              <a:rPr lang="en-US" sz="1600" b="1" dirty="0" err="1" smtClean="0"/>
              <a:t>getIPAddr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localhost</a:t>
            </a:r>
            <a:r>
              <a:rPr lang="en-US" sz="1600" b="1" dirty="0" smtClean="0"/>
              <a:t>)	</a:t>
            </a:r>
            <a:r>
              <a:rPr lang="en-US" sz="1600" b="1" dirty="0" smtClean="0">
                <a:solidFill>
                  <a:srgbClr val="00B050"/>
                </a:solidFill>
              </a:rPr>
              <a:t># </a:t>
            </a:r>
            <a:r>
              <a:rPr lang="en-US" sz="1600" b="1" dirty="0">
                <a:solidFill>
                  <a:srgbClr val="00B050"/>
                </a:solidFill>
              </a:rPr>
              <a:t>Convert </a:t>
            </a:r>
            <a:r>
              <a:rPr lang="en-US" sz="1600" b="1" dirty="0" smtClean="0">
                <a:solidFill>
                  <a:srgbClr val="00B050"/>
                </a:solidFill>
              </a:rPr>
              <a:t>local host </a:t>
            </a:r>
            <a:r>
              <a:rPr lang="en-US" sz="1600" b="1" dirty="0">
                <a:solidFill>
                  <a:srgbClr val="00B050"/>
                </a:solidFill>
              </a:rPr>
              <a:t>name </a:t>
            </a:r>
            <a:r>
              <a:rPr lang="en-US" sz="1600" b="1" dirty="0" smtClean="0">
                <a:solidFill>
                  <a:srgbClr val="00B050"/>
                </a:solidFill>
              </a:rPr>
              <a:t>(server) </a:t>
            </a:r>
            <a:r>
              <a:rPr lang="en-US" sz="1600" b="1" dirty="0">
                <a:solidFill>
                  <a:srgbClr val="00B050"/>
                </a:solidFill>
              </a:rPr>
              <a:t>to IP Address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protocol = set protocol	</a:t>
            </a:r>
            <a:r>
              <a:rPr lang="en-US" sz="1600" b="1" dirty="0">
                <a:solidFill>
                  <a:srgbClr val="00B050"/>
                </a:solidFill>
              </a:rPr>
              <a:t># </a:t>
            </a:r>
            <a:r>
              <a:rPr lang="en-US" sz="1600" b="1" dirty="0" smtClean="0">
                <a:solidFill>
                  <a:srgbClr val="00B050"/>
                </a:solidFill>
              </a:rPr>
              <a:t>Choice </a:t>
            </a:r>
            <a:r>
              <a:rPr lang="en-US" sz="1600" b="1" dirty="0">
                <a:solidFill>
                  <a:srgbClr val="00B050"/>
                </a:solidFill>
              </a:rPr>
              <a:t>transmission protocol (TCP </a:t>
            </a:r>
            <a:r>
              <a:rPr lang="en-US" sz="1600" b="1" dirty="0" err="1">
                <a:solidFill>
                  <a:srgbClr val="00B050"/>
                </a:solidFill>
              </a:rPr>
              <a:t>vs</a:t>
            </a:r>
            <a:r>
              <a:rPr lang="en-US" sz="1600" b="1" dirty="0">
                <a:solidFill>
                  <a:srgbClr val="00B050"/>
                </a:solidFill>
              </a:rPr>
              <a:t> UDP</a:t>
            </a:r>
            <a:r>
              <a:rPr lang="en-US" sz="1600" b="1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smtClean="0"/>
              <a:t>port = set port		</a:t>
            </a:r>
            <a:r>
              <a:rPr lang="en-US" sz="1600" b="1" dirty="0" smtClean="0">
                <a:solidFill>
                  <a:srgbClr val="00B050"/>
                </a:solidFill>
              </a:rPr>
              <a:t># Choice the port that server side will listen to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server = socket( protocol)</a:t>
            </a:r>
            <a:r>
              <a:rPr lang="en-US" sz="1600" b="1" dirty="0" smtClean="0">
                <a:solidFill>
                  <a:srgbClr val="00B050"/>
                </a:solidFill>
              </a:rPr>
              <a:t>	# Create a socket configured for protocol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server.bind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ipAddr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port)</a:t>
            </a:r>
            <a:r>
              <a:rPr lang="en-US" sz="1600" b="1" dirty="0" smtClean="0">
                <a:solidFill>
                  <a:srgbClr val="00B050"/>
                </a:solidFill>
              </a:rPr>
              <a:t>	# Bind to the IP address and port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server.listen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r>
              <a:rPr lang="en-US" sz="1600" b="1" dirty="0" smtClean="0">
                <a:solidFill>
                  <a:srgbClr val="00B050"/>
                </a:solidFill>
              </a:rPr>
              <a:t>		# Enable listening for a connection from client.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 =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server.accept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r>
              <a:rPr lang="en-US" sz="1600" b="1" dirty="0" smtClean="0">
                <a:solidFill>
                  <a:srgbClr val="00B050"/>
                </a:solidFill>
              </a:rPr>
              <a:t>	# Wait for a connection from a client.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request =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connection.recv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r>
              <a:rPr lang="en-US" sz="1600" b="1" dirty="0" smtClean="0">
                <a:solidFill>
                  <a:srgbClr val="00B050"/>
                </a:solidFill>
              </a:rPr>
              <a:t>	# Receive request data from client.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response = process(request)</a:t>
            </a:r>
            <a:r>
              <a:rPr lang="en-US" sz="1600" b="1" dirty="0" smtClean="0">
                <a:solidFill>
                  <a:srgbClr val="00B050"/>
                </a:solidFill>
              </a:rPr>
              <a:t>	# Process the request data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connection.send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(response)</a:t>
            </a:r>
            <a:r>
              <a:rPr lang="en-US" sz="1600" b="1" dirty="0" smtClean="0">
                <a:solidFill>
                  <a:srgbClr val="00B050"/>
                </a:solidFill>
              </a:rPr>
              <a:t>	# Send a response back to the client.</a:t>
            </a:r>
            <a:br>
              <a:rPr lang="en-US" sz="1600" b="1" dirty="0" smtClean="0">
                <a:solidFill>
                  <a:srgbClr val="00B050"/>
                </a:solidFill>
              </a:rPr>
            </a:br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connection.close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r>
              <a:rPr lang="en-US" sz="1600" b="1" dirty="0" smtClean="0">
                <a:solidFill>
                  <a:srgbClr val="00B050"/>
                </a:solidFill>
              </a:rPr>
              <a:t>		# Close the connection to the server</a:t>
            </a:r>
          </a:p>
          <a:p>
            <a:r>
              <a:rPr lang="en-US" sz="1600" b="1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197" y="6245430"/>
            <a:ext cx="2584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Connection is opened on  Server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33400" y="3505200"/>
            <a:ext cx="838200" cy="274097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14600" y="6448349"/>
            <a:ext cx="3109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Server accepts connection from a client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3086100" y="4343400"/>
            <a:ext cx="190500" cy="210495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459820" y="4122810"/>
            <a:ext cx="1726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Server waits for data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/>
          <p:cNvCxnSpPr>
            <a:stCxn id="42" idx="1"/>
          </p:cNvCxnSpPr>
          <p:nvPr/>
        </p:nvCxnSpPr>
        <p:spPr>
          <a:xfrm flipH="1">
            <a:off x="3694301" y="4276699"/>
            <a:ext cx="3765519" cy="40960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17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Server Socket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96594" y="1524000"/>
            <a:ext cx="835081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socket.bind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– Binds a server application to a port. Only one application can bind to a</a:t>
            </a:r>
            <a:br>
              <a:rPr lang="en-US" dirty="0" smtClean="0"/>
            </a:br>
            <a:r>
              <a:rPr lang="en-US" dirty="0" smtClean="0"/>
              <a:t>	          specific port.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0070C0"/>
                </a:solidFill>
              </a:rPr>
              <a:t>socket.listen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– Sets up a listener process for listening for client connections on the</a:t>
            </a:r>
            <a:br>
              <a:rPr lang="en-US" dirty="0" smtClean="0"/>
            </a:br>
            <a:r>
              <a:rPr lang="en-US" dirty="0" smtClean="0"/>
              <a:t>	            aforementioned port.</a:t>
            </a:r>
            <a:br>
              <a:rPr lang="en-US" dirty="0" smtClean="0"/>
            </a:br>
            <a:endParaRPr lang="en-US" dirty="0"/>
          </a:p>
          <a:p>
            <a:r>
              <a:rPr lang="en-US" b="1" dirty="0" err="1" smtClean="0">
                <a:solidFill>
                  <a:srgbClr val="0070C0"/>
                </a:solidFill>
              </a:rPr>
              <a:t>socket.accept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– Accepts a connection from a client on the aforementioned port. Will</a:t>
            </a:r>
            <a:br>
              <a:rPr lang="en-US" dirty="0" smtClean="0"/>
            </a:br>
            <a:r>
              <a:rPr lang="en-US" dirty="0" smtClean="0"/>
              <a:t>	              block while waiting for a connection.</a:t>
            </a:r>
            <a:endParaRPr lang="en-US" dirty="0"/>
          </a:p>
          <a:p>
            <a:endParaRPr lang="en-US" dirty="0"/>
          </a:p>
          <a:p>
            <a:r>
              <a:rPr lang="en-US" b="1" dirty="0" err="1">
                <a:solidFill>
                  <a:srgbClr val="0070C0"/>
                </a:solidFill>
              </a:rPr>
              <a:t>socket.recv</a:t>
            </a:r>
            <a:r>
              <a:rPr lang="en-US" b="1" dirty="0">
                <a:solidFill>
                  <a:srgbClr val="0070C0"/>
                </a:solidFill>
              </a:rPr>
              <a:t>() </a:t>
            </a:r>
            <a:r>
              <a:rPr lang="en-US" dirty="0"/>
              <a:t>– Receives data from the </a:t>
            </a:r>
            <a:r>
              <a:rPr lang="en-US" dirty="0" smtClean="0"/>
              <a:t>client. </a:t>
            </a:r>
            <a:r>
              <a:rPr lang="en-US" dirty="0"/>
              <a:t>Blocking, will wait until data is received.</a:t>
            </a:r>
            <a:br>
              <a:rPr lang="en-US" dirty="0"/>
            </a:br>
            <a:r>
              <a:rPr lang="en-US" dirty="0"/>
              <a:t>	          If connection is closed by </a:t>
            </a:r>
            <a:r>
              <a:rPr lang="en-US" dirty="0" smtClean="0"/>
              <a:t>client, </a:t>
            </a:r>
            <a:r>
              <a:rPr lang="en-US" dirty="0"/>
              <a:t>it will unblock and return no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err="1" smtClean="0">
                <a:solidFill>
                  <a:srgbClr val="0070C0"/>
                </a:solidFill>
              </a:rPr>
              <a:t>socket.send</a:t>
            </a:r>
            <a:r>
              <a:rPr lang="en-US" b="1" dirty="0" smtClean="0">
                <a:solidFill>
                  <a:srgbClr val="0070C0"/>
                </a:solidFill>
              </a:rPr>
              <a:t>()  </a:t>
            </a:r>
            <a:r>
              <a:rPr lang="en-US" dirty="0" smtClean="0"/>
              <a:t>- Sends data to the Client. Non-blocking. Will return without waiting for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data to be received.</a:t>
            </a:r>
            <a:br>
              <a:rPr lang="en-US" dirty="0" smtClean="0"/>
            </a:br>
            <a:endParaRPr lang="en-US" dirty="0"/>
          </a:p>
          <a:p>
            <a:r>
              <a:rPr lang="en-US" b="1" dirty="0" err="1" smtClean="0">
                <a:solidFill>
                  <a:srgbClr val="0070C0"/>
                </a:solidFill>
              </a:rPr>
              <a:t>socket.close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– Closes the connection to the Client, and releases associated resources.</a:t>
            </a:r>
          </a:p>
        </p:txBody>
      </p:sp>
    </p:spTree>
    <p:extLst>
      <p:ext uri="{BB962C8B-B14F-4D97-AF65-F5344CB8AC3E}">
        <p14:creationId xmlns:p14="http://schemas.microsoft.com/office/powerpoint/2010/main" val="5550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Echo Server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0778" y="1164134"/>
            <a:ext cx="822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Server that echoes back to Client the message the Client sent, using a RAW protocol.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905000"/>
            <a:ext cx="8639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RAW Protocol means that the data is not framed inside a data package. </a:t>
            </a:r>
            <a:b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It is sent raw with some agreed method to delineate the end of the message.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11426" y="3420291"/>
            <a:ext cx="18288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52787" y="3176150"/>
            <a:ext cx="862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 Server</a:t>
            </a:r>
            <a:endParaRPr lang="en-US" sz="1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907338" y="3266402"/>
            <a:ext cx="1676400" cy="30494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lded Corner 10"/>
          <p:cNvSpPr/>
          <p:nvPr/>
        </p:nvSpPr>
        <p:spPr>
          <a:xfrm>
            <a:off x="3851187" y="3483928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Message</a:t>
            </a:r>
            <a:endParaRPr lang="en-US" sz="1400" b="1" dirty="0"/>
          </a:p>
        </p:txBody>
      </p:sp>
      <p:sp>
        <p:nvSpPr>
          <p:cNvPr id="12" name="Right Arrow 11"/>
          <p:cNvSpPr/>
          <p:nvPr/>
        </p:nvSpPr>
        <p:spPr>
          <a:xfrm rot="10800000">
            <a:off x="5069138" y="3563600"/>
            <a:ext cx="720128" cy="22165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3064387" y="3572740"/>
            <a:ext cx="657312" cy="21251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64538" y="3022261"/>
            <a:ext cx="747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Client 1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117736" y="3252335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Send</a:t>
            </a:r>
            <a:endParaRPr lang="en-US" sz="1400" b="1" dirty="0"/>
          </a:p>
        </p:txBody>
      </p:sp>
      <p:sp>
        <p:nvSpPr>
          <p:cNvPr id="18" name="Right Arrow 17"/>
          <p:cNvSpPr/>
          <p:nvPr/>
        </p:nvSpPr>
        <p:spPr>
          <a:xfrm>
            <a:off x="5069138" y="5048186"/>
            <a:ext cx="720128" cy="22165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17736" y="4714202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Send</a:t>
            </a:r>
            <a:endParaRPr lang="en-US" sz="1400" b="1" dirty="0"/>
          </a:p>
        </p:txBody>
      </p:sp>
      <p:sp>
        <p:nvSpPr>
          <p:cNvPr id="21" name="Curved Right Arrow 20"/>
          <p:cNvSpPr/>
          <p:nvPr/>
        </p:nvSpPr>
        <p:spPr>
          <a:xfrm flipH="1">
            <a:off x="3164138" y="3962131"/>
            <a:ext cx="228904" cy="685800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92623" y="4092039"/>
            <a:ext cx="53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Recv</a:t>
            </a:r>
            <a:endParaRPr lang="en-US" sz="1400" b="1" dirty="0"/>
          </a:p>
        </p:txBody>
      </p:sp>
      <p:sp>
        <p:nvSpPr>
          <p:cNvPr id="23" name="Folded Corner 22"/>
          <p:cNvSpPr/>
          <p:nvPr/>
        </p:nvSpPr>
        <p:spPr>
          <a:xfrm>
            <a:off x="3851187" y="4984724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Message</a:t>
            </a:r>
            <a:endParaRPr lang="en-US" sz="1400" b="1" dirty="0"/>
          </a:p>
        </p:txBody>
      </p:sp>
      <p:sp>
        <p:nvSpPr>
          <p:cNvPr id="24" name="Right Arrow 23"/>
          <p:cNvSpPr/>
          <p:nvPr/>
        </p:nvSpPr>
        <p:spPr>
          <a:xfrm>
            <a:off x="3119416" y="5089758"/>
            <a:ext cx="720128" cy="22165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rved Right Arrow 24"/>
          <p:cNvSpPr/>
          <p:nvPr/>
        </p:nvSpPr>
        <p:spPr>
          <a:xfrm>
            <a:off x="5500487" y="5548533"/>
            <a:ext cx="210929" cy="685800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96107" y="5737544"/>
            <a:ext cx="53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Recv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0687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Echo Server – Client Side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0362" y="1219200"/>
            <a:ext cx="867942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EchoClient</a:t>
            </a:r>
            <a:r>
              <a:rPr lang="en-US" sz="1600" b="1" dirty="0" smtClean="0"/>
              <a:t>( host, message ) {</a:t>
            </a:r>
          </a:p>
          <a:p>
            <a:r>
              <a:rPr lang="en-US" sz="1600" b="1" dirty="0"/>
              <a:t>	</a:t>
            </a:r>
            <a:r>
              <a:rPr lang="en-US" sz="1600" b="1" dirty="0" err="1" smtClean="0"/>
              <a:t>ipAddr</a:t>
            </a:r>
            <a:r>
              <a:rPr lang="en-US" sz="1600" b="1" dirty="0" smtClean="0"/>
              <a:t> =</a:t>
            </a:r>
            <a:r>
              <a:rPr lang="en-US" sz="1600" b="1" dirty="0"/>
              <a:t> </a:t>
            </a:r>
            <a:r>
              <a:rPr lang="en-US" sz="1600" b="1" dirty="0" err="1" smtClean="0"/>
              <a:t>getIPAddr</a:t>
            </a:r>
            <a:r>
              <a:rPr lang="en-US" sz="1600" b="1" dirty="0" smtClean="0"/>
              <a:t>(host)	</a:t>
            </a:r>
            <a:r>
              <a:rPr lang="en-US" sz="1600" b="1" dirty="0" smtClean="0">
                <a:solidFill>
                  <a:srgbClr val="00B050"/>
                </a:solidFill>
              </a:rPr>
              <a:t># </a:t>
            </a:r>
            <a:r>
              <a:rPr lang="en-US" sz="1600" b="1" dirty="0">
                <a:solidFill>
                  <a:srgbClr val="00B050"/>
                </a:solidFill>
              </a:rPr>
              <a:t>Convert host name (who to connect to) to IP Address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protocol = set protocol	</a:t>
            </a:r>
            <a:r>
              <a:rPr lang="en-US" sz="1600" b="1" dirty="0">
                <a:solidFill>
                  <a:srgbClr val="00B050"/>
                </a:solidFill>
              </a:rPr>
              <a:t># </a:t>
            </a:r>
            <a:r>
              <a:rPr lang="en-US" sz="1600" b="1" dirty="0" smtClean="0">
                <a:solidFill>
                  <a:srgbClr val="00B050"/>
                </a:solidFill>
              </a:rPr>
              <a:t>Choice </a:t>
            </a:r>
            <a:r>
              <a:rPr lang="en-US" sz="1600" b="1" dirty="0">
                <a:solidFill>
                  <a:srgbClr val="00B050"/>
                </a:solidFill>
              </a:rPr>
              <a:t>transmission protocol (TCP </a:t>
            </a:r>
            <a:r>
              <a:rPr lang="en-US" sz="1600" b="1" dirty="0" err="1">
                <a:solidFill>
                  <a:srgbClr val="00B050"/>
                </a:solidFill>
              </a:rPr>
              <a:t>vs</a:t>
            </a:r>
            <a:r>
              <a:rPr lang="en-US" sz="1600" b="1" dirty="0">
                <a:solidFill>
                  <a:srgbClr val="00B050"/>
                </a:solidFill>
              </a:rPr>
              <a:t> UDP</a:t>
            </a:r>
            <a:r>
              <a:rPr lang="en-US" sz="1600" b="1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smtClean="0"/>
              <a:t>port = set port		</a:t>
            </a:r>
            <a:r>
              <a:rPr lang="en-US" sz="1600" b="1" dirty="0" smtClean="0">
                <a:solidFill>
                  <a:srgbClr val="00B050"/>
                </a:solidFill>
              </a:rPr>
              <a:t># Choice the port that server side is listening to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 = socket( protocol)</a:t>
            </a:r>
            <a:r>
              <a:rPr lang="en-US" sz="1600" b="1" dirty="0" smtClean="0">
                <a:solidFill>
                  <a:srgbClr val="00B050"/>
                </a:solidFill>
              </a:rPr>
              <a:t>	# Create a socket configured for protocol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connection.connect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ipAddr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port)</a:t>
            </a:r>
            <a:r>
              <a:rPr lang="en-US" sz="1600" b="1" dirty="0" smtClean="0">
                <a:solidFill>
                  <a:srgbClr val="00B050"/>
                </a:solidFill>
              </a:rPr>
              <a:t>	# connect to the server for the specified port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= encode( message )</a:t>
            </a:r>
            <a:r>
              <a:rPr lang="en-US" sz="1600" b="1" dirty="0" smtClean="0">
                <a:solidFill>
                  <a:srgbClr val="00B050"/>
                </a:solidFill>
              </a:rPr>
              <a:t>	# Encode the message into byte stream for transmission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err="1" smtClean="0">
                <a:solidFill>
                  <a:srgbClr val="0070C0"/>
                </a:solidFill>
              </a:rPr>
              <a:t>msglen</a:t>
            </a:r>
            <a:r>
              <a:rPr lang="en-US" sz="1600" b="1" dirty="0" smtClean="0">
                <a:solidFill>
                  <a:srgbClr val="0070C0"/>
                </a:solidFill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</a:rPr>
              <a:t>len</a:t>
            </a:r>
            <a:r>
              <a:rPr lang="en-US" sz="1600" b="1" dirty="0" smtClean="0">
                <a:solidFill>
                  <a:srgbClr val="0070C0"/>
                </a:solidFill>
              </a:rPr>
              <a:t>(data)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r>
              <a:rPr lang="en-US" sz="1600" b="1" dirty="0" smtClean="0">
                <a:solidFill>
                  <a:srgbClr val="00B050"/>
                </a:solidFill>
              </a:rPr>
              <a:t># Calculate the length of the message</a:t>
            </a:r>
            <a:br>
              <a:rPr lang="en-US" sz="1600" b="1" dirty="0" smtClean="0">
                <a:solidFill>
                  <a:srgbClr val="00B050"/>
                </a:solidFill>
              </a:rPr>
            </a:b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err="1" smtClean="0">
                <a:solidFill>
                  <a:srgbClr val="0070C0"/>
                </a:solidFill>
              </a:rPr>
              <a:t>connection.send</a:t>
            </a:r>
            <a:r>
              <a:rPr lang="en-US" sz="1600" b="1" dirty="0" smtClean="0">
                <a:solidFill>
                  <a:srgbClr val="0070C0"/>
                </a:solidFill>
              </a:rPr>
              <a:t>( </a:t>
            </a:r>
            <a:r>
              <a:rPr lang="en-US" sz="1600" b="1" dirty="0" err="1" smtClean="0">
                <a:solidFill>
                  <a:srgbClr val="0070C0"/>
                </a:solidFill>
              </a:rPr>
              <a:t>msglen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</a:rPr>
              <a:t>)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Send the length of the message to the server.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connection.send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data )</a:t>
            </a:r>
            <a:r>
              <a:rPr lang="en-US" sz="1600" b="1" dirty="0" smtClean="0">
                <a:solidFill>
                  <a:srgbClr val="00B050"/>
                </a:solidFill>
              </a:rPr>
              <a:t>	# send the data to the application on the server listening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			# on this port.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response =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connection.recv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</a:rPr>
              <a:t>len</a:t>
            </a:r>
            <a:r>
              <a:rPr lang="en-US" sz="1600" b="1" dirty="0" smtClean="0">
                <a:solidFill>
                  <a:srgbClr val="0070C0"/>
                </a:solidFill>
              </a:rPr>
              <a:t>(data))</a:t>
            </a:r>
            <a:r>
              <a:rPr lang="en-US" sz="1600" b="1" dirty="0" smtClean="0">
                <a:solidFill>
                  <a:srgbClr val="00B050"/>
                </a:solidFill>
              </a:rPr>
              <a:t>	# Receive response data from server.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expect( response == message )	</a:t>
            </a:r>
            <a:r>
              <a:rPr lang="en-US" sz="1600" b="1" dirty="0" smtClean="0">
                <a:solidFill>
                  <a:srgbClr val="00B050"/>
                </a:solidFill>
              </a:rPr>
              <a:t># expect the response to equal the message sent.</a:t>
            </a:r>
            <a:br>
              <a:rPr lang="en-US" sz="1600" b="1" dirty="0" smtClean="0">
                <a:solidFill>
                  <a:srgbClr val="00B050"/>
                </a:solidFill>
              </a:rPr>
            </a:br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connection.close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r>
              <a:rPr lang="en-US" sz="1600" b="1" dirty="0" smtClean="0">
                <a:solidFill>
                  <a:srgbClr val="00B050"/>
                </a:solidFill>
              </a:rPr>
              <a:t>		# Close the connection to the server</a:t>
            </a:r>
          </a:p>
          <a:p>
            <a:r>
              <a:rPr lang="en-US" sz="1600" b="1" dirty="0"/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4197" y="6245430"/>
            <a:ext cx="309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Tell the Server how long the message is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33400" y="3886200"/>
            <a:ext cx="762000" cy="235997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86200" y="6082069"/>
            <a:ext cx="5169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Wait for response that is the same number of bytes as the message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3962400" y="4902083"/>
            <a:ext cx="152400" cy="117998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30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SOCKET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6755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Connect  – Client requests connection with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Accept     -  Server accepts (rejects) connection from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Send         – Client (Server) sends data to Server (Client)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Recv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   – Server (Client) reads data sent from Client (Server)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89221" y="1195386"/>
            <a:ext cx="477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Data Communication between Client and Server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47064" y="3718680"/>
            <a:ext cx="18288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62000" y="3410903"/>
            <a:ext cx="816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 Client</a:t>
            </a:r>
            <a:endParaRPr lang="en-US" sz="1400" b="1" dirty="0"/>
          </a:p>
        </p:txBody>
      </p:sp>
      <p:sp>
        <p:nvSpPr>
          <p:cNvPr id="40" name="Right Arrow 39"/>
          <p:cNvSpPr/>
          <p:nvPr/>
        </p:nvSpPr>
        <p:spPr>
          <a:xfrm>
            <a:off x="2390576" y="3868103"/>
            <a:ext cx="15621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038600" y="3800077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Connect</a:t>
            </a:r>
            <a:endParaRPr lang="en-US" sz="1400" b="1" dirty="0"/>
          </a:p>
        </p:txBody>
      </p:sp>
      <p:sp>
        <p:nvSpPr>
          <p:cNvPr id="42" name="Right Arrow 41"/>
          <p:cNvSpPr/>
          <p:nvPr/>
        </p:nvSpPr>
        <p:spPr>
          <a:xfrm>
            <a:off x="4990198" y="3861157"/>
            <a:ext cx="15621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858000" y="3753992"/>
            <a:ext cx="18288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441251" y="3453397"/>
            <a:ext cx="662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sp>
        <p:nvSpPr>
          <p:cNvPr id="45" name="Right Arrow 44"/>
          <p:cNvSpPr/>
          <p:nvPr/>
        </p:nvSpPr>
        <p:spPr>
          <a:xfrm rot="10800000">
            <a:off x="4984580" y="4648200"/>
            <a:ext cx="15621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090248" y="4578875"/>
            <a:ext cx="692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Accept</a:t>
            </a:r>
            <a:endParaRPr lang="en-US" sz="1400" b="1" dirty="0"/>
          </a:p>
        </p:txBody>
      </p:sp>
      <p:sp>
        <p:nvSpPr>
          <p:cNvPr id="47" name="Right Arrow 46"/>
          <p:cNvSpPr/>
          <p:nvPr/>
        </p:nvSpPr>
        <p:spPr>
          <a:xfrm rot="10800000">
            <a:off x="2390576" y="4658052"/>
            <a:ext cx="15621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2390575" y="5334000"/>
            <a:ext cx="15621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038599" y="5265974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Send</a:t>
            </a:r>
            <a:endParaRPr lang="en-US" sz="1400" b="1" dirty="0"/>
          </a:p>
        </p:txBody>
      </p:sp>
      <p:sp>
        <p:nvSpPr>
          <p:cNvPr id="50" name="Right Arrow 49"/>
          <p:cNvSpPr/>
          <p:nvPr/>
        </p:nvSpPr>
        <p:spPr>
          <a:xfrm>
            <a:off x="4990197" y="5327054"/>
            <a:ext cx="15621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olded Corner 50"/>
          <p:cNvSpPr/>
          <p:nvPr/>
        </p:nvSpPr>
        <p:spPr>
          <a:xfrm>
            <a:off x="804369" y="5250854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endParaRPr lang="en-US" sz="1400" b="1" dirty="0"/>
          </a:p>
        </p:txBody>
      </p:sp>
      <p:sp>
        <p:nvSpPr>
          <p:cNvPr id="52" name="Curved Right Arrow 51"/>
          <p:cNvSpPr/>
          <p:nvPr/>
        </p:nvSpPr>
        <p:spPr>
          <a:xfrm>
            <a:off x="6062833" y="5715000"/>
            <a:ext cx="603080" cy="685800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34000" y="5904011"/>
            <a:ext cx="53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Recv</a:t>
            </a:r>
            <a:endParaRPr lang="en-US" sz="1400" b="1" dirty="0"/>
          </a:p>
        </p:txBody>
      </p:sp>
      <p:sp>
        <p:nvSpPr>
          <p:cNvPr id="54" name="Folded Corner 53"/>
          <p:cNvSpPr/>
          <p:nvPr/>
        </p:nvSpPr>
        <p:spPr>
          <a:xfrm>
            <a:off x="7229974" y="5784254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9819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Echo Server – Server Side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0362" y="1143000"/>
            <a:ext cx="802617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err="1" smtClean="0"/>
              <a:t>EchoServer</a:t>
            </a:r>
            <a:r>
              <a:rPr lang="en-US" sz="1600" b="1" dirty="0" smtClean="0"/>
              <a:t>( ) {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ipAddr</a:t>
            </a:r>
            <a:r>
              <a:rPr lang="en-US" sz="1600" b="1" dirty="0"/>
              <a:t> = </a:t>
            </a:r>
            <a:r>
              <a:rPr lang="en-US" sz="1600" b="1" dirty="0" err="1"/>
              <a:t>getIPAddr</a:t>
            </a:r>
            <a:r>
              <a:rPr lang="en-US" sz="1600" b="1" dirty="0"/>
              <a:t>(</a:t>
            </a:r>
            <a:r>
              <a:rPr lang="en-US" sz="1600" b="1" dirty="0" err="1"/>
              <a:t>localhost</a:t>
            </a:r>
            <a:r>
              <a:rPr lang="en-US" sz="1600" b="1" dirty="0"/>
              <a:t>)	</a:t>
            </a:r>
            <a:r>
              <a:rPr lang="en-US" sz="1600" b="1" dirty="0">
                <a:solidFill>
                  <a:srgbClr val="00B050"/>
                </a:solidFill>
              </a:rPr>
              <a:t># Convert local host name (server) to IP Address</a:t>
            </a:r>
          </a:p>
          <a:p>
            <a:r>
              <a:rPr lang="en-US" sz="1600" b="1" dirty="0"/>
              <a:t>	protocol = set protocol	</a:t>
            </a:r>
            <a:r>
              <a:rPr lang="en-US" sz="1600" b="1" dirty="0">
                <a:solidFill>
                  <a:srgbClr val="00B050"/>
                </a:solidFill>
              </a:rPr>
              <a:t># Choice transmission protocol (TCP </a:t>
            </a:r>
            <a:r>
              <a:rPr lang="en-US" sz="1600" b="1" dirty="0" err="1">
                <a:solidFill>
                  <a:srgbClr val="00B050"/>
                </a:solidFill>
              </a:rPr>
              <a:t>vs</a:t>
            </a:r>
            <a:r>
              <a:rPr lang="en-US" sz="1600" b="1" dirty="0">
                <a:solidFill>
                  <a:srgbClr val="00B050"/>
                </a:solidFill>
              </a:rPr>
              <a:t> UDP)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/>
              <a:t>port = set port		</a:t>
            </a:r>
            <a:r>
              <a:rPr lang="en-US" sz="1600" b="1" dirty="0">
                <a:solidFill>
                  <a:srgbClr val="00B050"/>
                </a:solidFill>
              </a:rPr>
              <a:t># Choice the port that server side will listen to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 = socket( protocol)</a:t>
            </a:r>
            <a:r>
              <a:rPr lang="en-US" sz="1600" b="1" dirty="0">
                <a:solidFill>
                  <a:srgbClr val="00B050"/>
                </a:solidFill>
              </a:rPr>
              <a:t>	# Create a socket configured for protocol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server.bind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ipAddr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port)</a:t>
            </a:r>
            <a:r>
              <a:rPr lang="en-US" sz="1600" b="1" dirty="0">
                <a:solidFill>
                  <a:srgbClr val="00B050"/>
                </a:solidFill>
              </a:rPr>
              <a:t>	# Bind to the IP address and port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server.listen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r>
              <a:rPr lang="en-US" sz="1600" b="1" dirty="0">
                <a:solidFill>
                  <a:srgbClr val="00B050"/>
                </a:solidFill>
              </a:rPr>
              <a:t>		# Enable listening for a connection from client</a:t>
            </a:r>
            <a:r>
              <a:rPr lang="en-US" sz="1600" b="1" dirty="0" smtClean="0">
                <a:solidFill>
                  <a:srgbClr val="00B050"/>
                </a:solidFill>
              </a:rPr>
              <a:t>.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while forever {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i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 = </a:t>
            </a:r>
            <a:r>
              <a:rPr lang="en-US" sz="1600" b="1" dirty="0" err="1" smtClean="0"/>
              <a:t>server.accept</a:t>
            </a:r>
            <a:r>
              <a:rPr lang="en-US" sz="1600" b="1" dirty="0" smtClean="0"/>
              <a:t>()	</a:t>
            </a:r>
            <a:r>
              <a:rPr lang="en-US" sz="1600" b="1" dirty="0" smtClean="0">
                <a:solidFill>
                  <a:srgbClr val="00B050"/>
                </a:solidFill>
              </a:rPr>
              <a:t># Wait on a connection from a client.</a:t>
            </a:r>
          </a:p>
          <a:p>
            <a:endParaRPr lang="en-US" sz="1600" b="1" dirty="0"/>
          </a:p>
          <a:p>
            <a:r>
              <a:rPr lang="en-US" sz="1600" b="1" dirty="0" smtClean="0"/>
              <a:t>		</a:t>
            </a:r>
            <a:r>
              <a:rPr lang="en-US" sz="1600" b="1" dirty="0" err="1" smtClean="0">
                <a:solidFill>
                  <a:srgbClr val="0070C0"/>
                </a:solidFill>
              </a:rPr>
              <a:t>msglen</a:t>
            </a:r>
            <a:r>
              <a:rPr lang="en-US" sz="1600" b="1" dirty="0" smtClean="0">
                <a:solidFill>
                  <a:srgbClr val="0070C0"/>
                </a:solidFill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</a:rPr>
              <a:t>connection.recv</a:t>
            </a:r>
            <a:r>
              <a:rPr lang="en-US" sz="1600" b="1" dirty="0" smtClean="0">
                <a:solidFill>
                  <a:srgbClr val="0070C0"/>
                </a:solidFill>
              </a:rPr>
              <a:t>(1)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read first byte for length of message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	</a:t>
            </a:r>
            <a:r>
              <a:rPr lang="en-US" sz="1600" b="1" dirty="0" smtClean="0"/>
              <a:t>message = </a:t>
            </a:r>
            <a:r>
              <a:rPr lang="en-US" sz="1600" b="1" dirty="0" err="1" smtClean="0"/>
              <a:t>connection.recv</a:t>
            </a:r>
            <a:r>
              <a:rPr lang="en-US" sz="1600" b="1" dirty="0" smtClean="0"/>
              <a:t>( </a:t>
            </a:r>
            <a:r>
              <a:rPr lang="en-US" sz="1600" b="1" dirty="0" err="1" smtClean="0">
                <a:solidFill>
                  <a:srgbClr val="0070C0"/>
                </a:solidFill>
              </a:rPr>
              <a:t>msglen</a:t>
            </a:r>
            <a:r>
              <a:rPr lang="en-US" sz="1600" b="1" dirty="0" smtClean="0"/>
              <a:t> )	</a:t>
            </a:r>
            <a:r>
              <a:rPr lang="en-US" sz="1600" b="1" dirty="0" smtClean="0">
                <a:solidFill>
                  <a:srgbClr val="00B050"/>
                </a:solidFill>
              </a:rPr>
              <a:t># receive the message</a:t>
            </a:r>
          </a:p>
          <a:p>
            <a:endParaRPr lang="en-US" sz="1600" b="1" dirty="0">
              <a:solidFill>
                <a:srgbClr val="0070C0"/>
              </a:solidFill>
            </a:endParaRPr>
          </a:p>
          <a:p>
            <a:r>
              <a:rPr lang="en-US" sz="1600" b="1" dirty="0" smtClean="0">
                <a:solidFill>
                  <a:srgbClr val="0070C0"/>
                </a:solidFill>
              </a:rPr>
              <a:t>		</a:t>
            </a:r>
            <a:r>
              <a:rPr lang="en-US" sz="1600" b="1" dirty="0" err="1" smtClean="0">
                <a:solidFill>
                  <a:srgbClr val="0070C0"/>
                </a:solidFill>
              </a:rPr>
              <a:t>connection.send</a:t>
            </a:r>
            <a:r>
              <a:rPr lang="en-US" sz="1600" b="1" dirty="0" smtClean="0">
                <a:solidFill>
                  <a:srgbClr val="0070C0"/>
                </a:solidFill>
              </a:rPr>
              <a:t>( message )	</a:t>
            </a:r>
            <a:r>
              <a:rPr lang="en-US" sz="1600" b="1" dirty="0" smtClean="0">
                <a:solidFill>
                  <a:srgbClr val="00B050"/>
                </a:solidFill>
              </a:rPr>
              <a:t># echo the message back to the client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	</a:t>
            </a:r>
            <a:r>
              <a:rPr lang="en-US" sz="1600" b="1" dirty="0" err="1" smtClean="0"/>
              <a:t>connection.close</a:t>
            </a:r>
            <a:r>
              <a:rPr lang="en-US" sz="1600" b="1" dirty="0" smtClean="0"/>
              <a:t>()		</a:t>
            </a:r>
            <a:r>
              <a:rPr lang="en-US" sz="1600" b="1" dirty="0" smtClean="0">
                <a:solidFill>
                  <a:srgbClr val="00B050"/>
                </a:solidFill>
              </a:rPr>
              <a:t># close the connection with the client</a:t>
            </a:r>
            <a:br>
              <a:rPr lang="en-US" sz="1600" b="1" dirty="0" smtClean="0">
                <a:solidFill>
                  <a:srgbClr val="00B050"/>
                </a:solidFill>
              </a:rPr>
            </a:br>
            <a:r>
              <a:rPr lang="en-US" sz="1600" b="1" i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}</a:t>
            </a:r>
            <a:endParaRPr lang="en-US" sz="1600" b="1" dirty="0">
              <a:solidFill>
                <a:srgbClr val="0070C0"/>
              </a:solidFill>
            </a:endParaRPr>
          </a:p>
          <a:p>
            <a:r>
              <a:rPr lang="en-US" sz="1600" b="1" dirty="0" smtClean="0"/>
              <a:t>}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6440213"/>
            <a:ext cx="2714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Continuous process echo requests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90600" y="3858322"/>
            <a:ext cx="618893" cy="258189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0" y="6297475"/>
            <a:ext cx="3024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Receive the number of expected bytes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724400" y="5149267"/>
            <a:ext cx="152400" cy="114820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29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Chunking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0785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message maybe broken into multiple packets.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Each packet is sent separately.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other end reassembles the packets into the message.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Happens at the Transport Layer (invisible to you)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89221" y="1195386"/>
            <a:ext cx="4872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Data is Transmitted through a network in Packets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47064" y="3718680"/>
            <a:ext cx="18288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62000" y="3410903"/>
            <a:ext cx="816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 Client</a:t>
            </a:r>
            <a:endParaRPr lang="en-US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858000" y="3753992"/>
            <a:ext cx="18288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441251" y="3453397"/>
            <a:ext cx="662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sp>
        <p:nvSpPr>
          <p:cNvPr id="48" name="Right Arrow 47"/>
          <p:cNvSpPr/>
          <p:nvPr/>
        </p:nvSpPr>
        <p:spPr>
          <a:xfrm>
            <a:off x="2390575" y="4045546"/>
            <a:ext cx="781050" cy="2216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237486" y="3977520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Send</a:t>
            </a:r>
            <a:endParaRPr lang="en-US" sz="1400" b="1" dirty="0"/>
          </a:p>
        </p:txBody>
      </p:sp>
      <p:sp>
        <p:nvSpPr>
          <p:cNvPr id="50" name="Right Arrow 49"/>
          <p:cNvSpPr/>
          <p:nvPr/>
        </p:nvSpPr>
        <p:spPr>
          <a:xfrm>
            <a:off x="4990197" y="4038600"/>
            <a:ext cx="15621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olded Corner 50"/>
          <p:cNvSpPr/>
          <p:nvPr/>
        </p:nvSpPr>
        <p:spPr>
          <a:xfrm>
            <a:off x="804369" y="3962400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endParaRPr lang="en-US" sz="1400" b="1" dirty="0"/>
          </a:p>
        </p:txBody>
      </p:sp>
      <p:sp>
        <p:nvSpPr>
          <p:cNvPr id="52" name="Curved Right Arrow 51"/>
          <p:cNvSpPr/>
          <p:nvPr/>
        </p:nvSpPr>
        <p:spPr>
          <a:xfrm>
            <a:off x="6062833" y="5715000"/>
            <a:ext cx="603080" cy="685800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34000" y="5904011"/>
            <a:ext cx="53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Recv</a:t>
            </a:r>
            <a:endParaRPr lang="en-US" sz="1400" b="1" dirty="0"/>
          </a:p>
        </p:txBody>
      </p:sp>
      <p:sp>
        <p:nvSpPr>
          <p:cNvPr id="54" name="Folded Corner 53"/>
          <p:cNvSpPr/>
          <p:nvPr/>
        </p:nvSpPr>
        <p:spPr>
          <a:xfrm>
            <a:off x="7229974" y="5784254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endParaRPr lang="en-US" sz="1400" b="1" dirty="0"/>
          </a:p>
        </p:txBody>
      </p:sp>
      <p:sp>
        <p:nvSpPr>
          <p:cNvPr id="23" name="Folded Corner 22"/>
          <p:cNvSpPr/>
          <p:nvPr/>
        </p:nvSpPr>
        <p:spPr>
          <a:xfrm>
            <a:off x="3928363" y="3980307"/>
            <a:ext cx="762863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r>
              <a:rPr lang="en-US" sz="1400" b="1" baseline="-25000" dirty="0" smtClean="0"/>
              <a:t>1</a:t>
            </a:r>
            <a:endParaRPr lang="en-US" sz="1400" b="1" dirty="0"/>
          </a:p>
        </p:txBody>
      </p:sp>
      <p:sp>
        <p:nvSpPr>
          <p:cNvPr id="24" name="Folded Corner 23"/>
          <p:cNvSpPr/>
          <p:nvPr/>
        </p:nvSpPr>
        <p:spPr>
          <a:xfrm>
            <a:off x="3928362" y="4533899"/>
            <a:ext cx="762863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r>
              <a:rPr lang="en-US" sz="1400" b="1" baseline="-25000" dirty="0"/>
              <a:t>2</a:t>
            </a:r>
            <a:endParaRPr lang="en-US" sz="1400" b="1" dirty="0"/>
          </a:p>
        </p:txBody>
      </p:sp>
      <p:sp>
        <p:nvSpPr>
          <p:cNvPr id="25" name="Folded Corner 24"/>
          <p:cNvSpPr/>
          <p:nvPr/>
        </p:nvSpPr>
        <p:spPr>
          <a:xfrm>
            <a:off x="3944193" y="5034837"/>
            <a:ext cx="762863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r>
              <a:rPr lang="en-US" sz="1400" b="1" baseline="-25000" dirty="0" smtClean="0"/>
              <a:t>3</a:t>
            </a:r>
            <a:endParaRPr lang="en-US" sz="1400" b="1" dirty="0"/>
          </a:p>
        </p:txBody>
      </p:sp>
      <p:sp>
        <p:nvSpPr>
          <p:cNvPr id="26" name="Right Arrow 25"/>
          <p:cNvSpPr/>
          <p:nvPr/>
        </p:nvSpPr>
        <p:spPr>
          <a:xfrm>
            <a:off x="5003983" y="4610099"/>
            <a:ext cx="15621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4990197" y="5052180"/>
            <a:ext cx="15621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44586" y="5471795"/>
            <a:ext cx="1997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Data is broken into chunks,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each transmitted separately.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29" name="Curved Connector 28"/>
          <p:cNvCxnSpPr/>
          <p:nvPr/>
        </p:nvCxnSpPr>
        <p:spPr>
          <a:xfrm rot="5400000" flipH="1" flipV="1">
            <a:off x="2873202" y="4754578"/>
            <a:ext cx="747396" cy="687038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58908" y="6320266"/>
            <a:ext cx="2026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Chunks are reassembled into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data packet at receiving end.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32" name="Curved Connector 31"/>
          <p:cNvCxnSpPr/>
          <p:nvPr/>
        </p:nvCxnSpPr>
        <p:spPr>
          <a:xfrm flipV="1">
            <a:off x="5185810" y="6211788"/>
            <a:ext cx="296380" cy="481052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05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Packet Transmission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6697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Packets are sent in one or more chunks from the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router identifies the route through the network to 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transmit the chunks to the Server.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66324" y="1195386"/>
            <a:ext cx="757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Packet Chunks are routed through a network for reassembly on the other end.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127702" y="3775794"/>
            <a:ext cx="1143000" cy="115279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279391" y="3453646"/>
            <a:ext cx="18288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85698" y="3145869"/>
            <a:ext cx="816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 Client</a:t>
            </a:r>
            <a:endParaRPr lang="en-US" sz="1400" b="1" dirty="0"/>
          </a:p>
        </p:txBody>
      </p:sp>
      <p:sp>
        <p:nvSpPr>
          <p:cNvPr id="40" name="Right Arrow 39"/>
          <p:cNvSpPr/>
          <p:nvPr/>
        </p:nvSpPr>
        <p:spPr>
          <a:xfrm rot="5400000">
            <a:off x="5508946" y="4760558"/>
            <a:ext cx="279698" cy="69371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olded Corner 29"/>
          <p:cNvSpPr/>
          <p:nvPr/>
        </p:nvSpPr>
        <p:spPr>
          <a:xfrm>
            <a:off x="651365" y="3640673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endParaRPr lang="en-US" sz="1400" b="1" dirty="0"/>
          </a:p>
        </p:txBody>
      </p:sp>
      <p:sp>
        <p:nvSpPr>
          <p:cNvPr id="46" name="Right Arrow 45"/>
          <p:cNvSpPr/>
          <p:nvPr/>
        </p:nvSpPr>
        <p:spPr>
          <a:xfrm>
            <a:off x="2317868" y="3775794"/>
            <a:ext cx="600034" cy="2216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906751" y="3707768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Send</a:t>
            </a:r>
            <a:endParaRPr lang="en-US" sz="1400" b="1" dirty="0"/>
          </a:p>
        </p:txBody>
      </p:sp>
      <p:sp>
        <p:nvSpPr>
          <p:cNvPr id="55" name="Folded Corner 54"/>
          <p:cNvSpPr/>
          <p:nvPr/>
        </p:nvSpPr>
        <p:spPr>
          <a:xfrm>
            <a:off x="3597628" y="3710555"/>
            <a:ext cx="762863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r>
              <a:rPr lang="en-US" sz="1400" b="1" baseline="-25000" dirty="0" smtClean="0"/>
              <a:t>1</a:t>
            </a:r>
            <a:endParaRPr lang="en-US" sz="1400" b="1" dirty="0"/>
          </a:p>
        </p:txBody>
      </p:sp>
      <p:sp>
        <p:nvSpPr>
          <p:cNvPr id="56" name="Folded Corner 55"/>
          <p:cNvSpPr/>
          <p:nvPr/>
        </p:nvSpPr>
        <p:spPr>
          <a:xfrm>
            <a:off x="3597627" y="4264147"/>
            <a:ext cx="762863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r>
              <a:rPr lang="en-US" sz="1400" b="1" baseline="-25000" dirty="0"/>
              <a:t>2</a:t>
            </a:r>
            <a:endParaRPr lang="en-US" sz="1400" b="1" dirty="0"/>
          </a:p>
        </p:txBody>
      </p:sp>
      <p:sp>
        <p:nvSpPr>
          <p:cNvPr id="57" name="Folded Corner 56"/>
          <p:cNvSpPr/>
          <p:nvPr/>
        </p:nvSpPr>
        <p:spPr>
          <a:xfrm>
            <a:off x="3613458" y="4765085"/>
            <a:ext cx="762863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r>
              <a:rPr lang="en-US" sz="1400" b="1" baseline="-25000" dirty="0" smtClean="0"/>
              <a:t>3</a:t>
            </a:r>
            <a:endParaRPr lang="en-US" sz="1400" b="1" dirty="0"/>
          </a:p>
        </p:txBody>
      </p:sp>
      <p:sp>
        <p:nvSpPr>
          <p:cNvPr id="3" name="Right Brace 2"/>
          <p:cNvSpPr/>
          <p:nvPr/>
        </p:nvSpPr>
        <p:spPr>
          <a:xfrm>
            <a:off x="4564874" y="3886621"/>
            <a:ext cx="381000" cy="1014825"/>
          </a:xfrm>
          <a:prstGeom prst="rightBrac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6911897" y="3453646"/>
            <a:ext cx="18288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620000" y="3151562"/>
            <a:ext cx="662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sp>
        <p:nvSpPr>
          <p:cNvPr id="60" name="Folded Corner 59"/>
          <p:cNvSpPr/>
          <p:nvPr/>
        </p:nvSpPr>
        <p:spPr>
          <a:xfrm>
            <a:off x="5301940" y="5294716"/>
            <a:ext cx="762863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r>
              <a:rPr lang="en-US" sz="1400" b="1" baseline="-25000" dirty="0"/>
              <a:t>2</a:t>
            </a:r>
            <a:endParaRPr lang="en-US" sz="1400" b="1" dirty="0"/>
          </a:p>
        </p:txBody>
      </p:sp>
      <p:sp>
        <p:nvSpPr>
          <p:cNvPr id="61" name="Folded Corner 60"/>
          <p:cNvSpPr/>
          <p:nvPr/>
        </p:nvSpPr>
        <p:spPr>
          <a:xfrm>
            <a:off x="5301939" y="5848308"/>
            <a:ext cx="762863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r>
              <a:rPr lang="en-US" sz="1400" b="1" baseline="-25000" dirty="0" smtClean="0"/>
              <a:t>1</a:t>
            </a:r>
            <a:endParaRPr lang="en-US" sz="1400" b="1" dirty="0"/>
          </a:p>
        </p:txBody>
      </p:sp>
      <p:sp>
        <p:nvSpPr>
          <p:cNvPr id="62" name="Folded Corner 61"/>
          <p:cNvSpPr/>
          <p:nvPr/>
        </p:nvSpPr>
        <p:spPr>
          <a:xfrm>
            <a:off x="5317770" y="6349246"/>
            <a:ext cx="762863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r>
              <a:rPr lang="en-US" sz="1400" b="1" baseline="-25000" dirty="0" smtClean="0"/>
              <a:t>3</a:t>
            </a:r>
            <a:endParaRPr lang="en-US" sz="1400" b="1" dirty="0"/>
          </a:p>
        </p:txBody>
      </p:sp>
      <p:sp>
        <p:nvSpPr>
          <p:cNvPr id="63" name="Right Brace 62"/>
          <p:cNvSpPr/>
          <p:nvPr/>
        </p:nvSpPr>
        <p:spPr>
          <a:xfrm>
            <a:off x="6270702" y="5445868"/>
            <a:ext cx="381000" cy="1014825"/>
          </a:xfrm>
          <a:prstGeom prst="rightBrac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415833" y="5530976"/>
            <a:ext cx="24604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Chunks maybe sent and arrive in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a different order.</a:t>
            </a:r>
          </a:p>
          <a:p>
            <a:endParaRPr lang="en-US" sz="1200" b="1" dirty="0">
              <a:solidFill>
                <a:srgbClr val="00B050"/>
              </a:solidFill>
            </a:endParaRPr>
          </a:p>
          <a:p>
            <a:r>
              <a:rPr lang="en-US" sz="1200" b="1" dirty="0" smtClean="0">
                <a:solidFill>
                  <a:srgbClr val="00B050"/>
                </a:solidFill>
              </a:rPr>
              <a:t>Each chunk has an ID to reassemble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in correct order on receiving end.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65" name="Curved Connector 64"/>
          <p:cNvCxnSpPr/>
          <p:nvPr/>
        </p:nvCxnSpPr>
        <p:spPr>
          <a:xfrm>
            <a:off x="4755374" y="5675716"/>
            <a:ext cx="396489" cy="27756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olded Corner 65"/>
          <p:cNvSpPr/>
          <p:nvPr/>
        </p:nvSpPr>
        <p:spPr>
          <a:xfrm>
            <a:off x="7283871" y="5762780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1443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TCP vs. UDP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995007"/>
            <a:ext cx="9128909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UDP (User Datagram Protocol) – Sends data packets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(chunks) without confirming they are received (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i.e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, data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maybe lost at receiving end).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Fastest Transmission – No Handshaking Required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Choose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when not a problem if some data does not</a:t>
            </a:r>
          </a:p>
          <a:p>
            <a:pPr lvl="1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arrive.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TCP (Transmission Control Protocol) – Sends data packets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(chunks) and receives acknowledgement they are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received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If packet (chunk) does not arrive it resents missing data.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Two-Way communication. Send and Receive acknowledgement.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Sender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waits for all acknowledgements to arrive over the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network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42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UDP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6418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Client sends data out in packet chunks to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Client does not know if all the packet chunks arrived at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Server.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41755" y="1164134"/>
            <a:ext cx="5802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Data is sent through network using </a:t>
            </a:r>
            <a:r>
              <a:rPr lang="en-US" b="1" u="sng" dirty="0" smtClean="0">
                <a:solidFill>
                  <a:srgbClr val="0070C0"/>
                </a:solidFill>
              </a:rPr>
              <a:t>one-way</a:t>
            </a:r>
            <a:r>
              <a:rPr lang="en-US" b="1" dirty="0" smtClean="0">
                <a:solidFill>
                  <a:srgbClr val="0070C0"/>
                </a:solidFill>
              </a:rPr>
              <a:t> transport link.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57089" y="3276600"/>
            <a:ext cx="18288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63396" y="2968823"/>
            <a:ext cx="816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 Client</a:t>
            </a:r>
            <a:endParaRPr lang="en-US" sz="1400" b="1" dirty="0"/>
          </a:p>
        </p:txBody>
      </p:sp>
      <p:sp>
        <p:nvSpPr>
          <p:cNvPr id="30" name="Folded Corner 29"/>
          <p:cNvSpPr/>
          <p:nvPr/>
        </p:nvSpPr>
        <p:spPr>
          <a:xfrm>
            <a:off x="629063" y="3430489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endParaRPr lang="en-US" sz="1400" b="1" dirty="0"/>
          </a:p>
        </p:txBody>
      </p:sp>
      <p:sp>
        <p:nvSpPr>
          <p:cNvPr id="14" name="Right Arrow 13"/>
          <p:cNvSpPr/>
          <p:nvPr/>
        </p:nvSpPr>
        <p:spPr>
          <a:xfrm>
            <a:off x="2223924" y="3510162"/>
            <a:ext cx="781050" cy="2216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70835" y="3442136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Send</a:t>
            </a:r>
            <a:endParaRPr lang="en-US" sz="1400" b="1" dirty="0"/>
          </a:p>
        </p:txBody>
      </p:sp>
      <p:sp>
        <p:nvSpPr>
          <p:cNvPr id="16" name="Folded Corner 15"/>
          <p:cNvSpPr/>
          <p:nvPr/>
        </p:nvSpPr>
        <p:spPr>
          <a:xfrm>
            <a:off x="3761712" y="3444923"/>
            <a:ext cx="762863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r>
              <a:rPr lang="en-US" sz="1400" b="1" baseline="-25000" dirty="0" smtClean="0"/>
              <a:t>1</a:t>
            </a:r>
            <a:endParaRPr lang="en-US" sz="1400" b="1" dirty="0"/>
          </a:p>
        </p:txBody>
      </p:sp>
      <p:sp>
        <p:nvSpPr>
          <p:cNvPr id="17" name="Folded Corner 16"/>
          <p:cNvSpPr/>
          <p:nvPr/>
        </p:nvSpPr>
        <p:spPr>
          <a:xfrm>
            <a:off x="3761711" y="3998515"/>
            <a:ext cx="762863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r>
              <a:rPr lang="en-US" sz="1400" b="1" baseline="-25000" dirty="0"/>
              <a:t>2</a:t>
            </a:r>
            <a:endParaRPr lang="en-US" sz="1400" b="1" dirty="0"/>
          </a:p>
        </p:txBody>
      </p:sp>
      <p:sp>
        <p:nvSpPr>
          <p:cNvPr id="18" name="Folded Corner 17"/>
          <p:cNvSpPr/>
          <p:nvPr/>
        </p:nvSpPr>
        <p:spPr>
          <a:xfrm>
            <a:off x="3777542" y="4499453"/>
            <a:ext cx="762863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r>
              <a:rPr lang="en-US" sz="1400" b="1" baseline="-25000" dirty="0" smtClean="0"/>
              <a:t>3</a:t>
            </a:r>
            <a:endParaRPr lang="en-US" sz="14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892273" y="3946940"/>
            <a:ext cx="533400" cy="4841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>
            <a:off x="4800600" y="3485197"/>
            <a:ext cx="781050" cy="2216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4800600" y="4579126"/>
            <a:ext cx="781050" cy="2216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327161" y="4942327"/>
            <a:ext cx="897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Lost Packet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23" name="Curved Connector 22"/>
          <p:cNvCxnSpPr/>
          <p:nvPr/>
        </p:nvCxnSpPr>
        <p:spPr>
          <a:xfrm rot="5400000" flipH="1" flipV="1">
            <a:off x="2955777" y="4225110"/>
            <a:ext cx="747396" cy="687038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867095" y="3242153"/>
            <a:ext cx="18288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483901" y="2934376"/>
            <a:ext cx="662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sp>
        <p:nvSpPr>
          <p:cNvPr id="26" name="Curved Right Arrow 25"/>
          <p:cNvSpPr/>
          <p:nvPr/>
        </p:nvSpPr>
        <p:spPr>
          <a:xfrm>
            <a:off x="5071928" y="5203161"/>
            <a:ext cx="603080" cy="685800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43095" y="5392172"/>
            <a:ext cx="53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Recv</a:t>
            </a:r>
            <a:endParaRPr lang="en-US" sz="1400" b="1" dirty="0"/>
          </a:p>
        </p:txBody>
      </p:sp>
      <p:sp>
        <p:nvSpPr>
          <p:cNvPr id="28" name="Folded Corner 27"/>
          <p:cNvSpPr/>
          <p:nvPr/>
        </p:nvSpPr>
        <p:spPr>
          <a:xfrm>
            <a:off x="6400063" y="5011172"/>
            <a:ext cx="762863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r>
              <a:rPr lang="en-US" sz="1400" b="1" baseline="-25000" dirty="0" smtClean="0"/>
              <a:t>1</a:t>
            </a:r>
            <a:endParaRPr lang="en-US" sz="1400" b="1" dirty="0"/>
          </a:p>
        </p:txBody>
      </p:sp>
      <p:sp>
        <p:nvSpPr>
          <p:cNvPr id="29" name="Folded Corner 28"/>
          <p:cNvSpPr/>
          <p:nvPr/>
        </p:nvSpPr>
        <p:spPr>
          <a:xfrm>
            <a:off x="6400062" y="5523095"/>
            <a:ext cx="762863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r>
              <a:rPr lang="en-US" sz="1400" b="1" baseline="-25000" dirty="0" smtClean="0"/>
              <a:t>3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7729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TCP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766293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Client sends data out in packet chunks to Server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Receiver sends acknowledgement of receipt.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If packet chunk is lost, Client resends it.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41755" y="1164134"/>
            <a:ext cx="581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Data is sent through network using </a:t>
            </a:r>
            <a:r>
              <a:rPr lang="en-US" b="1" u="sng" dirty="0" smtClean="0">
                <a:solidFill>
                  <a:srgbClr val="0070C0"/>
                </a:solidFill>
              </a:rPr>
              <a:t>two-way</a:t>
            </a:r>
            <a:r>
              <a:rPr lang="en-US" b="1" dirty="0" smtClean="0">
                <a:solidFill>
                  <a:srgbClr val="0070C0"/>
                </a:solidFill>
              </a:rPr>
              <a:t> transport link.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57089" y="3276600"/>
            <a:ext cx="1828800" cy="3429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63396" y="2968823"/>
            <a:ext cx="816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 Client</a:t>
            </a:r>
            <a:endParaRPr lang="en-US" sz="1400" b="1" dirty="0"/>
          </a:p>
        </p:txBody>
      </p:sp>
      <p:sp>
        <p:nvSpPr>
          <p:cNvPr id="30" name="Folded Corner 29"/>
          <p:cNvSpPr/>
          <p:nvPr/>
        </p:nvSpPr>
        <p:spPr>
          <a:xfrm>
            <a:off x="629063" y="3430489"/>
            <a:ext cx="1084852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endParaRPr lang="en-US" sz="1400" b="1" dirty="0"/>
          </a:p>
        </p:txBody>
      </p:sp>
      <p:sp>
        <p:nvSpPr>
          <p:cNvPr id="14" name="Right Arrow 13"/>
          <p:cNvSpPr/>
          <p:nvPr/>
        </p:nvSpPr>
        <p:spPr>
          <a:xfrm>
            <a:off x="2223924" y="3510162"/>
            <a:ext cx="781050" cy="2216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70835" y="3442136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Send</a:t>
            </a:r>
            <a:endParaRPr lang="en-US" sz="1400" b="1" dirty="0"/>
          </a:p>
        </p:txBody>
      </p:sp>
      <p:sp>
        <p:nvSpPr>
          <p:cNvPr id="16" name="Folded Corner 15"/>
          <p:cNvSpPr/>
          <p:nvPr/>
        </p:nvSpPr>
        <p:spPr>
          <a:xfrm>
            <a:off x="3761712" y="3444923"/>
            <a:ext cx="762863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r>
              <a:rPr lang="en-US" sz="1400" b="1" baseline="-25000" dirty="0" smtClean="0"/>
              <a:t>1</a:t>
            </a:r>
            <a:endParaRPr lang="en-US" sz="1400" b="1" dirty="0"/>
          </a:p>
        </p:txBody>
      </p:sp>
      <p:sp>
        <p:nvSpPr>
          <p:cNvPr id="17" name="Folded Corner 16"/>
          <p:cNvSpPr/>
          <p:nvPr/>
        </p:nvSpPr>
        <p:spPr>
          <a:xfrm>
            <a:off x="3761711" y="3998515"/>
            <a:ext cx="762863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r>
              <a:rPr lang="en-US" sz="1400" b="1" baseline="-25000" dirty="0"/>
              <a:t>2</a:t>
            </a:r>
            <a:endParaRPr lang="en-US" sz="1400" b="1" dirty="0"/>
          </a:p>
        </p:txBody>
      </p:sp>
      <p:sp>
        <p:nvSpPr>
          <p:cNvPr id="18" name="Folded Corner 17"/>
          <p:cNvSpPr/>
          <p:nvPr/>
        </p:nvSpPr>
        <p:spPr>
          <a:xfrm>
            <a:off x="3777542" y="4499453"/>
            <a:ext cx="762863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r>
              <a:rPr lang="en-US" sz="1400" b="1" baseline="-25000" dirty="0" smtClean="0"/>
              <a:t>3</a:t>
            </a:r>
            <a:endParaRPr lang="en-US" sz="14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892273" y="3946940"/>
            <a:ext cx="533400" cy="4841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>
            <a:off x="4800600" y="3485197"/>
            <a:ext cx="781050" cy="2216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4800600" y="4579126"/>
            <a:ext cx="781050" cy="2216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327161" y="4942327"/>
            <a:ext cx="897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Lost Packet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23" name="Curved Connector 22"/>
          <p:cNvCxnSpPr/>
          <p:nvPr/>
        </p:nvCxnSpPr>
        <p:spPr>
          <a:xfrm rot="5400000" flipH="1" flipV="1">
            <a:off x="2955777" y="4225110"/>
            <a:ext cx="747396" cy="687038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867095" y="3242152"/>
            <a:ext cx="1828800" cy="34634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483901" y="2934376"/>
            <a:ext cx="662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sp>
        <p:nvSpPr>
          <p:cNvPr id="26" name="Curved Right Arrow 25"/>
          <p:cNvSpPr/>
          <p:nvPr/>
        </p:nvSpPr>
        <p:spPr>
          <a:xfrm>
            <a:off x="5071928" y="5203161"/>
            <a:ext cx="603080" cy="685800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43095" y="5392172"/>
            <a:ext cx="53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Recv</a:t>
            </a:r>
            <a:endParaRPr lang="en-US" sz="1400" b="1" dirty="0"/>
          </a:p>
        </p:txBody>
      </p:sp>
      <p:sp>
        <p:nvSpPr>
          <p:cNvPr id="28" name="Folded Corner 27"/>
          <p:cNvSpPr/>
          <p:nvPr/>
        </p:nvSpPr>
        <p:spPr>
          <a:xfrm>
            <a:off x="6400063" y="5011172"/>
            <a:ext cx="762863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r>
              <a:rPr lang="en-US" sz="1400" b="1" baseline="-25000" dirty="0" smtClean="0"/>
              <a:t>1</a:t>
            </a:r>
            <a:endParaRPr lang="en-US" sz="1400" b="1" dirty="0"/>
          </a:p>
        </p:txBody>
      </p:sp>
      <p:sp>
        <p:nvSpPr>
          <p:cNvPr id="29" name="Folded Corner 28"/>
          <p:cNvSpPr/>
          <p:nvPr/>
        </p:nvSpPr>
        <p:spPr>
          <a:xfrm>
            <a:off x="6420506" y="5962827"/>
            <a:ext cx="762863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r>
              <a:rPr lang="en-US" sz="1400" b="1" baseline="-25000" dirty="0" smtClean="0"/>
              <a:t>3</a:t>
            </a:r>
            <a:endParaRPr lang="en-US" sz="1400" b="1" dirty="0"/>
          </a:p>
        </p:txBody>
      </p:sp>
      <p:sp>
        <p:nvSpPr>
          <p:cNvPr id="31" name="Right Arrow 30"/>
          <p:cNvSpPr/>
          <p:nvPr/>
        </p:nvSpPr>
        <p:spPr>
          <a:xfrm rot="10800000">
            <a:off x="2223924" y="5446931"/>
            <a:ext cx="1997233" cy="19825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348381" y="5185995"/>
            <a:ext cx="2000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Acknowledgement (</a:t>
            </a:r>
            <a:r>
              <a:rPr lang="en-US" sz="1400" b="1" dirty="0" err="1" smtClean="0"/>
              <a:t>Ack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38" name="Right Arrow 37"/>
          <p:cNvSpPr/>
          <p:nvPr/>
        </p:nvSpPr>
        <p:spPr>
          <a:xfrm>
            <a:off x="2262440" y="6087392"/>
            <a:ext cx="781050" cy="2216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088490" y="6027974"/>
            <a:ext cx="727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Resend</a:t>
            </a:r>
            <a:endParaRPr lang="en-US" sz="1400" b="1" dirty="0"/>
          </a:p>
        </p:txBody>
      </p:sp>
      <p:sp>
        <p:nvSpPr>
          <p:cNvPr id="40" name="Folded Corner 39"/>
          <p:cNvSpPr/>
          <p:nvPr/>
        </p:nvSpPr>
        <p:spPr>
          <a:xfrm>
            <a:off x="3809137" y="5991362"/>
            <a:ext cx="762863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r>
              <a:rPr lang="en-US" sz="1400" b="1" baseline="-25000" dirty="0"/>
              <a:t>2</a:t>
            </a:r>
            <a:endParaRPr lang="en-US" sz="1400" b="1" dirty="0"/>
          </a:p>
        </p:txBody>
      </p:sp>
      <p:sp>
        <p:nvSpPr>
          <p:cNvPr id="41" name="Right Arrow 40"/>
          <p:cNvSpPr/>
          <p:nvPr/>
        </p:nvSpPr>
        <p:spPr>
          <a:xfrm>
            <a:off x="4876190" y="6027974"/>
            <a:ext cx="781050" cy="2216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10800000">
            <a:off x="2202928" y="6507341"/>
            <a:ext cx="3472079" cy="19825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326136" y="6285754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Ack</a:t>
            </a:r>
            <a:endParaRPr lang="en-US" sz="1400" b="1" dirty="0"/>
          </a:p>
        </p:txBody>
      </p:sp>
      <p:sp>
        <p:nvSpPr>
          <p:cNvPr id="44" name="Folded Corner 43"/>
          <p:cNvSpPr/>
          <p:nvPr/>
        </p:nvSpPr>
        <p:spPr>
          <a:xfrm>
            <a:off x="6400062" y="5493772"/>
            <a:ext cx="762863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A</a:t>
            </a:r>
            <a:r>
              <a:rPr lang="en-US" sz="1400" b="1" baseline="-25000" dirty="0"/>
              <a:t>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7302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Internet Addressing (IP)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578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Devices send/receive data through a network interface.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89221" y="1195386"/>
            <a:ext cx="539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Devices (Hosts) on a network have a Network Address.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57089" y="2741711"/>
            <a:ext cx="1362568" cy="12968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64557" y="2443596"/>
            <a:ext cx="859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 Host 1</a:t>
            </a:r>
            <a:endParaRPr lang="en-US" sz="14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70099" y="4986268"/>
            <a:ext cx="1362568" cy="12968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7567" y="4688153"/>
            <a:ext cx="859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 Host 2</a:t>
            </a:r>
            <a:endParaRPr lang="en-US" sz="1400" b="1" dirty="0"/>
          </a:p>
        </p:txBody>
      </p:sp>
      <p:sp>
        <p:nvSpPr>
          <p:cNvPr id="3" name="Rectangle 2"/>
          <p:cNvSpPr/>
          <p:nvPr/>
        </p:nvSpPr>
        <p:spPr>
          <a:xfrm>
            <a:off x="2262312" y="2751373"/>
            <a:ext cx="1539779" cy="12872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19657" y="2433934"/>
            <a:ext cx="2531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 Network Interface Card (NIC)</a:t>
            </a:r>
            <a:endParaRPr lang="en-US" sz="1400" b="1" dirty="0"/>
          </a:p>
        </p:txBody>
      </p:sp>
      <p:sp>
        <p:nvSpPr>
          <p:cNvPr id="4" name="Left-Right Arrow 3"/>
          <p:cNvSpPr/>
          <p:nvPr/>
        </p:nvSpPr>
        <p:spPr>
          <a:xfrm>
            <a:off x="1632667" y="3204486"/>
            <a:ext cx="607343" cy="38100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2209800"/>
            <a:ext cx="4191000" cy="2133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2468" y="2845788"/>
            <a:ext cx="125946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443666" y="3429184"/>
            <a:ext cx="125946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 </a:t>
            </a:r>
            <a:r>
              <a:rPr lang="en-US" dirty="0" err="1" smtClean="0"/>
              <a:t>Addr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0" y="2520540"/>
            <a:ext cx="3438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Media Access Control  - Universal Unique Identifier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of NIC interface.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24" name="Left-Right Arrow 23"/>
          <p:cNvSpPr/>
          <p:nvPr/>
        </p:nvSpPr>
        <p:spPr>
          <a:xfrm>
            <a:off x="1639844" y="5444212"/>
            <a:ext cx="607343" cy="38100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4"/>
          <p:cNvCxnSpPr/>
          <p:nvPr/>
        </p:nvCxnSpPr>
        <p:spPr>
          <a:xfrm rot="10800000" flipV="1">
            <a:off x="3661933" y="2753605"/>
            <a:ext cx="905728" cy="22860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39783" y="3196119"/>
            <a:ext cx="4747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Internet Protocol Address – Unique routing address on the Internet.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IP address is mapped to MAC address within a local area network (LAN)</a:t>
            </a:r>
          </a:p>
          <a:p>
            <a:endParaRPr lang="en-US" sz="1200" b="1" dirty="0">
              <a:solidFill>
                <a:srgbClr val="00B050"/>
              </a:solidFill>
            </a:endParaRPr>
          </a:p>
          <a:p>
            <a:r>
              <a:rPr lang="en-US" sz="1200" b="1" dirty="0" smtClean="0">
                <a:solidFill>
                  <a:srgbClr val="00B050"/>
                </a:solidFill>
              </a:rPr>
              <a:t>IP addresses are used to route between LANs across a wide area 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n</a:t>
            </a:r>
            <a:r>
              <a:rPr lang="en-US" sz="1200" b="1" dirty="0" smtClean="0">
                <a:solidFill>
                  <a:srgbClr val="00B050"/>
                </a:solidFill>
              </a:rPr>
              <a:t>etwork (WAN), e.g., Internet.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28" name="Curved Connector 27"/>
          <p:cNvCxnSpPr/>
          <p:nvPr/>
        </p:nvCxnSpPr>
        <p:spPr>
          <a:xfrm rot="10800000" flipV="1">
            <a:off x="3661933" y="3380302"/>
            <a:ext cx="905728" cy="22860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247187" y="4995930"/>
            <a:ext cx="1539779" cy="12872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604532" y="4678491"/>
            <a:ext cx="2531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 Network Interface Card (NIC)</a:t>
            </a:r>
            <a:endParaRPr lang="en-US" sz="1400" b="1" dirty="0"/>
          </a:p>
        </p:txBody>
      </p:sp>
      <p:sp>
        <p:nvSpPr>
          <p:cNvPr id="32" name="Oval 31"/>
          <p:cNvSpPr/>
          <p:nvPr/>
        </p:nvSpPr>
        <p:spPr>
          <a:xfrm>
            <a:off x="2384940" y="5056147"/>
            <a:ext cx="125946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426138" y="5639543"/>
            <a:ext cx="125946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 </a:t>
            </a:r>
            <a:r>
              <a:rPr lang="en-US" dirty="0" err="1" smtClean="0"/>
              <a:t>Addr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66812" y="4572743"/>
            <a:ext cx="4191000" cy="2133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rved Right Arrow 42"/>
          <p:cNvSpPr/>
          <p:nvPr/>
        </p:nvSpPr>
        <p:spPr>
          <a:xfrm flipH="1">
            <a:off x="3930183" y="3732464"/>
            <a:ext cx="609600" cy="2286743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89095" y="4704880"/>
            <a:ext cx="2732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Machines connect via their IP addresses</a:t>
            </a:r>
            <a:endParaRPr lang="en-US" sz="1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43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Routing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78985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 a LAN, data is routed according to MAC address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86240" y="1164134"/>
            <a:ext cx="727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Routers handle mapping device MAC addresses and assigning IP addresses.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57089" y="2741711"/>
            <a:ext cx="1362568" cy="12968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4557" y="2443596"/>
            <a:ext cx="859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 Host 1</a:t>
            </a:r>
            <a:endParaRPr lang="en-US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2262312" y="2751373"/>
            <a:ext cx="1539779" cy="12872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19657" y="2433934"/>
            <a:ext cx="2531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 Network Interface Card (NIC)</a:t>
            </a:r>
            <a:endParaRPr lang="en-US" sz="1400" b="1" dirty="0"/>
          </a:p>
        </p:txBody>
      </p:sp>
      <p:sp>
        <p:nvSpPr>
          <p:cNvPr id="18" name="Left-Right Arrow 17"/>
          <p:cNvSpPr/>
          <p:nvPr/>
        </p:nvSpPr>
        <p:spPr>
          <a:xfrm>
            <a:off x="1632667" y="3204486"/>
            <a:ext cx="607343" cy="38100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2400" y="2209800"/>
            <a:ext cx="4191000" cy="2133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02468" y="2845788"/>
            <a:ext cx="125946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443666" y="3429184"/>
            <a:ext cx="125946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 </a:t>
            </a:r>
            <a:r>
              <a:rPr lang="en-US" dirty="0" err="1" smtClean="0"/>
              <a:t>Addr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791199" y="2726590"/>
            <a:ext cx="1707995" cy="115279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Router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962400" y="3074388"/>
            <a:ext cx="1676400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60849" y="2118241"/>
            <a:ext cx="1978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Registers MAC (permanent) </a:t>
            </a:r>
            <a:br>
              <a:rPr lang="en-US" sz="1200" b="1" dirty="0" smtClean="0">
                <a:solidFill>
                  <a:srgbClr val="00B050"/>
                </a:solidFill>
              </a:rPr>
            </a:br>
            <a:r>
              <a:rPr lang="en-US" sz="1200" b="1" dirty="0" smtClean="0">
                <a:solidFill>
                  <a:srgbClr val="00B050"/>
                </a:solidFill>
              </a:rPr>
              <a:t>address with router.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29" name="Curved Connector 28"/>
          <p:cNvCxnSpPr/>
          <p:nvPr/>
        </p:nvCxnSpPr>
        <p:spPr>
          <a:xfrm rot="5400000">
            <a:off x="4652349" y="2701873"/>
            <a:ext cx="520766" cy="22426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962400" y="3657784"/>
            <a:ext cx="1587822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99194" y="2209800"/>
            <a:ext cx="157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Router keeps table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of MAC to IP address 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lookups.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49426" y="4055444"/>
            <a:ext cx="1560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Router sends back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assigned (temporary)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IP address.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16200000" flipV="1">
            <a:off x="4568463" y="3738748"/>
            <a:ext cx="425233" cy="263306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n 10"/>
          <p:cNvSpPr/>
          <p:nvPr/>
        </p:nvSpPr>
        <p:spPr>
          <a:xfrm>
            <a:off x="6934200" y="2906635"/>
            <a:ext cx="457200" cy="73993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urved Connector 43"/>
          <p:cNvCxnSpPr>
            <a:stCxn id="38" idx="1"/>
          </p:cNvCxnSpPr>
          <p:nvPr/>
        </p:nvCxnSpPr>
        <p:spPr>
          <a:xfrm rot="10800000" flipV="1">
            <a:off x="7162802" y="2532965"/>
            <a:ext cx="336393" cy="3128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249199" y="5040721"/>
            <a:ext cx="1362568" cy="12968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56667" y="4742606"/>
            <a:ext cx="859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 Host 2</a:t>
            </a:r>
            <a:endParaRPr lang="en-US" sz="1400" b="1" dirty="0"/>
          </a:p>
        </p:txBody>
      </p:sp>
      <p:sp>
        <p:nvSpPr>
          <p:cNvPr id="48" name="Rectangle 47"/>
          <p:cNvSpPr/>
          <p:nvPr/>
        </p:nvSpPr>
        <p:spPr>
          <a:xfrm>
            <a:off x="2254422" y="5050383"/>
            <a:ext cx="1539779" cy="12872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611767" y="4732944"/>
            <a:ext cx="2531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 Network Interface Card (NIC)</a:t>
            </a:r>
            <a:endParaRPr lang="en-US" sz="1400" b="1" dirty="0"/>
          </a:p>
        </p:txBody>
      </p:sp>
      <p:sp>
        <p:nvSpPr>
          <p:cNvPr id="50" name="Left-Right Arrow 49"/>
          <p:cNvSpPr/>
          <p:nvPr/>
        </p:nvSpPr>
        <p:spPr>
          <a:xfrm>
            <a:off x="1624777" y="5503496"/>
            <a:ext cx="607343" cy="38100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44510" y="4508810"/>
            <a:ext cx="4191000" cy="2133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394578" y="5144798"/>
            <a:ext cx="125946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435776" y="5728194"/>
            <a:ext cx="125946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 </a:t>
            </a:r>
            <a:r>
              <a:rPr lang="en-US" dirty="0" err="1" smtClean="0"/>
              <a:t>Addr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962400" y="5373398"/>
            <a:ext cx="251460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978671" y="5956794"/>
            <a:ext cx="3031729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6460272" y="4038600"/>
            <a:ext cx="16728" cy="135412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7010400" y="3918784"/>
            <a:ext cx="13363" cy="203801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04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9364</TotalTime>
  <Words>1065</Words>
  <Application>Microsoft Office PowerPoint</Application>
  <PresentationFormat>On-screen Show (4:3)</PresentationFormat>
  <Paragraphs>358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Software Development Networking Basics</vt:lpstr>
      <vt:lpstr>SOCKET</vt:lpstr>
      <vt:lpstr>Chunking</vt:lpstr>
      <vt:lpstr>Packet Transmission</vt:lpstr>
      <vt:lpstr>TCP vs. UDP</vt:lpstr>
      <vt:lpstr>UDP</vt:lpstr>
      <vt:lpstr>TCP</vt:lpstr>
      <vt:lpstr>Internet Addressing (IP)</vt:lpstr>
      <vt:lpstr>Routing</vt:lpstr>
      <vt:lpstr>Subnets (C, B, A)</vt:lpstr>
      <vt:lpstr>DNS Lookup</vt:lpstr>
      <vt:lpstr>DNS Network</vt:lpstr>
      <vt:lpstr>Ports</vt:lpstr>
      <vt:lpstr>Client Socket</vt:lpstr>
      <vt:lpstr>Client Socket</vt:lpstr>
      <vt:lpstr>Server Socket</vt:lpstr>
      <vt:lpstr>Server Socket</vt:lpstr>
      <vt:lpstr>Echo Server</vt:lpstr>
      <vt:lpstr>Echo Server – Client Side</vt:lpstr>
      <vt:lpstr>Echo Server – Server Side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User</cp:lastModifiedBy>
  <cp:revision>248</cp:revision>
  <dcterms:created xsi:type="dcterms:W3CDTF">2006-08-16T00:00:00Z</dcterms:created>
  <dcterms:modified xsi:type="dcterms:W3CDTF">2018-02-05T20:23:28Z</dcterms:modified>
</cp:coreProperties>
</file>