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82" r:id="rId4"/>
    <p:sldId id="288" r:id="rId5"/>
    <p:sldId id="283" r:id="rId6"/>
    <p:sldId id="289" r:id="rId7"/>
    <p:sldId id="284" r:id="rId8"/>
    <p:sldId id="285" r:id="rId9"/>
    <p:sldId id="286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8" autoAdjust="0"/>
  </p:normalViewPr>
  <p:slideViewPr>
    <p:cSldViewPr>
      <p:cViewPr>
        <p:scale>
          <a:sx n="85" d="100"/>
          <a:sy n="85" d="100"/>
        </p:scale>
        <p:origin x="-510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drewferlitsch/Portland-Data-Science-Group/blob/master/Presentations/AI%20Dynamic%20Programming.pptx" TargetMode="External"/><Relationship Id="rId3" Type="http://schemas.openxmlformats.org/officeDocument/2006/relationships/hyperlink" Target="https://github.com/andrewferlitsch/Portland-Data-Science-Group/blob/master/Presentations/AI%20-%20Greedy.pptx" TargetMode="External"/><Relationship Id="rId7" Type="http://schemas.openxmlformats.org/officeDocument/2006/relationships/hyperlink" Target="https://github.com/andrewferlitsch/Portland-Data-Science-Group/blob/master/Presentations/AI%20-%20Reinforcement%20Learning.pptx" TargetMode="External"/><Relationship Id="rId2" Type="http://schemas.openxmlformats.org/officeDocument/2006/relationships/hyperlink" Target="https://github.com/andrewferlitsch/Portland-Data-Science-Group/blob/master/Presentations/AI%20-%20Graph%20Search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ferlitsch/Portland-Data-Science-Group/blob/master/Presentations/AI%20-%20Agents.pptx" TargetMode="External"/><Relationship Id="rId5" Type="http://schemas.openxmlformats.org/officeDocument/2006/relationships/hyperlink" Target="https://github.com/andrewferlitsch/Portland-Data-Science-Group/blob/master/Presentations/AI%20-%20Monty%20Hall.pptx" TargetMode="External"/><Relationship Id="rId10" Type="http://schemas.openxmlformats.org/officeDocument/2006/relationships/hyperlink" Target="https://github.com/andrewferlitsch/Portland-Data-Science-Group/blob/master/Presentations/AI%20-%20Bellman%20Intro.pptx" TargetMode="External"/><Relationship Id="rId4" Type="http://schemas.openxmlformats.org/officeDocument/2006/relationships/hyperlink" Target="https://github.com/andrewferlitsch/Portland-Data-Science-Group/blob/master/Presentations/AI%20-%20Hill%20Climbing.pptx" TargetMode="External"/><Relationship Id="rId9" Type="http://schemas.openxmlformats.org/officeDocument/2006/relationships/hyperlink" Target="https://github.com/andrewferlitsch/Portland-Data-Science-Group/blob/master/Presentations/AI%20-%20Markov.ppt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drewferlitsch/Portland-Data-Science-Group/blob/master/Presentations/ML%20Recurrent%20Neural%20Networks.pptx" TargetMode="External"/><Relationship Id="rId3" Type="http://schemas.openxmlformats.org/officeDocument/2006/relationships/hyperlink" Target="https://github.com/andrewferlitsch/Portland-Data-Science-Group/blob/master/Presentations/ML%20Regression%20-%20Splitting%20Datasets.pptx" TargetMode="External"/><Relationship Id="rId7" Type="http://schemas.openxmlformats.org/officeDocument/2006/relationships/hyperlink" Target="https://github.com/andrewferlitsch/Portland-Data-Science-Group/blob/master/Presentations/ML%20Convolutional%20Neural%20Networks.pptx" TargetMode="External"/><Relationship Id="rId2" Type="http://schemas.openxmlformats.org/officeDocument/2006/relationships/hyperlink" Target="https://github.com/andrewferlitsch/Portland-Data-Science-Group/blob/master/Presentations/ML%20Dataset%20Prepara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ferlitsch/Portland-Data-Science-Group/blob/master/Presentations/ML%20Neural%20Networks.pptx" TargetMode="External"/><Relationship Id="rId5" Type="http://schemas.openxmlformats.org/officeDocument/2006/relationships/hyperlink" Target="https://github.com/andrewferlitsch/Portland-Data-Science-Group/blob/master/Presentations/ML%20-%20Perceptron.pptx" TargetMode="External"/><Relationship Id="rId4" Type="http://schemas.openxmlformats.org/officeDocument/2006/relationships/hyperlink" Target="https://github.com/andrewferlitsch/Portland-Data-Science-Group/blob/master/Presentations/ML%20Regression%20-%20Categorical%20Variables.pptx" TargetMode="External"/><Relationship Id="rId9" Type="http://schemas.openxmlformats.org/officeDocument/2006/relationships/hyperlink" Target="https://github.com/andrewferlitsch/Portland-Data-Science-Group/blob/master/Presentations/ML%20Adverserial%20Neural%20Networks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ferlitsch/Portland-Data-Science-Group/blob/master/Presentations/Stats%20-%20Softmax.pptx" TargetMode="External"/><Relationship Id="rId2" Type="http://schemas.openxmlformats.org/officeDocument/2006/relationships/hyperlink" Target="https://github.com/andrewferlitsch/Portland-Data-Science-Group/blob/master/Presentations/Stats%20-%20Basics%20-%20Term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ferlitsch/Portland-Data-Science-Group/blob/master/Presentations/simple-linear-regression.ipynb" TargetMode="External"/><Relationship Id="rId5" Type="http://schemas.openxmlformats.org/officeDocument/2006/relationships/hyperlink" Target="https://github.com/andrewferlitsch/Portland-Data-Science-Group/blob/master/Presentations/Simple%20Linear%20Regression.xlsx" TargetMode="External"/><Relationship Id="rId4" Type="http://schemas.openxmlformats.org/officeDocument/2006/relationships/hyperlink" Target="https://github.com/andrewferlitsch/Portland-Data-Science-Group/blob/master/Presentations/ML%20Simple%20Linear%20Regression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wferlitsch/Portland-Data-Science-Group/blob/master/Presentations/Python%20-%20Numpy%20and%20Pandas.pptx" TargetMode="External"/><Relationship Id="rId7" Type="http://schemas.openxmlformats.org/officeDocument/2006/relationships/hyperlink" Target="https://github.com/andrewferlitsch/Portland-Data-Science-Group/tree/master/mloop" TargetMode="External"/><Relationship Id="rId2" Type="http://schemas.openxmlformats.org/officeDocument/2006/relationships/hyperlink" Target="https://github.com/andrewferlitsch/Portland-Data-Science-Group/blob/master/Presentations/Python%20-%20Jupyter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ndrewferlitsch/Portland-Data-Science-Group/blob/master/Presentations/Python%20-%20OOP.pptx" TargetMode="External"/><Relationship Id="rId5" Type="http://schemas.openxmlformats.org/officeDocument/2006/relationships/hyperlink" Target="https://github.com/andrewferlitsch/Portland-Data-Science-Group/blob/master/Presentations/OOP.pptx" TargetMode="External"/><Relationship Id="rId4" Type="http://schemas.openxmlformats.org/officeDocument/2006/relationships/hyperlink" Target="https://github.com/andrewferlitsch/Portland-Data-Science-Group/blob/master/Presentations/wine-randomforest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“Crowd Training”</a:t>
            </a:r>
            <a:br>
              <a:rPr lang="en-US" dirty="0" smtClean="0"/>
            </a:br>
            <a:r>
              <a:rPr lang="en-US" dirty="0" smtClean="0"/>
              <a:t>Syllabus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2517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11: </a:t>
            </a:r>
            <a:r>
              <a:rPr lang="en-US" sz="2800" b="1" dirty="0">
                <a:solidFill>
                  <a:srgbClr val="00B050"/>
                </a:solidFill>
              </a:rPr>
              <a:t>Workshop – </a:t>
            </a:r>
            <a:r>
              <a:rPr lang="en-US" sz="2800" b="1" dirty="0" smtClean="0">
                <a:solidFill>
                  <a:srgbClr val="00B050"/>
                </a:solidFill>
              </a:rPr>
              <a:t>Exploratory Data Analysis</a:t>
            </a:r>
            <a:r>
              <a:rPr lang="en-US" sz="1600" b="1" dirty="0" smtClean="0">
                <a:solidFill>
                  <a:srgbClr val="00B050"/>
                </a:solidFill>
              </a:rPr>
              <a:t/>
            </a:r>
            <a:br>
              <a:rPr lang="en-US" sz="1600" b="1" dirty="0" smtClean="0">
                <a:solidFill>
                  <a:srgbClr val="00B050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This workshop will cover </a:t>
            </a:r>
            <a:r>
              <a:rPr lang="en-US" sz="1600" dirty="0" smtClean="0"/>
              <a:t>analyzing and preparing datasets for machine learning. </a:t>
            </a:r>
            <a:r>
              <a:rPr lang="en-US" sz="1600" dirty="0"/>
              <a:t>Before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throwing data </a:t>
            </a:r>
            <a:r>
              <a:rPr lang="en-US" sz="1600" dirty="0"/>
              <a:t>into any complicated analytical algorithm, there are some quick visualizations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and </a:t>
            </a:r>
            <a:r>
              <a:rPr lang="en-US" sz="1600" dirty="0"/>
              <a:t>simple statistical calculations that provide a gut-level understanding of (or, "feel for") </a:t>
            </a:r>
            <a:r>
              <a:rPr lang="en-US" sz="1600" dirty="0" smtClean="0"/>
              <a:t>the</a:t>
            </a:r>
            <a:br>
              <a:rPr lang="en-US" sz="1600" dirty="0" smtClean="0"/>
            </a:br>
            <a:r>
              <a:rPr lang="en-US" sz="1600" dirty="0" smtClean="0"/>
              <a:t>	 </a:t>
            </a:r>
            <a:r>
              <a:rPr lang="en-US" sz="1600" dirty="0"/>
              <a:t>data. These techniques fall under a category called, "Exploratory Data Analysis</a:t>
            </a:r>
            <a:r>
              <a:rPr lang="en-US" sz="1600" dirty="0" smtClean="0"/>
              <a:t>".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	We'll cover some specific tools available </a:t>
            </a:r>
            <a:r>
              <a:rPr lang="en-US" sz="1600"/>
              <a:t>in </a:t>
            </a:r>
            <a:r>
              <a:rPr lang="en-US" sz="1600" smtClean="0"/>
              <a:t>Python. </a:t>
            </a:r>
            <a:r>
              <a:rPr lang="en-US" sz="1600" dirty="0" smtClean="0"/>
              <a:t>(Matt </a:t>
            </a:r>
            <a:r>
              <a:rPr lang="en-US" sz="1600" dirty="0" err="1" smtClean="0"/>
              <a:t>Borthwick</a:t>
            </a:r>
            <a:r>
              <a:rPr lang="en-US" sz="1600" dirty="0" smtClean="0"/>
              <a:t>. PhD)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12: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AWS Machine Learning</a:t>
            </a: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</a:t>
            </a:r>
            <a:r>
              <a:rPr lang="en-US" sz="1600" dirty="0" smtClean="0"/>
              <a:t>machine learning programming with the AWS machine</a:t>
            </a:r>
            <a:br>
              <a:rPr lang="en-US" sz="1600" dirty="0" smtClean="0"/>
            </a:br>
            <a:r>
              <a:rPr lang="en-US" sz="1600" dirty="0" smtClean="0"/>
              <a:t>	learning framework, covering Lex (Natural Language Processing), Polly (text-to-Speech), </a:t>
            </a:r>
          </a:p>
          <a:p>
            <a:r>
              <a:rPr lang="en-US" sz="1600" dirty="0" smtClean="0"/>
              <a:t>	and </a:t>
            </a:r>
            <a:r>
              <a:rPr lang="en-US" sz="1600" dirty="0" err="1" smtClean="0"/>
              <a:t>Rekognition</a:t>
            </a:r>
            <a:r>
              <a:rPr lang="en-US" sz="1600" dirty="0" smtClean="0"/>
              <a:t> (Image Recognition).</a:t>
            </a:r>
            <a:br>
              <a:rPr lang="en-US" sz="1600" dirty="0" smtClean="0"/>
            </a:b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13: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Azure Machine Learning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</a:t>
            </a:r>
            <a:r>
              <a:rPr lang="en-US" sz="1600" dirty="0"/>
              <a:t>workshop will cover machine learning programming with the </a:t>
            </a:r>
            <a:r>
              <a:rPr lang="en-US" sz="1600" dirty="0" smtClean="0"/>
              <a:t>Azure </a:t>
            </a:r>
            <a:r>
              <a:rPr lang="en-US" sz="1600" dirty="0"/>
              <a:t>machine</a:t>
            </a:r>
            <a:br>
              <a:rPr lang="en-US" sz="1600" dirty="0"/>
            </a:br>
            <a:r>
              <a:rPr lang="en-US" sz="1600" dirty="0"/>
              <a:t>	learning framework</a:t>
            </a:r>
            <a:r>
              <a:rPr lang="en-US" sz="1600" dirty="0" smtClean="0"/>
              <a:t>, covering the Azure Machine Learning Studio.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8742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Weekly training event(s) combining presentation,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workshop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and immerse interaction.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Repository – </a:t>
            </a:r>
            <a:r>
              <a:rPr lang="en-US" sz="2800" b="1" dirty="0" smtClean="0">
                <a:solidFill>
                  <a:srgbClr val="0070C0"/>
                </a:solidFill>
              </a:rPr>
              <a:t>www.labs.earth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– select Presentations.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Contact – </a:t>
            </a:r>
            <a:r>
              <a:rPr lang="en-US" sz="2800" b="1" dirty="0" smtClean="0">
                <a:solidFill>
                  <a:srgbClr val="0070C0"/>
                </a:solidFill>
              </a:rPr>
              <a:t>aferlitsch@gmail.com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After Dec, will ask for </a:t>
            </a:r>
            <a:r>
              <a:rPr lang="en-US" sz="2800" b="1" u="sng" dirty="0" smtClean="0">
                <a:solidFill>
                  <a:schemeClr val="accent5">
                    <a:lumMod val="75000"/>
                  </a:schemeClr>
                </a:solidFill>
              </a:rPr>
              <a:t>small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Voluntary Donation.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Attendance / Certificate of Completion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0080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</a:rPr>
              <a:t>Disclaimer: Not accredited by any institution or licensed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   under any governing board.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Participant Attendance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Which training sessions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Accumulated Hours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Issue Certificate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Record of Hours of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Will keep on website and continuously update.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Crowd Training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0621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the crowd training the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crowd.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Popular Trainers earn income (from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the crowd).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run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within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job tracks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focus on training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job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skills 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High Demand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Emergent Technologies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rgbClr val="00B050"/>
                </a:solidFill>
              </a:rPr>
              <a:t>Skills can be applied on the job today.</a:t>
            </a:r>
            <a:endParaRPr lang="en-US" sz="2800" b="1" u="sng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80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40259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1: </a:t>
            </a:r>
            <a:r>
              <a:rPr lang="en-US" sz="2800" b="1" dirty="0" smtClean="0">
                <a:solidFill>
                  <a:srgbClr val="00B050"/>
                </a:solidFill>
              </a:rPr>
              <a:t>Graph Search Theory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This session covers the basic foundations of graph theory algorithms, covering Breadth First </a:t>
            </a:r>
            <a:br>
              <a:rPr lang="en-US" sz="1600" dirty="0" smtClean="0"/>
            </a:br>
            <a:r>
              <a:rPr lang="en-US" sz="1600" dirty="0" smtClean="0"/>
              <a:t>	Search (BFS), Depth First Search ( DFS), Depth Limited Search (DLS), Iterative Depth Search (IDS), </a:t>
            </a:r>
            <a:br>
              <a:rPr lang="en-US" sz="1600" dirty="0" smtClean="0"/>
            </a:br>
            <a:r>
              <a:rPr lang="en-US" sz="1600" dirty="0" smtClean="0"/>
              <a:t>	Greedy Algorithm, and A-STAR Algorithm.</a:t>
            </a: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2"/>
              </a:rPr>
              <a:t>Graph </a:t>
            </a:r>
            <a:r>
              <a:rPr lang="en-US" sz="1600" b="1" dirty="0" smtClean="0">
                <a:hlinkClick r:id="rId2"/>
              </a:rPr>
              <a:t>Theory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>
                <a:hlinkClick r:id="rId3"/>
              </a:rPr>
              <a:t>Greedy and A-STAR Search</a:t>
            </a:r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>
                <a:hlinkClick r:id="rId4"/>
              </a:rPr>
              <a:t>Local Search - Hill Climbing</a:t>
            </a:r>
            <a:endParaRPr lang="en-US" sz="1600" b="1" dirty="0"/>
          </a:p>
          <a:p>
            <a:r>
              <a:rPr lang="en-US" sz="1600" b="1" dirty="0" smtClean="0"/>
              <a:t>		</a:t>
            </a:r>
            <a:r>
              <a:rPr lang="en-US" sz="1600" b="1" dirty="0">
                <a:hlinkClick r:id="rId5"/>
              </a:rPr>
              <a:t>Monty Hall Paradox</a:t>
            </a:r>
            <a:endParaRPr lang="en-US" sz="1200" b="1" dirty="0"/>
          </a:p>
          <a:p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2: </a:t>
            </a:r>
            <a:r>
              <a:rPr lang="en-US" sz="2800" b="1" dirty="0" smtClean="0">
                <a:solidFill>
                  <a:srgbClr val="00B050"/>
                </a:solidFill>
              </a:rPr>
              <a:t>Basic Principles of Robotics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covers </a:t>
            </a:r>
            <a:r>
              <a:rPr lang="en-US" sz="1600" dirty="0"/>
              <a:t>the basic foundations of robotics, covering </a:t>
            </a:r>
            <a:r>
              <a:rPr lang="en-US" sz="1600" dirty="0" smtClean="0"/>
              <a:t>Dynamic Programming</a:t>
            </a:r>
            <a:r>
              <a:rPr lang="en-US" sz="1600" dirty="0"/>
              <a:t>,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Reinforcement Learning</a:t>
            </a:r>
            <a:r>
              <a:rPr lang="en-US" sz="1600" dirty="0"/>
              <a:t>, Markov </a:t>
            </a:r>
            <a:r>
              <a:rPr lang="en-US" sz="1600" dirty="0" smtClean="0"/>
              <a:t>Principles </a:t>
            </a:r>
            <a:r>
              <a:rPr lang="en-US" sz="1600" dirty="0"/>
              <a:t>and Bellman </a:t>
            </a:r>
            <a:r>
              <a:rPr lang="en-US" sz="1600" dirty="0" smtClean="0"/>
              <a:t>Equations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6"/>
              </a:rPr>
              <a:t>AI Agents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7"/>
              </a:rPr>
              <a:t>Introduction to Reinforcement Learning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8"/>
              </a:rPr>
              <a:t>Dynamic Programming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9"/>
              </a:rPr>
              <a:t>Introduction to Markov Principles</a:t>
            </a:r>
            <a:endParaRPr lang="en-US" sz="1600" b="1" dirty="0"/>
          </a:p>
          <a:p>
            <a:r>
              <a:rPr lang="en-US" sz="1600" b="1" dirty="0">
                <a:solidFill>
                  <a:srgbClr val="00B050"/>
                </a:solidFill>
              </a:rPr>
              <a:t>	</a:t>
            </a:r>
            <a:r>
              <a:rPr lang="en-US" sz="1600" b="1" dirty="0" smtClean="0">
                <a:solidFill>
                  <a:srgbClr val="00B050"/>
                </a:solidFill>
              </a:rPr>
              <a:t>	</a:t>
            </a:r>
            <a:r>
              <a:rPr lang="en-US" sz="1600" b="1" dirty="0">
                <a:hlinkClick r:id="rId10"/>
              </a:rPr>
              <a:t>Introduction to Bellman </a:t>
            </a:r>
            <a:r>
              <a:rPr lang="en-US" sz="1600" b="1" dirty="0" smtClean="0">
                <a:hlinkClick r:id="rId10"/>
              </a:rPr>
              <a:t>Equations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7695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56674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3: </a:t>
            </a:r>
            <a:r>
              <a:rPr lang="en-US" sz="2800" b="1" dirty="0" smtClean="0">
                <a:solidFill>
                  <a:srgbClr val="00B050"/>
                </a:solidFill>
              </a:rPr>
              <a:t>Titanic Data – Data Preprocessing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This session covers </a:t>
            </a:r>
            <a:r>
              <a:rPr lang="en-US" sz="1600" dirty="0"/>
              <a:t>data preparation, feature engineering and machine learning with the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Titanic </a:t>
            </a:r>
            <a:r>
              <a:rPr lang="en-US" sz="1600" dirty="0"/>
              <a:t>data from </a:t>
            </a:r>
            <a:r>
              <a:rPr lang="en-US" sz="1600" dirty="0" err="1" smtClean="0"/>
              <a:t>Kaggle</a:t>
            </a:r>
            <a:r>
              <a:rPr lang="en-US" sz="1600" dirty="0" smtClean="0"/>
              <a:t>. We </a:t>
            </a:r>
            <a:r>
              <a:rPr lang="en-US" sz="1600" dirty="0"/>
              <a:t>will cover each step in the data preparation and training  model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using </a:t>
            </a:r>
            <a:r>
              <a:rPr lang="en-US" sz="1600" dirty="0"/>
              <a:t>Random Forest technique. This is a hands on as well as a presentation. We will be using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</a:t>
            </a:r>
            <a:r>
              <a:rPr lang="en-US" sz="1600" dirty="0"/>
              <a:t>, python 3, </a:t>
            </a:r>
            <a:r>
              <a:rPr lang="en-US" sz="1600" dirty="0" err="1"/>
              <a:t>numpy</a:t>
            </a:r>
            <a:r>
              <a:rPr lang="en-US" sz="1600" dirty="0"/>
              <a:t>, pandas and </a:t>
            </a:r>
            <a:r>
              <a:rPr lang="en-US" sz="1600" dirty="0" err="1"/>
              <a:t>scilearn</a:t>
            </a:r>
            <a:r>
              <a:rPr lang="en-US" sz="1600" dirty="0"/>
              <a:t> ML libraries</a:t>
            </a:r>
            <a:r>
              <a:rPr lang="en-US" sz="1600" dirty="0" smtClean="0"/>
              <a:t>.</a:t>
            </a:r>
            <a:endParaRPr lang="en-US" sz="1200" dirty="0" smtClean="0"/>
          </a:p>
          <a:p>
            <a:endParaRPr lang="en-US" sz="1200" dirty="0"/>
          </a:p>
          <a:p>
            <a:r>
              <a:rPr lang="en-US" sz="1200" dirty="0" smtClean="0"/>
              <a:t>		</a:t>
            </a:r>
            <a:r>
              <a:rPr lang="en-US" sz="1600" b="1" dirty="0">
                <a:hlinkClick r:id="rId2"/>
              </a:rPr>
              <a:t>Dataset Preparation</a:t>
            </a:r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b="1" dirty="0" smtClean="0">
                <a:hlinkClick r:id="rId3"/>
              </a:rPr>
              <a:t>Splitting </a:t>
            </a:r>
            <a:r>
              <a:rPr lang="en-US" sz="1600" b="1" dirty="0">
                <a:hlinkClick r:id="rId3"/>
              </a:rPr>
              <a:t>a Dataset for </a:t>
            </a:r>
            <a:r>
              <a:rPr lang="en-US" sz="1600" b="1" dirty="0" smtClean="0">
                <a:hlinkClick r:id="rId3"/>
              </a:rPr>
              <a:t>Training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</a:t>
            </a:r>
            <a:r>
              <a:rPr lang="en-US" sz="1600" b="1" dirty="0">
                <a:hlinkClick r:id="rId4"/>
              </a:rPr>
              <a:t>Dummy Variable </a:t>
            </a:r>
            <a:r>
              <a:rPr lang="en-US" sz="1600" b="1" dirty="0" smtClean="0">
                <a:hlinkClick r:id="rId4"/>
              </a:rPr>
              <a:t>Conversion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4: </a:t>
            </a:r>
            <a:r>
              <a:rPr lang="en-US" sz="2800" b="1" dirty="0">
                <a:solidFill>
                  <a:srgbClr val="00B050"/>
                </a:solidFill>
              </a:rPr>
              <a:t>Fundamentals of Neural Networks</a:t>
            </a:r>
            <a:endParaRPr lang="en-US" sz="1600" b="1" dirty="0">
              <a:solidFill>
                <a:srgbClr val="00B050"/>
              </a:solidFill>
            </a:endParaRPr>
          </a:p>
          <a:p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1600" dirty="0"/>
              <a:t>	This session we will cover the basic foundations of neural networks, covering introduction to the </a:t>
            </a:r>
            <a:br>
              <a:rPr lang="en-US" sz="1600" dirty="0"/>
            </a:br>
            <a:r>
              <a:rPr lang="en-US" sz="1600" dirty="0"/>
              <a:t>	Perceptron, Artificial Neural Networks (ANN), Convolutional Neural Networks (CNN), Recurrent </a:t>
            </a:r>
            <a:br>
              <a:rPr lang="en-US" sz="1600" dirty="0"/>
            </a:br>
            <a:r>
              <a:rPr lang="en-US" sz="1600" dirty="0"/>
              <a:t>	Neural Networks (RNN), and wrap up with Adversarial Attacks on Neural Networks</a:t>
            </a:r>
            <a:r>
              <a:rPr lang="en-US" sz="1600" dirty="0" smtClean="0"/>
              <a:t>.</a:t>
            </a:r>
            <a:endParaRPr lang="en-US" sz="1200" dirty="0" smtClean="0"/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5"/>
              </a:rPr>
              <a:t>Neural Networks - Perceptron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6"/>
              </a:rPr>
              <a:t>Introduction to Neural Networks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7"/>
              </a:rPr>
              <a:t>Introduction to Convolutional Neural Networks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8"/>
              </a:rPr>
              <a:t>Introduction to Recurrent Neural Networks</a:t>
            </a:r>
            <a:endParaRPr lang="en-US" sz="1600" b="1" dirty="0"/>
          </a:p>
          <a:p>
            <a:r>
              <a:rPr lang="en-US" sz="1600" b="1" dirty="0" smtClean="0">
                <a:solidFill>
                  <a:srgbClr val="00B050"/>
                </a:solidFill>
              </a:rPr>
              <a:t>		</a:t>
            </a:r>
            <a:r>
              <a:rPr lang="en-US" sz="1600" b="1" dirty="0">
                <a:hlinkClick r:id="rId9"/>
              </a:rPr>
              <a:t>Adversarial Attacks on Machine </a:t>
            </a:r>
            <a:r>
              <a:rPr lang="en-US" sz="1600" b="1" dirty="0" smtClean="0">
                <a:hlinkClick r:id="rId9"/>
              </a:rPr>
              <a:t>Learning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628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473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5: </a:t>
            </a:r>
            <a:r>
              <a:rPr lang="en-US" sz="2800" b="1" dirty="0" smtClean="0">
                <a:solidFill>
                  <a:srgbClr val="00B050"/>
                </a:solidFill>
              </a:rPr>
              <a:t>Basic Statistics and Regression Analysis</a:t>
            </a:r>
          </a:p>
          <a:p>
            <a:r>
              <a:rPr lang="en-US" sz="1600" dirty="0" smtClean="0"/>
              <a:t>	</a:t>
            </a:r>
            <a:br>
              <a:rPr lang="en-US" sz="1600" dirty="0" smtClean="0"/>
            </a:br>
            <a:r>
              <a:rPr lang="en-US" sz="1600" dirty="0" smtClean="0"/>
              <a:t>	The first part of this session will cover the basic foundations of statistics: standard deviation, </a:t>
            </a:r>
            <a:br>
              <a:rPr lang="en-US" sz="1600" dirty="0" smtClean="0"/>
            </a:br>
            <a:r>
              <a:rPr lang="en-US" sz="1600" dirty="0" smtClean="0"/>
              <a:t>	normal distribution, sampling distribution, Z-scores, box plots and simple linear regression </a:t>
            </a:r>
            <a:br>
              <a:rPr lang="en-US" sz="1600" dirty="0" smtClean="0"/>
            </a:br>
            <a:r>
              <a:rPr lang="en-US" sz="1600" dirty="0" smtClean="0"/>
              <a:t>	(also known as the slope of a line). 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	The second part of this session will cover the basic foundations of preparing datasets, simple </a:t>
            </a:r>
            <a:br>
              <a:rPr lang="en-US" sz="1600" dirty="0" smtClean="0"/>
            </a:br>
            <a:r>
              <a:rPr lang="en-US" sz="1600" dirty="0" smtClean="0"/>
              <a:t>	and multiple linear regression, decision trees, ensemble methods and confusion matrices.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2"/>
              </a:rPr>
              <a:t>Statistics Basics</a:t>
            </a:r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b="1" dirty="0" err="1">
                <a:hlinkClick r:id="rId3"/>
              </a:rPr>
              <a:t>Softmax</a:t>
            </a:r>
            <a:r>
              <a:rPr lang="en-US" sz="1600" b="1" dirty="0">
                <a:hlinkClick r:id="rId3"/>
              </a:rPr>
              <a:t> Equation</a:t>
            </a:r>
            <a:endParaRPr lang="en-US" sz="1600" b="1" dirty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4"/>
              </a:rPr>
              <a:t>Simple Linear </a:t>
            </a:r>
            <a:r>
              <a:rPr lang="en-US" sz="1600" b="1" dirty="0" smtClean="0">
                <a:hlinkClick r:id="rId4"/>
              </a:rPr>
              <a:t>Regression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	</a:t>
            </a:r>
            <a:r>
              <a:rPr lang="en-US" sz="1600" dirty="0">
                <a:hlinkClick r:id="rId5"/>
              </a:rPr>
              <a:t>Simple Linear Regression in </a:t>
            </a:r>
            <a:r>
              <a:rPr lang="en-US" sz="1600" dirty="0" smtClean="0">
                <a:hlinkClick r:id="rId5"/>
              </a:rPr>
              <a:t>Excel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>
                <a:hlinkClick r:id="rId6"/>
              </a:rPr>
              <a:t>Simple Linear Regression in </a:t>
            </a:r>
            <a:r>
              <a:rPr lang="en-US" sz="1600" dirty="0" err="1">
                <a:hlinkClick r:id="rId6"/>
              </a:rPr>
              <a:t>Scikit</a:t>
            </a:r>
            <a:r>
              <a:rPr lang="en-US" sz="1600" dirty="0">
                <a:hlinkClick r:id="rId6"/>
              </a:rPr>
              <a:t> Learn (python)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00734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6: </a:t>
            </a:r>
            <a:r>
              <a:rPr lang="en-US" sz="2800" b="1" dirty="0">
                <a:solidFill>
                  <a:srgbClr val="00B050"/>
                </a:solidFill>
              </a:rPr>
              <a:t>Machine Learning in </a:t>
            </a:r>
            <a:r>
              <a:rPr lang="en-US" sz="2800" b="1" dirty="0" smtClean="0">
                <a:solidFill>
                  <a:srgbClr val="00B050"/>
                </a:solidFill>
              </a:rPr>
              <a:t>Python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The first part of this session will </a:t>
            </a:r>
            <a:r>
              <a:rPr lang="en-US" sz="1600" dirty="0"/>
              <a:t>cover the basic foundations of OOP programming </a:t>
            </a:r>
            <a:r>
              <a:rPr lang="en-US" sz="1600" dirty="0" smtClean="0"/>
              <a:t>in Python.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Python machine </a:t>
            </a:r>
            <a:r>
              <a:rPr lang="en-US" sz="1600" dirty="0"/>
              <a:t>learning libraries </a:t>
            </a:r>
            <a:r>
              <a:rPr lang="en-US" sz="1600" dirty="0" smtClean="0"/>
              <a:t>from </a:t>
            </a:r>
            <a:r>
              <a:rPr lang="en-US" sz="1600" dirty="0" err="1" smtClean="0"/>
              <a:t>Sci</a:t>
            </a:r>
            <a:r>
              <a:rPr lang="en-US" sz="1600" dirty="0" smtClean="0"/>
              <a:t>-Learn and </a:t>
            </a:r>
            <a:br>
              <a:rPr lang="en-US" sz="1600" dirty="0" smtClean="0"/>
            </a:br>
            <a:r>
              <a:rPr lang="en-US" sz="1600" dirty="0" smtClean="0"/>
              <a:t>	Torch.</a:t>
            </a:r>
          </a:p>
          <a:p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2"/>
              </a:rPr>
              <a:t>Installing and Using Python and </a:t>
            </a:r>
            <a:r>
              <a:rPr lang="en-US" sz="1600" b="1" dirty="0" err="1">
                <a:hlinkClick r:id="rId2"/>
              </a:rPr>
              <a:t>Jupypter</a:t>
            </a:r>
            <a:r>
              <a:rPr lang="en-US" sz="1600" b="1" dirty="0">
                <a:hlinkClick r:id="rId2"/>
              </a:rPr>
              <a:t> </a:t>
            </a:r>
            <a:r>
              <a:rPr lang="en-US" sz="1600" b="1" dirty="0" smtClean="0">
                <a:hlinkClick r:id="rId2"/>
              </a:rPr>
              <a:t>Notebook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dirty="0">
                <a:hlinkClick r:id="rId3"/>
              </a:rPr>
              <a:t>Python Machine Learning </a:t>
            </a:r>
            <a:r>
              <a:rPr lang="en-US" sz="1600" b="1" dirty="0" smtClean="0">
                <a:hlinkClick r:id="rId3"/>
              </a:rPr>
              <a:t>Libraries</a:t>
            </a:r>
            <a:endParaRPr lang="en-US" sz="1600" b="1" dirty="0" smtClean="0"/>
          </a:p>
          <a:p>
            <a:r>
              <a:rPr lang="en-US" sz="1600" b="1" dirty="0"/>
              <a:t>	</a:t>
            </a:r>
            <a:r>
              <a:rPr lang="en-US" sz="1600" b="1" dirty="0" smtClean="0"/>
              <a:t>	</a:t>
            </a:r>
            <a:r>
              <a:rPr lang="en-US" sz="1600" b="1" smtClean="0"/>
              <a:t>	</a:t>
            </a:r>
            <a:r>
              <a:rPr lang="en-US" sz="1600">
                <a:hlinkClick r:id="rId4"/>
              </a:rPr>
              <a:t>Wine Dataset: Random </a:t>
            </a:r>
            <a:r>
              <a:rPr lang="en-US" sz="1600">
                <a:hlinkClick r:id="rId4"/>
              </a:rPr>
              <a:t>Forest </a:t>
            </a:r>
            <a:r>
              <a:rPr lang="en-US" sz="1600" smtClean="0">
                <a:hlinkClick r:id="rId4"/>
              </a:rPr>
              <a:t>Classification</a:t>
            </a:r>
            <a:endParaRPr lang="en-US" sz="1600" smtClean="0"/>
          </a:p>
          <a:p>
            <a:r>
              <a:rPr lang="en-US" sz="1600" dirty="0" smtClean="0"/>
              <a:t>		</a:t>
            </a:r>
            <a:r>
              <a:rPr lang="en-US" sz="1600" b="1" dirty="0" smtClean="0">
                <a:hlinkClick r:id="rId5"/>
              </a:rPr>
              <a:t>OOP Principles</a:t>
            </a:r>
            <a:endParaRPr lang="en-US" sz="1600" b="1" dirty="0" smtClean="0"/>
          </a:p>
          <a:p>
            <a:r>
              <a:rPr lang="en-US" sz="1600" dirty="0" smtClean="0"/>
              <a:t>		</a:t>
            </a:r>
            <a:r>
              <a:rPr lang="en-US" sz="1600" b="1" dirty="0">
                <a:hlinkClick r:id="rId6"/>
              </a:rPr>
              <a:t>Python OOP </a:t>
            </a:r>
            <a:r>
              <a:rPr lang="en-US" sz="1600" b="1" dirty="0" smtClean="0">
                <a:hlinkClick r:id="rId6"/>
              </a:rPr>
              <a:t>Programming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			</a:t>
            </a:r>
            <a:r>
              <a:rPr lang="en-US" sz="1600" dirty="0">
                <a:hlinkClick r:id="rId7"/>
              </a:rPr>
              <a:t>OOP for Machine Language Programming</a:t>
            </a:r>
            <a:endParaRPr lang="en-US" sz="1200" dirty="0"/>
          </a:p>
          <a:p>
            <a:endParaRPr lang="en-US" sz="12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7: </a:t>
            </a:r>
            <a:r>
              <a:rPr lang="en-US" sz="2800" b="1" dirty="0" smtClean="0">
                <a:solidFill>
                  <a:srgbClr val="00B050"/>
                </a:solidFill>
              </a:rPr>
              <a:t>Natural Language Processing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1600" dirty="0" smtClean="0"/>
              <a:t>	This session will cover the basic foundations of Natural Language Processing covering bags of </a:t>
            </a:r>
            <a:br>
              <a:rPr lang="en-US" sz="1600" dirty="0" smtClean="0"/>
            </a:br>
            <a:r>
              <a:rPr lang="en-US" sz="1600" dirty="0" smtClean="0"/>
              <a:t>	words, cleaning, stemming, lemmatization, tern frequencies (TF), </a:t>
            </a:r>
            <a:r>
              <a:rPr lang="en-US" sz="1600" dirty="0" err="1" smtClean="0"/>
              <a:t>interdocument</a:t>
            </a:r>
            <a:r>
              <a:rPr lang="en-US" sz="1600" dirty="0" smtClean="0"/>
              <a:t> frequencies </a:t>
            </a:r>
            <a:br>
              <a:rPr lang="en-US" sz="1600" dirty="0" smtClean="0"/>
            </a:br>
            <a:r>
              <a:rPr lang="en-US" sz="1600" dirty="0" smtClean="0"/>
              <a:t>	(IDF), handling narrative (text) fields in datasets, and word vectors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281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Syllabus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29395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8: </a:t>
            </a:r>
            <a:r>
              <a:rPr lang="en-US" sz="2800" b="1" dirty="0" smtClean="0">
                <a:solidFill>
                  <a:srgbClr val="00B050"/>
                </a:solidFill>
              </a:rPr>
              <a:t>Sensor Fusion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The first part of this </a:t>
            </a:r>
            <a:r>
              <a:rPr lang="en-US" sz="1600" dirty="0"/>
              <a:t>session will cover the basic </a:t>
            </a:r>
            <a:r>
              <a:rPr lang="en-US" sz="1600" dirty="0" smtClean="0"/>
              <a:t>foundations of sensor technology in the </a:t>
            </a:r>
            <a:br>
              <a:rPr lang="en-US" sz="1600" dirty="0" smtClean="0"/>
            </a:br>
            <a:r>
              <a:rPr lang="en-US" sz="1600" dirty="0" smtClean="0"/>
              <a:t>	autonomous world, covering GPS, cameras, IDAR, and sonic sensors.</a:t>
            </a:r>
          </a:p>
          <a:p>
            <a:endParaRPr lang="en-US" sz="1600" dirty="0"/>
          </a:p>
          <a:p>
            <a:r>
              <a:rPr lang="en-US" sz="1600" dirty="0" smtClean="0"/>
              <a:t>	The second part of this session will cover the algorithms, covering sensor fusion, SLAM and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computer vision.</a:t>
            </a:r>
          </a:p>
          <a:p>
            <a:endParaRPr lang="en-US" sz="105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Session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9: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</a:t>
            </a:r>
            <a:r>
              <a:rPr lang="en-US" sz="2800" b="1" dirty="0" err="1" smtClean="0">
                <a:solidFill>
                  <a:srgbClr val="00B050"/>
                </a:solidFill>
              </a:rPr>
              <a:t>PyCharm</a:t>
            </a:r>
            <a:r>
              <a:rPr lang="en-US" sz="2800" b="1" dirty="0" smtClean="0">
                <a:solidFill>
                  <a:srgbClr val="00B050"/>
                </a:solidFill>
              </a:rPr>
              <a:t>/</a:t>
            </a:r>
            <a:r>
              <a:rPr lang="en-US" sz="2800" b="1" dirty="0" err="1" smtClean="0">
                <a:solidFill>
                  <a:srgbClr val="00B050"/>
                </a:solidFill>
              </a:rPr>
              <a:t>PyTorch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smtClean="0"/>
              <a:t>This workshop will cover machine learning programming in the </a:t>
            </a:r>
            <a:r>
              <a:rPr lang="en-US" sz="1600" dirty="0" err="1" smtClean="0"/>
              <a:t>PyCharm</a:t>
            </a:r>
            <a:r>
              <a:rPr lang="en-US" sz="1600" dirty="0" smtClean="0"/>
              <a:t> IDE with the </a:t>
            </a:r>
            <a:r>
              <a:rPr lang="en-US" sz="1600" dirty="0" err="1" smtClean="0"/>
              <a:t>PyTorch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machine learning framework.</a:t>
            </a:r>
            <a:r>
              <a:rPr lang="en-US" sz="1600" dirty="0"/>
              <a:t> </a:t>
            </a:r>
            <a:r>
              <a:rPr lang="en-US" sz="1600" dirty="0" smtClean="0"/>
              <a:t>(Ernest </a:t>
            </a:r>
            <a:r>
              <a:rPr lang="en-US" sz="1600" dirty="0" err="1" smtClean="0"/>
              <a:t>Bonat</a:t>
            </a:r>
            <a:r>
              <a:rPr lang="en-US" sz="1600" dirty="0" smtClean="0"/>
              <a:t>, PhD).</a:t>
            </a:r>
          </a:p>
          <a:p>
            <a:endParaRPr lang="en-US" sz="16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Session 10: </a:t>
            </a:r>
            <a:r>
              <a:rPr lang="en-US" sz="2800" b="1" dirty="0" smtClean="0">
                <a:solidFill>
                  <a:srgbClr val="00B050"/>
                </a:solidFill>
              </a:rPr>
              <a:t>Workshop – </a:t>
            </a:r>
            <a:r>
              <a:rPr lang="en-US" sz="2800" b="1" dirty="0" err="1" smtClean="0">
                <a:solidFill>
                  <a:srgbClr val="00B050"/>
                </a:solidFill>
              </a:rPr>
              <a:t>TensorFlow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dirty="0"/>
          </a:p>
          <a:p>
            <a:r>
              <a:rPr lang="en-US" sz="1600" dirty="0"/>
              <a:t>	This workshop will cover programming in 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, covering the concepts of Design and Run,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syntax, and common approaches and design techniques. (Julio Barros, MS)</a:t>
            </a:r>
          </a:p>
        </p:txBody>
      </p:sp>
    </p:spTree>
    <p:extLst>
      <p:ext uri="{BB962C8B-B14F-4D97-AF65-F5344CB8AC3E}">
        <p14:creationId xmlns:p14="http://schemas.microsoft.com/office/powerpoint/2010/main" val="20475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7077</TotalTime>
  <Words>158</Words>
  <Application>Microsoft Office PowerPoint</Application>
  <PresentationFormat>On-screen Show (4:3)</PresentationFormat>
  <Paragraphs>123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Artificial Intelligence “Crowd Training” Syllabus </vt:lpstr>
      <vt:lpstr>Introduction</vt:lpstr>
      <vt:lpstr>Attendance / Certificate of Completion</vt:lpstr>
      <vt:lpstr>Crowd Training</vt:lpstr>
      <vt:lpstr>Syllabus</vt:lpstr>
      <vt:lpstr>Syllabus</vt:lpstr>
      <vt:lpstr>Syllabus</vt:lpstr>
      <vt:lpstr>Syllabus</vt:lpstr>
      <vt:lpstr>Syllabus</vt:lpstr>
      <vt:lpstr>Syllabus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User</cp:lastModifiedBy>
  <cp:revision>233</cp:revision>
  <dcterms:created xsi:type="dcterms:W3CDTF">2006-08-16T00:00:00Z</dcterms:created>
  <dcterms:modified xsi:type="dcterms:W3CDTF">2017-12-11T17:30:41Z</dcterms:modified>
</cp:coreProperties>
</file>