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2" autoAdjust="0"/>
    <p:restoredTop sz="92939" autoAdjust="0"/>
  </p:normalViewPr>
  <p:slideViewPr>
    <p:cSldViewPr>
      <p:cViewPr varScale="1">
        <p:scale>
          <a:sx n="64" d="100"/>
          <a:sy n="64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dirty="0" smtClean="0"/>
              <a:t>August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 Neural Network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(DNN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91019" y="177119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31455" y="5248734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1723511" y="1904999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1455" y="2066694"/>
            <a:ext cx="959288" cy="315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22" y="334009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91019" y="483478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6019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0743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2643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52643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1723511" y="2228390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1723511" y="2228390"/>
            <a:ext cx="929132" cy="2200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1723511" y="2228390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1731455" y="3268053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31455" y="3734548"/>
            <a:ext cx="921188" cy="714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1718235" y="1904999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23511" y="3734548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144779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1705795" y="3268053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23511" y="4449109"/>
            <a:ext cx="929132" cy="799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Layers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306508" y="3534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5205857" y="2033888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171007" y="3497832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5171007" y="3991909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162481" y="3991909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0557" y="3201592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403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It’s a Deep Neural Network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if it has more than one hidden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layer – That’s It!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96377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1101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53001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3001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628621" y="1904999"/>
            <a:ext cx="667866" cy="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7" idx="2"/>
          </p:cNvCxnSpPr>
          <p:nvPr/>
        </p:nvCxnSpPr>
        <p:spPr>
          <a:xfrm>
            <a:off x="3628511" y="1904999"/>
            <a:ext cx="662590" cy="136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51" idx="2"/>
          </p:cNvCxnSpPr>
          <p:nvPr/>
        </p:nvCxnSpPr>
        <p:spPr>
          <a:xfrm>
            <a:off x="3628511" y="1904999"/>
            <a:ext cx="62449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>
            <a:off x="3628511" y="1904999"/>
            <a:ext cx="624490" cy="41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21133" y="3297222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1389" y="4649771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5135" y="6096000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5" idx="2"/>
          </p:cNvCxnSpPr>
          <p:nvPr/>
        </p:nvCxnSpPr>
        <p:spPr>
          <a:xfrm flipV="1">
            <a:off x="3628621" y="1904999"/>
            <a:ext cx="667756" cy="136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2"/>
          </p:cNvCxnSpPr>
          <p:nvPr/>
        </p:nvCxnSpPr>
        <p:spPr>
          <a:xfrm>
            <a:off x="3606801" y="3297222"/>
            <a:ext cx="646200" cy="1350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2"/>
          </p:cNvCxnSpPr>
          <p:nvPr/>
        </p:nvCxnSpPr>
        <p:spPr>
          <a:xfrm>
            <a:off x="3585135" y="4667981"/>
            <a:ext cx="667866" cy="13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6"/>
          </p:cNvCxnSpPr>
          <p:nvPr/>
        </p:nvCxnSpPr>
        <p:spPr>
          <a:xfrm>
            <a:off x="3623235" y="3268053"/>
            <a:ext cx="606020" cy="27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47" idx="2"/>
          </p:cNvCxnSpPr>
          <p:nvPr/>
        </p:nvCxnSpPr>
        <p:spPr>
          <a:xfrm flipV="1">
            <a:off x="3585135" y="3268053"/>
            <a:ext cx="705966" cy="138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45" idx="2"/>
          </p:cNvCxnSpPr>
          <p:nvPr/>
        </p:nvCxnSpPr>
        <p:spPr>
          <a:xfrm flipV="1">
            <a:off x="3585135" y="1904999"/>
            <a:ext cx="711242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6"/>
            <a:endCxn id="51" idx="2"/>
          </p:cNvCxnSpPr>
          <p:nvPr/>
        </p:nvCxnSpPr>
        <p:spPr>
          <a:xfrm flipV="1">
            <a:off x="3585135" y="4648199"/>
            <a:ext cx="667866" cy="140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47" idx="2"/>
          </p:cNvCxnSpPr>
          <p:nvPr/>
        </p:nvCxnSpPr>
        <p:spPr>
          <a:xfrm flipV="1">
            <a:off x="3585135" y="3268053"/>
            <a:ext cx="705966" cy="278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561389" y="2066694"/>
            <a:ext cx="727610" cy="3996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Hidden Nodes are Specialized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18-25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(low income)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0515" y="37050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915426" y="1097998"/>
            <a:ext cx="4989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Each Node in the Hidden Network Specializes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815667" y="2007082"/>
            <a:ext cx="2039308" cy="1270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55875" y="2026132"/>
            <a:ext cx="351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Learns weights to best predict when age is young and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income is low (i.e., they spend their parent’s money).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934042" y="2331027"/>
            <a:ext cx="222248" cy="1567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1"/>
          </p:cNvCxnSpPr>
          <p:nvPr/>
        </p:nvCxnSpPr>
        <p:spPr>
          <a:xfrm flipV="1">
            <a:off x="6435622" y="3843530"/>
            <a:ext cx="344893" cy="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8275" y="2815482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 high signal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42744" y="3004524"/>
            <a:ext cx="222248" cy="280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29127" y="4818656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Outputs low or no signal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68793" y="4652349"/>
            <a:ext cx="618447" cy="30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4999053" y="3937972"/>
            <a:ext cx="530074" cy="1019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75298" y="4577822"/>
            <a:ext cx="355296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8771" y="2917971"/>
            <a:ext cx="926379" cy="19006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9596" y="254732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16200000">
            <a:off x="3750269" y="5572598"/>
            <a:ext cx="408444" cy="93249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6000" y="6243066"/>
            <a:ext cx="35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more hidden nodes, the more specialized learners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4028" y="370503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 - </a:t>
            </a:r>
            <a:r>
              <a:rPr lang="cy-GB" sz="1200" b="1" dirty="0"/>
              <a:t>ŷ</a:t>
            </a:r>
            <a:endParaRPr lang="en-US" sz="1200" b="1" baseline="-25000" dirty="0"/>
          </a:p>
          <a:p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25419" y="1097998"/>
            <a:ext cx="40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Calculate Cost (Loss) During Training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49341" y="3849068"/>
            <a:ext cx="298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26942" y="4577822"/>
            <a:ext cx="355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742" y="571500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(label)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4861" y="5853499"/>
            <a:ext cx="57573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62201" y="2892731"/>
            <a:ext cx="1021891" cy="32638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7839" y="255596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1353" y="565822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y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7216692" y="3551873"/>
            <a:ext cx="766759" cy="26047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83095" y="470568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actual.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7747" y="4865540"/>
            <a:ext cx="4689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7542042" y="2889862"/>
            <a:ext cx="99286" cy="5020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6410" y="1651971"/>
            <a:ext cx="23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One of the most commonly used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cost functions for neural networks.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77227" y="2131915"/>
            <a:ext cx="256801" cy="3330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52450" y="1892735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47850" y="227373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12438" y="21765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64838" y="23289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17238" y="24813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69638" y="26337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225" y="2931976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91118" y="2620242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432540" y="524772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52625" y="5555819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3852802" y="2765036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84220" y="223705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4220" y="269219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84220" y="320928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10107" y="199634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4865220" y="23137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4874040" y="231370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52932" y="236832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110107" y="254742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10107" y="306400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10107" y="358993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4865220" y="242295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4865220" y="242295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4865220" y="242295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52932" y="276884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37321" y="32953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4865220" y="339519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4865220" y="287810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4865220" y="287810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4865220" y="287810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03420" y="275071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435311" y="231370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69902" y="1642734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485871" y="279341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506447" y="293662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506447" y="301105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326956" y="288543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322552" y="4237675"/>
            <a:ext cx="80812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691715" y="4343598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4130" y="5865167"/>
            <a:ext cx="164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cost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function 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35311" y="5710111"/>
            <a:ext cx="1120246" cy="38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33" idx="1"/>
          </p:cNvCxnSpPr>
          <p:nvPr/>
        </p:nvCxnSpPr>
        <p:spPr>
          <a:xfrm flipH="1" flipV="1">
            <a:off x="1110617" y="5670119"/>
            <a:ext cx="828673" cy="61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47850" y="4782335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205688" y="4849793"/>
            <a:ext cx="699736" cy="78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210241" y="4270396"/>
            <a:ext cx="286384" cy="185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834273" y="3808731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287832" y="4824475"/>
            <a:ext cx="1645568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066175" y="4749262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3773546" y="4849792"/>
            <a:ext cx="798454" cy="781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3433" y="3856472"/>
            <a:ext cx="1316469" cy="7848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∑</a:t>
                </a:r>
                <a:r>
                  <a:rPr lang="en-US" sz="1200" b="1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blipFill rotWithShape="1">
                <a:blip r:embed="rId3"/>
                <a:stretch>
                  <a:fillRect l="-100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300890" y="450533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6420" y="6017566"/>
            <a:ext cx="197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Run the training set again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through the neural network.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Each run is called an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1514095" y="5784419"/>
            <a:ext cx="333755" cy="23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19501" y="5496263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5157166" y="5687252"/>
            <a:ext cx="38176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3207" y="5976429"/>
            <a:ext cx="809681" cy="804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10241" y="6286398"/>
            <a:ext cx="171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Trained Neural Network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48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Output Nodes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6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Squashes a set of input values into 0 and 1 (probabilities), all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adding up to 1.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6122" y="256282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3700" y="256282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4175" y="330577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43225" y="406955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4175" y="484882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67100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6625" y="357247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6625" y="433625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7575" y="511552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6322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869" y="267563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56797" y="357247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5344" y="341858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47272" y="433625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5819" y="41823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37747" y="511552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6294" y="49616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410" y="224314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2009775" y="228422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000250" y="305990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28825" y="383321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38350" y="458212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38350" y="530542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33650" y="267563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4125" y="341858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62225" y="418236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03160" y="267974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62225" y="495240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05075" y="344128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43175" y="417762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33650" y="530411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3160" y="273950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5557" y="345856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3650" y="275257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05075" y="293757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95550" y="370466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3650" y="446902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84110" y="302734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03160" y="374037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33649" y="450808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93635" y="306086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511752" y="379442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93635" y="307150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6103" y="2000850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42975" y="2793203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2975" y="381184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42975" y="490709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50541" y="267563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38626" y="332660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66850" y="424859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76375" y="305990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399902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38626" y="531427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626" y="313942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98260" y="324848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98260" y="324848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98260" y="273950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76375" y="496163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76375" y="407773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38626" y="418236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88735" y="351518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318255" y="273950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6970" y="229195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6370" y="587038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3205" y="607070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65031" y="541432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809691" y="568018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325532" y="284633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5781211"/>
            <a:ext cx="23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Each output node specializes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on a different classification.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 flipV="1">
            <a:off x="3483951" y="5361650"/>
            <a:ext cx="707049" cy="6811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Note – Training vs.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371600"/>
            <a:ext cx="8408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Once we have trained the neural network, we do not have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repeat the training steps when using the model for prediction.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repeating of Epochs, Gradient Descent and Backward Propagation.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model will run much faster than during training. </a:t>
            </a:r>
          </a:p>
        </p:txBody>
      </p:sp>
    </p:spTree>
    <p:extLst>
      <p:ext uri="{BB962C8B-B14F-4D97-AF65-F5344CB8AC3E}">
        <p14:creationId xmlns:p14="http://schemas.microsoft.com/office/powerpoint/2010/main" val="1187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57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have been around 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Warren McCulloch, 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neurophysiologist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Walter Pitts,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 mathematician, published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paper on how neurons might 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modeled a simple neural network with electrical circuits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Organization 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Behavior,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by Donald Hebb reinforced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 concept of neurons.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1950s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Nathanial Rochester from the IBM research laboratories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first effort to simulate a neural network.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1959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- Bernard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Widrow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Marcian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Hoff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Stanford developed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 first real neural network – MADALINE.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1969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Marvin Minsky and Seymour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Papert's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1969 book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Perceptrons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kicked off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dissolutionment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period where little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research continued until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1981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i.e., demonstrated the Perceptron could not model an XOR operation.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14400" y="2251816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3300391"/>
            <a:ext cx="102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Inputs from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features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(independent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variables)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dataset.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8800" y="5136119"/>
            <a:ext cx="182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 (importance)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how each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contributes to the output.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5200" y="2847515"/>
            <a:ext cx="838200" cy="22886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20360" y="3869109"/>
            <a:ext cx="923040" cy="1267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476625" y="4626985"/>
            <a:ext cx="866775" cy="509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5163" y="206268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model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(predictor)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755163" y="2613368"/>
            <a:ext cx="276974" cy="7307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174" y="2022018"/>
            <a:ext cx="108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prediction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Can be: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Real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value,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Probability,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Binary,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010400" y="2299017"/>
            <a:ext cx="581774" cy="1045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– Categorical 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1249" y="204180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595" y="176480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624103" y="2685591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74339" y="4048543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83741" y="4371832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5274" y="281770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25274" y="37568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225274" y="46094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87937" y="4037751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84552" y="3610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84552" y="51239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62104" y="359134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10540" y="201199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27096" y="354763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27096" y="50477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endCxn id="50" idx="3"/>
          </p:cNvCxnSpPr>
          <p:nvPr/>
        </p:nvCxnSpPr>
        <p:spPr>
          <a:xfrm flipV="1">
            <a:off x="4987936" y="2792487"/>
            <a:ext cx="1459164" cy="110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936" y="4221431"/>
            <a:ext cx="1339160" cy="1054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7100" y="17674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7" name="Left Brace 36"/>
          <p:cNvSpPr/>
          <p:nvPr/>
        </p:nvSpPr>
        <p:spPr>
          <a:xfrm rot="10800000">
            <a:off x="7391400" y="2298063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3548740"/>
            <a:ext cx="107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Apple,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Pear, Banana).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98664" y="4609412"/>
            <a:ext cx="217945" cy="79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599" y="5400991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Neuron outputs only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single value.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8163" y="5715000"/>
            <a:ext cx="188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 nodes Y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, Y</a:t>
            </a:r>
            <a:r>
              <a:rPr lang="en-US" sz="1200" baseline="-25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 and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r>
              <a:rPr lang="en-US" sz="1200" baseline="-25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each weight the output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from the neuron and make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separate calculation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their final output.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353666" y="4462035"/>
            <a:ext cx="0" cy="116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- Details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3844" y="1665864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Normalize (0..1) or Standardize the inputs (feature scaling)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 no input dominates another.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71800" y="1896696"/>
            <a:ext cx="632044" cy="230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635402" y="4264780"/>
            <a:ext cx="239521" cy="32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1317562"/>
            <a:ext cx="1600200" cy="48546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698" y="434683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Ø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537" y="43845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2849" y="5353480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Summation of the weighted inputs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347116" y="5017289"/>
            <a:ext cx="222248" cy="336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2849" y="587615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Activation function</a:t>
            </a:r>
          </a:p>
        </p:txBody>
      </p:sp>
      <p:cxnSp>
        <p:nvCxnSpPr>
          <p:cNvPr id="42" name="Straight Arrow Connector 41"/>
          <p:cNvCxnSpPr>
            <a:endCxn id="10" idx="2"/>
          </p:cNvCxnSpPr>
          <p:nvPr/>
        </p:nvCxnSpPr>
        <p:spPr>
          <a:xfrm flipH="1" flipV="1">
            <a:off x="5078492" y="4931607"/>
            <a:ext cx="490872" cy="953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0039" y="2709016"/>
            <a:ext cx="0" cy="56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03844" y="2709015"/>
            <a:ext cx="315619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6285" y="2161400"/>
            <a:ext cx="179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Backward propagation to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adjust (learn) the weights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(e.g., </a:t>
            </a:r>
            <a:r>
              <a:rPr lang="en-US" sz="1200" u="sng" dirty="0" smtClean="0">
                <a:solidFill>
                  <a:srgbClr val="FF0000"/>
                </a:solidFill>
              </a:rPr>
              <a:t>Gradient Descent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780901" y="2346066"/>
            <a:ext cx="466246" cy="276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91971" y="4362221"/>
            <a:ext cx="372218" cy="3621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486044" y="4843350"/>
            <a:ext cx="78146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2125" y="552586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higher the weight,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more it contributes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the outcome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(prediction).</a:t>
            </a:r>
          </a:p>
        </p:txBody>
      </p:sp>
    </p:spTree>
    <p:extLst>
      <p:ext uri="{BB962C8B-B14F-4D97-AF65-F5344CB8AC3E}">
        <p14:creationId xmlns:p14="http://schemas.microsoft.com/office/powerpoint/2010/main" val="2242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Threshold (Step)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– Either a zero or one is outputted (binary).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Ø(x) =</a:t>
            </a:r>
          </a:p>
          <a:p>
            <a:pPr lvl="1"/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Sigmoid – A Curve that converges exponentially towards 0 for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x &lt; 0 and 1 for x &gt; 0.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600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73168" y="214199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if x </a:t>
            </a:r>
            <a:r>
              <a:rPr lang="en-US" sz="2000" dirty="0" smtClean="0"/>
              <a:t>&gt; </a:t>
            </a:r>
            <a:r>
              <a:rPr lang="en-US" sz="2000" dirty="0" smtClean="0"/>
              <a:t>0</a:t>
            </a:r>
          </a:p>
          <a:p>
            <a:r>
              <a:rPr lang="en-US" sz="2000" dirty="0" smtClean="0"/>
              <a:t>0 if x </a:t>
            </a:r>
            <a:r>
              <a:rPr lang="en-US" sz="2000" dirty="0" smtClean="0"/>
              <a:t>≤ 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6518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7" y="3962400"/>
            <a:ext cx="4629502" cy="20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99113" y="5810020"/>
            <a:ext cx="239521" cy="320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3733800"/>
            <a:ext cx="22860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6130732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zero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0077" y="3456801"/>
            <a:ext cx="14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one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405312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quashing </a:t>
            </a:r>
            <a:r>
              <a:rPr lang="en-US" sz="1200" dirty="0" smtClean="0">
                <a:solidFill>
                  <a:srgbClr val="FF0000"/>
                </a:solidFill>
              </a:rPr>
              <a:t>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0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575" y="4497646"/>
            <a:ext cx="156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nodes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probability prediction.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Common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Hyperbolic Tangent – converges to -1 for x &lt; 0 and 1 for x &gt; 0.</a:t>
                </a:r>
              </a:p>
              <a:p>
                <a:pPr lvl="1"/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Rectifier – 0 if x &lt;= 0, otherwise x</a:t>
                </a: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	Ø(x) =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b="1" dirty="0" smtClean="0"/>
                  <a:t>	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 max(0,x)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27" y="4343400"/>
            <a:ext cx="33336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2650" y="4579445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6350" y="4640018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if x ≤ 0</a:t>
            </a:r>
          </a:p>
          <a:p>
            <a:r>
              <a:rPr lang="en-US" sz="2000" dirty="0" smtClean="0"/>
              <a:t>x if x &gt;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6077" y="4609240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5258576"/>
            <a:ext cx="158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hidden layers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outputting to the 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layer.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51" y="2057400"/>
            <a:ext cx="3171825" cy="17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00800" y="243840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</a:t>
            </a:r>
            <a:r>
              <a:rPr lang="en-US" sz="1200" dirty="0" smtClean="0">
                <a:solidFill>
                  <a:srgbClr val="FF0000"/>
                </a:solidFill>
              </a:rPr>
              <a:t>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-1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0273" y="5791200"/>
            <a:ext cx="945177" cy="553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6294418"/>
            <a:ext cx="176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Alternate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71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45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Full Connected Neural Network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inputs from the data (samples).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the predictions.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Hidden Layer(s)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Between the input and output layers,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where the learning occurs.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 nodes are connected to every other node in the next layer.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Activation Functions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where outputs are binary, squashed, or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rectified.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Forward Feeding and Backward Propagation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 for learning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weights.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81103" y="17711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1539" y="5248735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2413595" y="1905000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2421539" y="1905000"/>
            <a:ext cx="964564" cy="33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14406" y="334009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81103" y="483478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86103" y="1447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0827" y="281085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42727" y="41910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2727" y="5591175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2413595" y="2228391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2413595" y="2228391"/>
            <a:ext cx="929132" cy="22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2413595" y="2228391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2421539" y="3268054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539" y="3734549"/>
            <a:ext cx="921188" cy="77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2408319" y="1905000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3595" y="3734549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8284" y="1447799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2395879" y="3268054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13595" y="4511077"/>
            <a:ext cx="929132" cy="737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5419246" y="341051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4318595" y="1909690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4283745" y="3373634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4283745" y="3867711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4275219" y="3867711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52707" y="3063094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25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Simple FCNN: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Hidden Layer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Output Node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2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1" y="5024602"/>
            <a:ext cx="1011087" cy="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4318595" y="4834784"/>
            <a:ext cx="1022056" cy="41372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28120" y="5291984"/>
            <a:ext cx="1012531" cy="74732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1726" y="5236028"/>
            <a:ext cx="245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Rectifier Activation Function (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ReLU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43427"/>
            <a:ext cx="1203980" cy="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98800" y="3373634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Sigmoid Activation Function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472858" y="3867711"/>
            <a:ext cx="585616" cy="998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5"/>
          </p:cNvCxnSpPr>
          <p:nvPr/>
        </p:nvCxnSpPr>
        <p:spPr>
          <a:xfrm flipH="1" flipV="1">
            <a:off x="4176759" y="3591343"/>
            <a:ext cx="1163892" cy="167575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170505" y="2271869"/>
            <a:ext cx="1170146" cy="29952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46430" y="5465622"/>
            <a:ext cx="135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below zero, then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Output no 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5125" y="4234078"/>
            <a:ext cx="17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into a probability.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54553" y="616344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29068" y="5513027"/>
            <a:ext cx="0" cy="636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881</Words>
  <Application>Microsoft Office PowerPoint</Application>
  <PresentationFormat>On-screen Show (4:3)</PresentationFormat>
  <Paragraphs>294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Neural Networks </vt:lpstr>
      <vt:lpstr>Initial History</vt:lpstr>
      <vt:lpstr>Neuron</vt:lpstr>
      <vt:lpstr>Neuron – Categorical Output</vt:lpstr>
      <vt:lpstr>Neuron - Details</vt:lpstr>
      <vt:lpstr>Activation Functions</vt:lpstr>
      <vt:lpstr>Activation Functions</vt:lpstr>
      <vt:lpstr>Fully Connected Neural Network (FCNN)</vt:lpstr>
      <vt:lpstr>Fully Connected Neural Network (FCNN)</vt:lpstr>
      <vt:lpstr>Deep Neural Network (DNN)</vt:lpstr>
      <vt:lpstr>Hidden Nodes are Specialized Learners</vt:lpstr>
      <vt:lpstr>Cost Function</vt:lpstr>
      <vt:lpstr>Feed Forward - Training</vt:lpstr>
      <vt:lpstr>Multiple Output Nodes - Softmax</vt:lpstr>
      <vt:lpstr>Final Note – Training vs. 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210</cp:revision>
  <dcterms:created xsi:type="dcterms:W3CDTF">2006-08-16T00:00:00Z</dcterms:created>
  <dcterms:modified xsi:type="dcterms:W3CDTF">2017-11-20T05:46:03Z</dcterms:modified>
</cp:coreProperties>
</file>