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2" r:id="rId5"/>
    <p:sldId id="283" r:id="rId6"/>
    <p:sldId id="284" r:id="rId7"/>
    <p:sldId id="285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10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Methods in</a:t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Simple Linear Regression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</a:p>
          <a:p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743200" y="4324350"/>
            <a:ext cx="0" cy="1943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6267450"/>
            <a:ext cx="31406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3551527" y="578874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475327" y="554401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312104" y="573451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978854" y="540289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167489" y="495295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790950" y="554401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4495799" y="4828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4699106" y="469460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5044106" y="460227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3752156" y="53086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381499" y="52128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4099516" y="516982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532477" y="5273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36900" y="6432034"/>
            <a:ext cx="257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(Independent Variable)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" y="5174685"/>
            <a:ext cx="24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(</a:t>
            </a:r>
            <a:r>
              <a:rPr lang="en-US" b="1" dirty="0"/>
              <a:t>D</a:t>
            </a:r>
            <a:r>
              <a:rPr lang="en-US" b="1" dirty="0" smtClean="0"/>
              <a:t>ependent Variable)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597582" y="517468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stCxn id="38" idx="1"/>
          </p:cNvCxnSpPr>
          <p:nvPr/>
        </p:nvCxnSpPr>
        <p:spPr>
          <a:xfrm rot="10800000">
            <a:off x="4953000" y="4748841"/>
            <a:ext cx="644582" cy="6105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480207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to Predict a correlation between one or more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independent variables and a dependent variable.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	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e.g., Speeding is correlated with Traffic Deaths</a:t>
            </a:r>
          </a:p>
          <a:p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the data is plotted on a graph, there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appears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 a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straight line relationship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352800" y="4600783"/>
            <a:ext cx="1693890" cy="12421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6551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Used to Predict a correlation between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single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independent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variable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and a dependent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variable.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Find a linear approximate (line) relationship between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independent variable (usually referred to as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),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the dependent variable (usually referred to as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Machine Learning,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referred to as the feature,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and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referred to as the label.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 by Many Names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5362" y="1424464"/>
            <a:ext cx="83890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Elementary Geometry: Definition of a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800" b="1" dirty="0" smtClean="0">
                <a:solidFill>
                  <a:srgbClr val="00B050"/>
                </a:solidFill>
              </a:rPr>
              <a:t>y = mx +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Linear Algebra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800" b="1" dirty="0" smtClean="0">
                <a:solidFill>
                  <a:srgbClr val="00B050"/>
                </a:solidFill>
              </a:rPr>
              <a:t>y = a + </a:t>
            </a:r>
            <a:r>
              <a:rPr lang="en-US" sz="2800" b="1" dirty="0" err="1" smtClean="0">
                <a:solidFill>
                  <a:srgbClr val="00B050"/>
                </a:solidFill>
              </a:rPr>
              <a:t>bx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800" b="1" dirty="0" smtClean="0">
                <a:solidFill>
                  <a:srgbClr val="00B050"/>
                </a:solidFill>
              </a:rPr>
              <a:t>y = 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0</a:t>
            </a:r>
            <a:r>
              <a:rPr lang="en-US" sz="2800" b="1" dirty="0" smtClean="0">
                <a:solidFill>
                  <a:srgbClr val="00B050"/>
                </a:solidFill>
              </a:rPr>
              <a:t> + 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4600" y="2804775"/>
            <a:ext cx="2369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 intercept or bias,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Where the line crosses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y-axis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72100" y="2785594"/>
            <a:ext cx="800100" cy="56720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572000" y="3352800"/>
            <a:ext cx="1600200" cy="8382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572000" y="3339592"/>
            <a:ext cx="1600200" cy="252780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56612" y="4280330"/>
            <a:ext cx="145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slope, weight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 coefficient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</p:cNvCxnSpPr>
          <p:nvPr/>
        </p:nvCxnSpPr>
        <p:spPr>
          <a:xfrm flipV="1">
            <a:off x="2706689" y="2713166"/>
            <a:ext cx="1789111" cy="18903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2706689" y="4397248"/>
            <a:ext cx="2208211" cy="20624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</p:cNvCxnSpPr>
          <p:nvPr/>
        </p:nvCxnSpPr>
        <p:spPr>
          <a:xfrm>
            <a:off x="2706689" y="4603496"/>
            <a:ext cx="2322511" cy="112540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198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Line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33600" y="3352800"/>
            <a:ext cx="396240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54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 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52142" y="5328396"/>
            <a:ext cx="121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 (data)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>
            <a:off x="4584700" y="5239267"/>
            <a:ext cx="767442" cy="24301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9892" y="3168134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Spend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0787" y="2209800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Label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(learn)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Curved Connector 30"/>
          <p:cNvCxnSpPr>
            <a:stCxn id="30" idx="1"/>
          </p:cNvCxnSpPr>
          <p:nvPr/>
        </p:nvCxnSpPr>
        <p:spPr>
          <a:xfrm rot="10800000" flipH="1" flipV="1">
            <a:off x="290787" y="2471410"/>
            <a:ext cx="623612" cy="805188"/>
          </a:xfrm>
          <a:prstGeom prst="curvedConnector4">
            <a:avLst>
              <a:gd name="adj1" fmla="val -36657"/>
              <a:gd name="adj2" fmla="val 6624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2762250" y="42349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647950" y="384466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362200" y="40386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505200" y="41147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038138" y="424420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923838" y="3714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97976" y="2471409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39" idx="0"/>
          </p:cNvCxnSpPr>
          <p:nvPr/>
        </p:nvCxnSpPr>
        <p:spPr>
          <a:xfrm rot="10800000" flipV="1">
            <a:off x="2952750" y="2649390"/>
            <a:ext cx="912584" cy="82354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69848" y="3661945"/>
            <a:ext cx="130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est Fitted Line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0800000">
            <a:off x="6096001" y="3428485"/>
            <a:ext cx="555329" cy="37894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21707" y="5986790"/>
            <a:ext cx="154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 = a + </a:t>
            </a:r>
            <a:r>
              <a:rPr lang="en-US" sz="2800" dirty="0" err="1" smtClean="0">
                <a:solidFill>
                  <a:srgbClr val="FF0000"/>
                </a:solidFill>
              </a:rPr>
              <a:t>bx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40212" y="46452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3" name="Curved Connector 52"/>
          <p:cNvCxnSpPr>
            <a:stCxn id="44" idx="0"/>
          </p:cNvCxnSpPr>
          <p:nvPr/>
        </p:nvCxnSpPr>
        <p:spPr>
          <a:xfrm rot="5400000" flipH="1" flipV="1">
            <a:off x="1882922" y="4394545"/>
            <a:ext cx="247591" cy="2537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3550" y="4474633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bx</a:t>
            </a:r>
            <a:r>
              <a:rPr lang="en-US" sz="1400" dirty="0" smtClean="0">
                <a:solidFill>
                  <a:srgbClr val="FF0000"/>
                </a:solidFill>
              </a:rPr>
              <a:t> (slope)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5034538" y="3694603"/>
            <a:ext cx="880193" cy="81487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2886" y="1107873"/>
            <a:ext cx="65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Loss (Estimated Error) when Fitting a Line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03359" y="2567023"/>
            <a:ext cx="440055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2767" y="27694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y1</a:t>
            </a:r>
            <a:endParaRPr lang="en-US" sz="14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2812909" y="31004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570623" y="411590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527409" y="20336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861130" y="220799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95117" y="359812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52802" y="1872136"/>
            <a:ext cx="139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Actual Values (y)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9350" y="4260008"/>
            <a:ext cx="186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 Values 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>
            <a:endCxn id="23" idx="0"/>
          </p:cNvCxnSpPr>
          <p:nvPr/>
        </p:nvCxnSpPr>
        <p:spPr>
          <a:xfrm rot="16200000" flipH="1">
            <a:off x="2540747" y="2440121"/>
            <a:ext cx="492106" cy="16651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70059" y="3200990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6508609" y="322055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84559" y="2142087"/>
            <a:ext cx="0" cy="1012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18280" y="2341339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84559" y="3220557"/>
            <a:ext cx="0" cy="9495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</p:cNvCxnSpPr>
          <p:nvPr/>
        </p:nvCxnSpPr>
        <p:spPr>
          <a:xfrm flipV="1">
            <a:off x="5952267" y="2854230"/>
            <a:ext cx="0" cy="7438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</p:cNvCxnSpPr>
          <p:nvPr/>
        </p:nvCxnSpPr>
        <p:spPr>
          <a:xfrm flipV="1">
            <a:off x="6565759" y="2679864"/>
            <a:ext cx="0" cy="5406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9569" y="172803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8870" y="426916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y3</a:t>
            </a:r>
            <a:endParaRPr lang="en-US" sz="14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2951900" y="1881921"/>
            <a:ext cx="1453764" cy="15783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9385" y="1872135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6535" y="374377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y5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6864" y="336277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𝑦h𝑎𝑡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565609" y="563364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MSE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68" name="Curved Connector 67"/>
          <p:cNvCxnSpPr/>
          <p:nvPr/>
        </p:nvCxnSpPr>
        <p:spPr>
          <a:xfrm rot="16200000" flipV="1">
            <a:off x="2671798" y="3893614"/>
            <a:ext cx="573817" cy="17729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3553971" y="3295728"/>
            <a:ext cx="994378" cy="95250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9061" y="2796321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(y 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>
            <a:off x="2059918" y="3002239"/>
            <a:ext cx="810143" cy="42443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8142" y="5679559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Square Error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28853" y="4851968"/>
            <a:ext cx="2589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Sum the Square of the Difference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5400000">
            <a:off x="4508172" y="4636894"/>
            <a:ext cx="267073" cy="1308240"/>
          </a:xfrm>
          <a:prstGeom prst="leftBrace">
            <a:avLst>
              <a:gd name="adj1" fmla="val 8333"/>
              <a:gd name="adj2" fmla="val 509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6869" y="6266976"/>
            <a:ext cx="2589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Divide by the number of samples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/>
          <p:nvPr/>
        </p:nvCxnSpPr>
        <p:spPr>
          <a:xfrm flipV="1">
            <a:off x="3086745" y="6019800"/>
            <a:ext cx="592037" cy="40106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Solving Simple Linear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55288" y="2215634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88" y="2215634"/>
                <a:ext cx="79143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7692" t="-119672" r="-5769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141088" y="2215634"/>
                <a:ext cx="1193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 −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088" y="2215634"/>
                <a:ext cx="119301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7857" t="-119672" r="-510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284088" y="2203966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8" y="2203966"/>
                <a:ext cx="791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692" t="-121667" r="-5769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944488" y="2203966"/>
                <a:ext cx="914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88" y="2203966"/>
                <a:ext cx="91486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3333" t="-121667" r="-37333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141088" y="2611398"/>
                <a:ext cx="131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−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088" y="2611398"/>
                <a:ext cx="131164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442" t="-119672" r="-465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334107" y="2611398"/>
                <a:ext cx="872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)2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107" y="2611398"/>
                <a:ext cx="87299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5175" t="-119672" r="-4335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V="1">
            <a:off x="2455288" y="2573298"/>
            <a:ext cx="3276600" cy="116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98890" y="24003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r>
              <a:rPr lang="en-US" b="1" dirty="0" smtClean="0"/>
              <a:t> =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14600" y="3486666"/>
                <a:ext cx="1309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 −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486666"/>
                <a:ext cx="130920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944" t="-119672" r="-467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410931" y="1219200"/>
            <a:ext cx="548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 to the Equation can be Computed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823805" y="3486666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805" y="3486666"/>
                <a:ext cx="79143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923" t="-119672" r="-5846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34186" y="3493532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186" y="3493532"/>
                <a:ext cx="79143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6923" t="-119672" r="-5846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604782" y="362533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r>
              <a:rPr lang="en-US" b="1" dirty="0" smtClean="0"/>
              <a:t> =</a:t>
            </a:r>
            <a:endParaRPr lang="en-US" b="1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514600" y="3875564"/>
            <a:ext cx="2692503" cy="58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908061" y="3915728"/>
                <a:ext cx="131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−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061" y="3915728"/>
                <a:ext cx="131164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7442" t="-119672" r="-465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01080" y="3915728"/>
                <a:ext cx="872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)2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080" y="3915728"/>
                <a:ext cx="872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5175" t="-119672" r="-4335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5171" y="4419600"/>
            <a:ext cx="590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Solve the following summations, and then easy to 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57200" y="5285264"/>
                <a:ext cx="2636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 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all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values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of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85264"/>
                <a:ext cx="26364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102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7200" y="4819829"/>
                <a:ext cx="415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values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of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19829"/>
                <a:ext cx="4158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5132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57200" y="5687220"/>
                <a:ext cx="353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all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values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of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pairs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687220"/>
                <a:ext cx="3535776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6034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60997" y="6172200"/>
                <a:ext cx="279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all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values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of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7" y="6172200"/>
                <a:ext cx="2791213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7877" t="-121667" b="-18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7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(Simple) Linear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Regression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79180"/>
              </p:ext>
            </p:extLst>
          </p:nvPr>
        </p:nvGraphicFramePr>
        <p:xfrm>
          <a:off x="1523999" y="24993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600200"/>
                <a:gridCol w="838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Spending</a:t>
                      </a:r>
                      <a:r>
                        <a:rPr lang="en-US" baseline="0" dirty="0" smtClean="0"/>
                        <a:t>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∑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7605" y="1243481"/>
            <a:ext cx="868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Spreadsheet (Excel) Process for Computing Simple Linear Regression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1399" y="1886875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Raw Data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3829051" y="1661297"/>
            <a:ext cx="190499" cy="129539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1199" y="1866362"/>
            <a:ext cx="1487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Computed Values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343649" y="1642202"/>
            <a:ext cx="190499" cy="129539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5076" y="4416623"/>
            <a:ext cx="1115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Summations</a:t>
            </a:r>
            <a:endParaRPr lang="en-US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3467" y="5105455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" y="5105455"/>
                <a:ext cx="79143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6923" t="-121667" r="-5846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9267" y="5105455"/>
                <a:ext cx="1193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 −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7" y="5105455"/>
                <a:ext cx="119301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367" t="-121667" r="-459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62267" y="5093787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267" y="5093787"/>
                <a:ext cx="791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923" t="-121667" r="-58462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22667" y="5093787"/>
                <a:ext cx="565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 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160 ∗3125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110 ∗4900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=−39000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667" y="5093787"/>
                <a:ext cx="56518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83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2757" y="5856902"/>
                <a:ext cx="131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) −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57" y="5856902"/>
                <a:ext cx="131164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907" t="-121667" r="-4186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15776" y="5856902"/>
                <a:ext cx="5250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)2           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                             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12500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12100 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=400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776" y="5856902"/>
                <a:ext cx="525086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181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0938" y="5480649"/>
                <a:ext cx="1309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r>
                          <a:rPr lang="en-US" b="0" i="1" smtClean="0">
                            <a:latin typeface="Cambria Math"/>
                          </a:rPr>
                          <m:t> ) −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8" y="5480649"/>
                <a:ext cx="130920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944" t="-119672" r="-467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00143" y="5480649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43" y="5480649"/>
                <a:ext cx="79143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923" t="-119672" r="-5846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10524" y="5487515"/>
                <a:ext cx="5012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)              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19600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110 ∗160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=2000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524" y="5487515"/>
                <a:ext cx="50122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380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31351" y="6353908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a</a:t>
            </a:r>
            <a:r>
              <a:rPr lang="en-US" b="1" dirty="0" smtClean="0">
                <a:solidFill>
                  <a:srgbClr val="00B050"/>
                </a:solidFill>
              </a:rPr>
              <a:t> = -39000 / 400 = -97.5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9481" y="635390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en-US" b="1" dirty="0" smtClean="0">
                <a:solidFill>
                  <a:srgbClr val="00B050"/>
                </a:solidFill>
              </a:rPr>
              <a:t> = 2000 / 400 = 5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5242</TotalTime>
  <Words>462</Words>
  <Application>Microsoft Office PowerPoint</Application>
  <PresentationFormat>On-screen Show (4:3)</PresentationFormat>
  <Paragraphs>128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Regression Methods in Machine Learning Simple Linear Regression </vt:lpstr>
      <vt:lpstr>Linear Regression</vt:lpstr>
      <vt:lpstr>(Simple) Linear Regression</vt:lpstr>
      <vt:lpstr>(Simple) Linear Regression by Many Names</vt:lpstr>
      <vt:lpstr>(Simple) Linear Regression</vt:lpstr>
      <vt:lpstr>Loss Function</vt:lpstr>
      <vt:lpstr>Solving Simple Linear Equation</vt:lpstr>
      <vt:lpstr>(Simple) Linear Regression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111</cp:revision>
  <dcterms:created xsi:type="dcterms:W3CDTF">2006-08-16T00:00:00Z</dcterms:created>
  <dcterms:modified xsi:type="dcterms:W3CDTF">2017-11-12T06:14:57Z</dcterms:modified>
</cp:coreProperties>
</file>