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71" r:id="rId12"/>
    <p:sldId id="268" r:id="rId13"/>
    <p:sldId id="267" r:id="rId14"/>
    <p:sldId id="269" r:id="rId15"/>
    <p:sldId id="272" r:id="rId16"/>
    <p:sldId id="270" r:id="rId17"/>
    <p:sldId id="273" r:id="rId18"/>
    <p:sldId id="274" r:id="rId19"/>
    <p:sldId id="279" r:id="rId20"/>
    <p:sldId id="278" r:id="rId21"/>
    <p:sldId id="280" r:id="rId22"/>
    <p:sldId id="277" r:id="rId23"/>
    <p:sldId id="275" r:id="rId24"/>
    <p:sldId id="276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4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ewferlitsch/Portland-Data-Science-Group/blob/master/README.NLP.md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Natural Language Processing</a:t>
            </a:r>
            <a:br>
              <a:rPr lang="en-US" dirty="0" smtClean="0"/>
            </a:br>
            <a:r>
              <a:rPr lang="en-US" dirty="0" smtClean="0"/>
              <a:t>Handling </a:t>
            </a:r>
            <a:r>
              <a:rPr lang="en-US" dirty="0"/>
              <a:t>Narrative Fields in Datasets for Classification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Artificial Intelligence Training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Created by 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Instructor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May, 2017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Corpus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43" y="1280339"/>
            <a:ext cx="8229600" cy="19200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58730" y="1409482"/>
            <a:ext cx="7026539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A collection of related documents.</a:t>
            </a:r>
          </a:p>
          <a:p>
            <a:endParaRPr lang="en-US" sz="28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The Narratives in the Dataset are the Corpus.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Each Narrative is a Document</a:t>
            </a:r>
          </a:p>
          <a:p>
            <a:endParaRPr lang="en-US" sz="2800" dirty="0">
              <a:solidFill>
                <a:srgbClr val="0070C0"/>
              </a:solidFill>
            </a:endParaRPr>
          </a:p>
          <a:p>
            <a:endParaRPr lang="en-US" sz="2800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rgbClr val="0070C0"/>
              </a:solidFill>
            </a:endParaRPr>
          </a:p>
          <a:p>
            <a:endParaRPr lang="en-US" sz="2800" dirty="0">
              <a:solidFill>
                <a:srgbClr val="0070C0"/>
              </a:solidFill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972172"/>
              </p:ext>
            </p:extLst>
          </p:nvPr>
        </p:nvGraphicFramePr>
        <p:xfrm>
          <a:off x="1549400" y="4065796"/>
          <a:ext cx="60960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1 ..</a:t>
                      </a:r>
                      <a:r>
                        <a:rPr lang="en-US" baseline="0" dirty="0" smtClean="0"/>
                        <a:t> 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Narrative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Label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4094369" y="3366532"/>
            <a:ext cx="955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CORPUS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Down Arrow 27"/>
          <p:cNvSpPr/>
          <p:nvPr/>
        </p:nvSpPr>
        <p:spPr>
          <a:xfrm>
            <a:off x="4419599" y="3790256"/>
            <a:ext cx="304800" cy="240268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04800" y="4409996"/>
            <a:ext cx="1165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Document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1469990" y="4502329"/>
            <a:ext cx="2492409" cy="184666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88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Word Distribution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0041" y="1440595"/>
            <a:ext cx="89239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Make a pass through all the narratives (corpus) building a dictionary.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Sort by Word Frequency (number of times it occurs).</a:t>
            </a:r>
            <a:endParaRPr lang="en-US" sz="2400" dirty="0">
              <a:solidFill>
                <a:srgbClr val="0070C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806069" y="2819400"/>
            <a:ext cx="0" cy="3429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16357" y="6292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488514" y="245110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2891669" y="3429000"/>
            <a:ext cx="9144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2891669" y="5682734"/>
            <a:ext cx="9144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132661" y="3270766"/>
            <a:ext cx="1759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Upper Threshold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158061" y="5504934"/>
            <a:ext cx="1749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Lower Threshold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098224" y="2901434"/>
            <a:ext cx="4630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Useless Words – Have no significance (e.g. the)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123568" y="4349234"/>
            <a:ext cx="2359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Commonly used Words</a:t>
            </a:r>
            <a:endParaRPr lang="en-US" dirty="0"/>
          </a:p>
        </p:txBody>
      </p:sp>
      <p:sp>
        <p:nvSpPr>
          <p:cNvPr id="21" name="Right Brace 20"/>
          <p:cNvSpPr/>
          <p:nvPr/>
        </p:nvSpPr>
        <p:spPr>
          <a:xfrm>
            <a:off x="3956912" y="2820432"/>
            <a:ext cx="166656" cy="608568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e 21"/>
          <p:cNvSpPr/>
          <p:nvPr/>
        </p:nvSpPr>
        <p:spPr>
          <a:xfrm>
            <a:off x="3956912" y="3429000"/>
            <a:ext cx="166712" cy="2253734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Brace 22"/>
          <p:cNvSpPr/>
          <p:nvPr/>
        </p:nvSpPr>
        <p:spPr>
          <a:xfrm>
            <a:off x="3956911" y="5689600"/>
            <a:ext cx="153957" cy="602734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123624" y="5806301"/>
            <a:ext cx="2725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Rare Words or Misspellings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39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Stop Word Removal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4669" y="1447798"/>
            <a:ext cx="90293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Remove Highest Frequency Words (above upper threshold), 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 smtClean="0">
                <a:solidFill>
                  <a:srgbClr val="0070C0"/>
                </a:solidFill>
              </a:rPr>
              <a:t>Remove Lowest Frequency Words (below lower threshold) (optional).</a:t>
            </a:r>
            <a:endParaRPr lang="en-US" sz="2400" i="1" dirty="0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7200" y="2514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The quick brown fox jumped over the lazy dog.</a:t>
            </a:r>
          </a:p>
          <a:p>
            <a:r>
              <a:rPr lang="en-US" sz="2400" i="1" dirty="0" smtClean="0"/>
              <a:t>The dog barked while the cat was jumping.</a:t>
            </a:r>
            <a:endParaRPr lang="en-US" sz="2400" i="1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4305300" y="2980898"/>
            <a:ext cx="228600" cy="304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647700" y="2625298"/>
            <a:ext cx="228600" cy="304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4191000" y="2599898"/>
            <a:ext cx="228600" cy="304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800600" y="2599898"/>
            <a:ext cx="228600" cy="304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647700" y="2930098"/>
            <a:ext cx="228600" cy="304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2667000" y="2955498"/>
            <a:ext cx="228600" cy="304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276600" y="3006298"/>
            <a:ext cx="228600" cy="304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530230"/>
              </p:ext>
            </p:extLst>
          </p:nvPr>
        </p:nvGraphicFramePr>
        <p:xfrm>
          <a:off x="647703" y="3581400"/>
          <a:ext cx="8012718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302"/>
                <a:gridCol w="890302"/>
                <a:gridCol w="890302"/>
                <a:gridCol w="890302"/>
                <a:gridCol w="890302"/>
                <a:gridCol w="890302"/>
                <a:gridCol w="890302"/>
                <a:gridCol w="890302"/>
                <a:gridCol w="89030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quick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brown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</a:t>
                      </a:r>
                      <a:r>
                        <a:rPr lang="en-US" sz="1600" smtClean="0"/>
                        <a:t>ox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jumped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lazy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barked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jumping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47700" y="5445155"/>
            <a:ext cx="82675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Well known predefined Stop Word Lists – most widely used is the Porter List</a:t>
            </a:r>
            <a:endParaRPr 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66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Stemming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1447797"/>
            <a:ext cx="853175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Stemming – Reduce words to their root stem.</a:t>
            </a:r>
          </a:p>
          <a:p>
            <a:pPr lvl="1"/>
            <a:r>
              <a:rPr lang="en-US" sz="2400" i="1" dirty="0" smtClean="0">
                <a:solidFill>
                  <a:srgbClr val="0070C0"/>
                </a:solidFill>
              </a:rPr>
              <a:t>Ex. Jumped, jumping, jumps =&gt; jump</a:t>
            </a:r>
          </a:p>
          <a:p>
            <a:pPr lvl="1"/>
            <a:endParaRPr lang="en-US" sz="2400" i="1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Does not use predefined dictionary. Uses grammar ending rules.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i="1" dirty="0">
              <a:solidFill>
                <a:srgbClr val="0070C0"/>
              </a:solidFill>
            </a:endParaRPr>
          </a:p>
          <a:p>
            <a:r>
              <a:rPr lang="en-US" sz="2400" i="1" dirty="0" smtClean="0">
                <a:solidFill>
                  <a:srgbClr val="0070C0"/>
                </a:solidFill>
              </a:rPr>
              <a:t>	</a:t>
            </a:r>
            <a:r>
              <a:rPr lang="en-US" sz="2400" i="1" dirty="0" smtClean="0"/>
              <a:t>jumped, jumping </a:t>
            </a:r>
          </a:p>
          <a:p>
            <a:r>
              <a:rPr lang="en-US" sz="2400" i="1" dirty="0"/>
              <a:t>	</a:t>
            </a:r>
            <a:r>
              <a:rPr lang="en-US" sz="2400" i="1" dirty="0" smtClean="0"/>
              <a:t>barked</a:t>
            </a:r>
          </a:p>
          <a:p>
            <a:endParaRPr lang="en-US" sz="2400" i="1" dirty="0">
              <a:solidFill>
                <a:srgbClr val="0070C0"/>
              </a:solidFill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001117"/>
              </p:ext>
            </p:extLst>
          </p:nvPr>
        </p:nvGraphicFramePr>
        <p:xfrm>
          <a:off x="1010792" y="4267200"/>
          <a:ext cx="7122416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302"/>
                <a:gridCol w="890302"/>
                <a:gridCol w="890302"/>
                <a:gridCol w="890302"/>
                <a:gridCol w="890302"/>
                <a:gridCol w="890302"/>
                <a:gridCol w="890302"/>
                <a:gridCol w="890302"/>
              </a:tblGrid>
              <a:tr h="1371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quick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brown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</a:t>
                      </a:r>
                      <a:r>
                        <a:rPr lang="en-US" sz="1600" smtClean="0"/>
                        <a:t>ox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jump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lazy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bark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Connector 17"/>
          <p:cNvCxnSpPr/>
          <p:nvPr/>
        </p:nvCxnSpPr>
        <p:spPr>
          <a:xfrm flipV="1">
            <a:off x="3086100" y="3463498"/>
            <a:ext cx="482600" cy="1524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1981200" y="3387298"/>
            <a:ext cx="457200" cy="304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1943100" y="3692098"/>
            <a:ext cx="457200" cy="304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70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Lemmatization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1447797"/>
            <a:ext cx="829034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i="1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smtClean="0">
                <a:solidFill>
                  <a:srgbClr val="0070C0"/>
                </a:solidFill>
              </a:rPr>
              <a:t>Stems are correct if word is not exception, </a:t>
            </a:r>
            <a:r>
              <a:rPr lang="en-US" sz="2400" i="1" dirty="0" smtClean="0">
                <a:solidFill>
                  <a:srgbClr val="C00000"/>
                </a:solidFill>
              </a:rPr>
              <a:t>BUT incorrect when</a:t>
            </a:r>
          </a:p>
          <a:p>
            <a:r>
              <a:rPr lang="en-US" sz="2400" i="1" dirty="0" smtClean="0">
                <a:solidFill>
                  <a:srgbClr val="C00000"/>
                </a:solidFill>
              </a:rPr>
              <a:t>     word is an exception.</a:t>
            </a:r>
          </a:p>
          <a:p>
            <a:endParaRPr lang="en-US" sz="2400" i="1" dirty="0">
              <a:solidFill>
                <a:srgbClr val="C00000"/>
              </a:solidFill>
            </a:endParaRPr>
          </a:p>
          <a:p>
            <a:r>
              <a:rPr lang="en-US" sz="2400" i="1" dirty="0" smtClean="0">
                <a:solidFill>
                  <a:srgbClr val="C00000"/>
                </a:solidFill>
              </a:rPr>
              <a:t>		Ex. something =&gt; </a:t>
            </a:r>
            <a:r>
              <a:rPr lang="en-US" sz="2400" i="1" dirty="0" err="1" smtClean="0">
                <a:solidFill>
                  <a:srgbClr val="C00000"/>
                </a:solidFill>
              </a:rPr>
              <a:t>someth</a:t>
            </a:r>
            <a:endParaRPr lang="en-US" sz="2400" i="1" dirty="0" smtClean="0">
              <a:solidFill>
                <a:srgbClr val="C00000"/>
              </a:solidFill>
            </a:endParaRPr>
          </a:p>
          <a:p>
            <a:endParaRPr lang="en-US" sz="2400" i="1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smtClean="0">
                <a:solidFill>
                  <a:srgbClr val="0070C0"/>
                </a:solidFill>
              </a:rPr>
              <a:t>Lemmatization means reducing words to their root form, but</a:t>
            </a:r>
          </a:p>
          <a:p>
            <a:r>
              <a:rPr lang="en-US" sz="2400" i="1" dirty="0" smtClean="0">
                <a:solidFill>
                  <a:srgbClr val="0070C0"/>
                </a:solidFill>
              </a:rPr>
              <a:t>     correcting the exceptions by using a dictionary of common</a:t>
            </a:r>
          </a:p>
          <a:p>
            <a:r>
              <a:rPr lang="en-US" sz="2400" i="1" dirty="0" smtClean="0">
                <a:solidFill>
                  <a:srgbClr val="0070C0"/>
                </a:solidFill>
              </a:rPr>
              <a:t>     exceptions (vs. all words, e.g., 1000 words instead of 100,000).</a:t>
            </a:r>
          </a:p>
        </p:txBody>
      </p:sp>
    </p:spTree>
    <p:extLst>
      <p:ext uri="{BB962C8B-B14F-4D97-AF65-F5344CB8AC3E}">
        <p14:creationId xmlns:p14="http://schemas.microsoft.com/office/powerpoint/2010/main" val="324363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Term Frequency (TF)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1447797"/>
            <a:ext cx="8550482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</a:rPr>
              <a:t>Issue: All words are weighted the same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C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Term Frequency is weighting the frequency of the word</a:t>
            </a:r>
          </a:p>
          <a:p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    in the corpus, and using the frequency as its feature</a:t>
            </a:r>
          </a:p>
          <a:p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    value (vs. 1 or 0).</a:t>
            </a:r>
          </a:p>
          <a:p>
            <a:endParaRPr lang="en-US" sz="2800" dirty="0">
              <a:solidFill>
                <a:srgbClr val="0070C0"/>
              </a:solidFill>
            </a:endParaRPr>
          </a:p>
          <a:p>
            <a:r>
              <a:rPr lang="en-US" sz="2800" dirty="0" smtClean="0">
                <a:solidFill>
                  <a:srgbClr val="0070C0"/>
                </a:solidFill>
              </a:rPr>
              <a:t>     (</a:t>
            </a:r>
            <a:r>
              <a:rPr lang="en-US" sz="2400" dirty="0" smtClean="0">
                <a:solidFill>
                  <a:srgbClr val="0070C0"/>
                </a:solidFill>
              </a:rPr>
              <a:t>no. of occurrences in corpus) / (no. of unique words in corpus)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932474"/>
              </p:ext>
            </p:extLst>
          </p:nvPr>
        </p:nvGraphicFramePr>
        <p:xfrm>
          <a:off x="1010792" y="4876800"/>
          <a:ext cx="7122416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302"/>
                <a:gridCol w="890302"/>
                <a:gridCol w="890302"/>
                <a:gridCol w="890302"/>
                <a:gridCol w="890302"/>
                <a:gridCol w="890302"/>
                <a:gridCol w="890302"/>
                <a:gridCol w="890302"/>
              </a:tblGrid>
              <a:tr h="1371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quick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brown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</a:t>
                      </a:r>
                      <a:r>
                        <a:rPr lang="en-US" sz="1600" smtClean="0"/>
                        <a:t>ox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jump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lazy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bark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170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Inverse Document Frequency (IDF)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1447797"/>
            <a:ext cx="889224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</a:rPr>
              <a:t>Issue: TF gives higher weight to words that are the most</a:t>
            </a:r>
          </a:p>
          <a:p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</a:rPr>
              <a:t>   frequently used – may result in </a:t>
            </a:r>
            <a:r>
              <a:rPr lang="en-US" sz="2800" dirty="0" err="1" smtClean="0">
                <a:solidFill>
                  <a:srgbClr val="C00000"/>
                </a:solidFill>
              </a:rPr>
              <a:t>underfitting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</a:rPr>
              <a:t>(too general).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rgbClr val="C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Inverse Document Frequency is weighted words by</a:t>
            </a:r>
          </a:p>
          <a:p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   have rarely they appear in the corpus (assumption is </a:t>
            </a:r>
            <a:br>
              <a:rPr lang="en-US" sz="2800" dirty="0" smtClean="0">
                <a:solidFill>
                  <a:srgbClr val="0070C0"/>
                </a:solidFill>
              </a:rPr>
            </a:br>
            <a:r>
              <a:rPr lang="en-US" sz="2800" dirty="0" smtClean="0">
                <a:solidFill>
                  <a:srgbClr val="0070C0"/>
                </a:solidFill>
              </a:rPr>
              <a:t>    the word is more significant in a document).</a:t>
            </a:r>
          </a:p>
          <a:p>
            <a:endParaRPr lang="en-US" sz="2800" dirty="0">
              <a:solidFill>
                <a:srgbClr val="0070C0"/>
              </a:solidFill>
            </a:endParaRPr>
          </a:p>
          <a:p>
            <a:r>
              <a:rPr lang="en-US" sz="2800" dirty="0" smtClean="0">
                <a:solidFill>
                  <a:srgbClr val="0070C0"/>
                </a:solidFill>
              </a:rPr>
              <a:t>     </a:t>
            </a:r>
            <a:r>
              <a:rPr lang="en-US" sz="2000" dirty="0" smtClean="0">
                <a:solidFill>
                  <a:srgbClr val="0070C0"/>
                </a:solidFill>
              </a:rPr>
              <a:t>log (</a:t>
            </a:r>
            <a:r>
              <a:rPr lang="en-US" sz="2000" dirty="0">
                <a:solidFill>
                  <a:srgbClr val="0070C0"/>
                </a:solidFill>
              </a:rPr>
              <a:t>(no. of unique words in corpus</a:t>
            </a:r>
            <a:r>
              <a:rPr lang="en-US" sz="2000" dirty="0" smtClean="0">
                <a:solidFill>
                  <a:srgbClr val="0070C0"/>
                </a:solidFill>
              </a:rPr>
              <a:t>) /</a:t>
            </a:r>
            <a:r>
              <a:rPr lang="en-US" sz="2000" dirty="0">
                <a:solidFill>
                  <a:srgbClr val="0070C0"/>
                </a:solidFill>
              </a:rPr>
              <a:t> (no. of occurrences in corpus)</a:t>
            </a:r>
            <a:r>
              <a:rPr lang="en-US" sz="2000" dirty="0" smtClean="0">
                <a:solidFill>
                  <a:srgbClr val="0070C0"/>
                </a:solidFill>
              </a:rPr>
              <a:t>  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368334"/>
              </p:ext>
            </p:extLst>
          </p:nvPr>
        </p:nvGraphicFramePr>
        <p:xfrm>
          <a:off x="1010792" y="5334000"/>
          <a:ext cx="7122416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302"/>
                <a:gridCol w="890302"/>
                <a:gridCol w="890302"/>
                <a:gridCol w="890302"/>
                <a:gridCol w="890302"/>
                <a:gridCol w="890302"/>
                <a:gridCol w="890302"/>
                <a:gridCol w="890302"/>
              </a:tblGrid>
              <a:tr h="1371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quick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brown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</a:t>
                      </a:r>
                      <a:r>
                        <a:rPr lang="en-US" sz="1600" smtClean="0"/>
                        <a:t>ox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jump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lazy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bark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594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Pruning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1447797"/>
            <a:ext cx="8628644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</a:rPr>
              <a:t>Even with Stemming/Lemmatization, the feature matrix</a:t>
            </a:r>
          </a:p>
          <a:p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</a:rPr>
              <a:t>    will be massive in size (</a:t>
            </a:r>
            <a:r>
              <a:rPr lang="en-US" sz="2800" dirty="0" err="1" smtClean="0">
                <a:solidFill>
                  <a:srgbClr val="C00000"/>
                </a:solidFill>
              </a:rPr>
              <a:t>e.g</a:t>
            </a:r>
            <a:r>
              <a:rPr lang="en-US" sz="2800" dirty="0" smtClean="0">
                <a:solidFill>
                  <a:srgbClr val="C00000"/>
                </a:solidFill>
              </a:rPr>
              <a:t>, 30,000 features).</a:t>
            </a:r>
          </a:p>
          <a:p>
            <a:endParaRPr lang="en-US" sz="2800" dirty="0" smtClean="0">
              <a:solidFill>
                <a:srgbClr val="C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Reduce to smaller number – typically 500 to 1000.</a:t>
            </a:r>
          </a:p>
          <a:p>
            <a:endParaRPr lang="en-US" sz="2800" dirty="0" smtClean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Choose the highest TF or IDF values in the Corpus.</a:t>
            </a:r>
          </a:p>
          <a:p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61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Advance Topic – Word Reduction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1447797"/>
            <a:ext cx="8855822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Words that are part of a common grouping are replaced</a:t>
            </a:r>
            <a:br>
              <a:rPr lang="en-US" sz="2800" dirty="0" smtClean="0">
                <a:solidFill>
                  <a:srgbClr val="0070C0"/>
                </a:solidFill>
              </a:rPr>
            </a:br>
            <a:r>
              <a:rPr lang="en-US" sz="2800" dirty="0" smtClean="0">
                <a:solidFill>
                  <a:srgbClr val="0070C0"/>
                </a:solidFill>
              </a:rPr>
              <a:t>with a root word for the group.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Steps: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0070C0"/>
                </a:solidFill>
              </a:rPr>
              <a:t>Stemming/Lemmatization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0070C0"/>
                </a:solidFill>
              </a:rPr>
              <a:t>Lookup Root Word in Word Group Dictionary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0070C0"/>
                </a:solidFill>
              </a:rPr>
              <a:t>If entry exists, replace with common root word for</a:t>
            </a:r>
          </a:p>
          <a:p>
            <a:pPr lvl="1"/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      the group.</a:t>
            </a: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endParaRPr lang="en-US" sz="28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800" dirty="0" smtClean="0">
                <a:solidFill>
                  <a:srgbClr val="0070C0"/>
                </a:solidFill>
              </a:rPr>
              <a:t>Group Example: </a:t>
            </a:r>
            <a:r>
              <a:rPr lang="en-US" sz="2800" dirty="0" smtClean="0"/>
              <a:t>male: [ man, gentleman, boy, guy, dude 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9967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Advance Topic – Word Reduction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066800" y="1219200"/>
            <a:ext cx="68336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male   : </a:t>
            </a:r>
            <a:r>
              <a:rPr lang="en-US" sz="2400" dirty="0"/>
              <a:t>[ man, gentleman, boy, guy, dude </a:t>
            </a:r>
            <a:r>
              <a:rPr lang="en-US" sz="2400" dirty="0" smtClean="0"/>
              <a:t>]</a:t>
            </a:r>
          </a:p>
          <a:p>
            <a:r>
              <a:rPr lang="en-US" sz="2400" dirty="0" smtClean="0"/>
              <a:t>female: [ woman, lady, girl, gal ]</a:t>
            </a:r>
          </a:p>
          <a:p>
            <a:r>
              <a:rPr lang="en-US" sz="2400" dirty="0" smtClean="0"/>
              <a:t>parent : [ father, mother, mom, mommy, dad, daddy ]</a:t>
            </a:r>
            <a:endParaRPr lang="en-US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375655"/>
              </p:ext>
            </p:extLst>
          </p:nvPr>
        </p:nvGraphicFramePr>
        <p:xfrm>
          <a:off x="533400" y="2667000"/>
          <a:ext cx="2895600" cy="364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371600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Word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Root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male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gentleman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male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male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guy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male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dude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male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woman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female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Lady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Female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girl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female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female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10000" y="2953266"/>
            <a:ext cx="5322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mother played with the girls while the dad </a:t>
            </a:r>
          </a:p>
          <a:p>
            <a:r>
              <a:rPr lang="en-US" dirty="0" smtClean="0"/>
              <a:t>prepared snacks for the ladies in mom’s reading group.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15000" y="3810000"/>
            <a:ext cx="103464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parent, </a:t>
            </a:r>
            <a:br>
              <a:rPr lang="en-US" dirty="0" smtClean="0"/>
            </a:br>
            <a:r>
              <a:rPr lang="en-US" dirty="0" smtClean="0"/>
              <a:t>play, </a:t>
            </a:r>
            <a:br>
              <a:rPr lang="en-US" dirty="0" smtClean="0"/>
            </a:br>
            <a:r>
              <a:rPr lang="en-US" dirty="0" smtClean="0"/>
              <a:t>female, </a:t>
            </a:r>
            <a:br>
              <a:rPr lang="en-US" dirty="0" smtClean="0"/>
            </a:br>
            <a:r>
              <a:rPr lang="en-US" dirty="0" smtClean="0"/>
              <a:t>parent, </a:t>
            </a:r>
            <a:br>
              <a:rPr lang="en-US" dirty="0" smtClean="0"/>
            </a:br>
            <a:r>
              <a:rPr lang="en-US" dirty="0" smtClean="0"/>
              <a:t>prepare, </a:t>
            </a:r>
            <a:br>
              <a:rPr lang="en-US" dirty="0" smtClean="0"/>
            </a:br>
            <a:r>
              <a:rPr lang="en-US" dirty="0" smtClean="0"/>
              <a:t>snack, </a:t>
            </a:r>
            <a:br>
              <a:rPr lang="en-US" dirty="0" smtClean="0"/>
            </a:br>
            <a:r>
              <a:rPr lang="en-US" dirty="0" smtClean="0"/>
              <a:t>female,</a:t>
            </a:r>
          </a:p>
          <a:p>
            <a:r>
              <a:rPr lang="en-US" dirty="0" smtClean="0"/>
              <a:t>parent, </a:t>
            </a:r>
            <a:br>
              <a:rPr lang="en-US" dirty="0" smtClean="0"/>
            </a:br>
            <a:r>
              <a:rPr lang="en-US" dirty="0" smtClean="0"/>
              <a:t>read, </a:t>
            </a:r>
            <a:br>
              <a:rPr lang="en-US" dirty="0" smtClean="0"/>
            </a:br>
            <a:r>
              <a:rPr lang="en-US" dirty="0" smtClean="0"/>
              <a:t>group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4483633" y="3599597"/>
            <a:ext cx="0" cy="10486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483633" y="4648200"/>
            <a:ext cx="92656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48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Typical Dataset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1149378"/>
              </p:ext>
            </p:extLst>
          </p:nvPr>
        </p:nvGraphicFramePr>
        <p:xfrm>
          <a:off x="457200" y="18288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844040"/>
                <a:gridCol w="144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Label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categorical-value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categorical-value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categorical-value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category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ded Corner 6"/>
          <p:cNvSpPr/>
          <p:nvPr/>
        </p:nvSpPr>
        <p:spPr>
          <a:xfrm>
            <a:off x="914400" y="4517572"/>
            <a:ext cx="1066800" cy="990600"/>
          </a:xfrm>
          <a:prstGeom prst="foldedCorner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2209800" y="4822372"/>
            <a:ext cx="685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lded Corner 8"/>
          <p:cNvSpPr/>
          <p:nvPr/>
        </p:nvSpPr>
        <p:spPr>
          <a:xfrm>
            <a:off x="3048000" y="4517572"/>
            <a:ext cx="1066800" cy="990600"/>
          </a:xfrm>
          <a:prstGeom prst="foldedCorner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Clean</a:t>
            </a:r>
            <a:endParaRPr lang="en-US" sz="1500" dirty="0"/>
          </a:p>
        </p:txBody>
      </p:sp>
      <p:sp>
        <p:nvSpPr>
          <p:cNvPr id="10" name="Folded Corner 9"/>
          <p:cNvSpPr/>
          <p:nvPr/>
        </p:nvSpPr>
        <p:spPr>
          <a:xfrm>
            <a:off x="5105400" y="4539343"/>
            <a:ext cx="1066800" cy="990600"/>
          </a:xfrm>
          <a:prstGeom prst="foldedCorner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Categorical Value Conversion</a:t>
            </a:r>
            <a:endParaRPr lang="en-US" sz="1500" dirty="0"/>
          </a:p>
        </p:txBody>
      </p:sp>
      <p:sp>
        <p:nvSpPr>
          <p:cNvPr id="11" name="Right Arrow 10"/>
          <p:cNvSpPr/>
          <p:nvPr/>
        </p:nvSpPr>
        <p:spPr>
          <a:xfrm>
            <a:off x="4267200" y="4827815"/>
            <a:ext cx="685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lded Corner 11"/>
          <p:cNvSpPr/>
          <p:nvPr/>
        </p:nvSpPr>
        <p:spPr>
          <a:xfrm>
            <a:off x="7162800" y="4517572"/>
            <a:ext cx="1066800" cy="990600"/>
          </a:xfrm>
          <a:prstGeom prst="foldedCorner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Feature Scaling</a:t>
            </a:r>
            <a:endParaRPr lang="en-US" sz="1500" dirty="0"/>
          </a:p>
        </p:txBody>
      </p:sp>
      <p:sp>
        <p:nvSpPr>
          <p:cNvPr id="13" name="Right Arrow 12"/>
          <p:cNvSpPr/>
          <p:nvPr/>
        </p:nvSpPr>
        <p:spPr>
          <a:xfrm>
            <a:off x="6324600" y="4844143"/>
            <a:ext cx="685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741774" y="3810000"/>
            <a:ext cx="3430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Progression in Dataset Preparation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1449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Advance Topics – N-grams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1447797"/>
            <a:ext cx="8595943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Instead of parsing the sentence into single words, each</a:t>
            </a:r>
          </a:p>
          <a:p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   as a feature, we group them in pairs (2-gram) or triplets</a:t>
            </a:r>
            <a:br>
              <a:rPr lang="en-US" sz="2800" dirty="0" smtClean="0">
                <a:solidFill>
                  <a:srgbClr val="0070C0"/>
                </a:solidFill>
              </a:rPr>
            </a:br>
            <a:r>
              <a:rPr lang="en-US" sz="2800" dirty="0" smtClean="0">
                <a:solidFill>
                  <a:srgbClr val="0070C0"/>
                </a:solidFill>
              </a:rPr>
              <a:t>    (3-grams), </a:t>
            </a:r>
            <a:r>
              <a:rPr lang="en-US" sz="2800" dirty="0" err="1" smtClean="0">
                <a:solidFill>
                  <a:srgbClr val="0070C0"/>
                </a:solidFill>
              </a:rPr>
              <a:t>etc</a:t>
            </a:r>
            <a:r>
              <a:rPr lang="en-US" sz="2800" dirty="0" smtClean="0">
                <a:solidFill>
                  <a:srgbClr val="0070C0"/>
                </a:solidFill>
              </a:rPr>
              <a:t>, ….</a:t>
            </a:r>
          </a:p>
          <a:p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Parameters: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0070C0"/>
                </a:solidFill>
              </a:rPr>
              <a:t>Choose Window Size (2, 3, …)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0070C0"/>
                </a:solidFill>
              </a:rPr>
              <a:t>Choose Stride Length (1, 2, …)</a:t>
            </a:r>
          </a:p>
          <a:p>
            <a:pPr marL="971550" lvl="1" indent="-514350">
              <a:buFont typeface="+mj-lt"/>
              <a:buAutoNum type="arabicPeriod"/>
            </a:pPr>
            <a:endParaRPr lang="en-US" sz="2400" dirty="0">
              <a:solidFill>
                <a:srgbClr val="0070C0"/>
              </a:solidFill>
            </a:endParaRPr>
          </a:p>
          <a:p>
            <a:pPr lvl="1"/>
            <a:r>
              <a:rPr lang="en-US" sz="2400" dirty="0" smtClean="0"/>
              <a:t>		</a:t>
            </a:r>
            <a:r>
              <a:rPr lang="en-US" sz="2000" dirty="0" smtClean="0"/>
              <a:t>        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2-gram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		word1 </a:t>
            </a:r>
            <a:r>
              <a:rPr lang="en-US" sz="2400" dirty="0"/>
              <a:t>word2 word3 … </a:t>
            </a:r>
            <a:r>
              <a:rPr lang="en-US" sz="2400" dirty="0" smtClean="0"/>
              <a:t>word4</a:t>
            </a:r>
            <a:endParaRPr lang="en-US" sz="1400" dirty="0" smtClean="0"/>
          </a:p>
          <a:p>
            <a:pPr lvl="1"/>
            <a:r>
              <a:rPr lang="en-US" sz="1400" dirty="0"/>
              <a:t> </a:t>
            </a:r>
            <a:r>
              <a:rPr lang="en-US" sz="1400" dirty="0" smtClean="0"/>
              <a:t>        </a:t>
            </a:r>
            <a:br>
              <a:rPr lang="en-US" sz="1400" dirty="0" smtClean="0"/>
            </a:br>
            <a:r>
              <a:rPr lang="en-US" sz="1400" dirty="0" smtClean="0"/>
              <a:t>                 </a:t>
            </a:r>
            <a:r>
              <a:rPr lang="en-US" sz="2400" dirty="0" smtClean="0"/>
              <a:t>      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stride of 1 	        2-gram</a:t>
            </a:r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Right Brace 3"/>
          <p:cNvSpPr/>
          <p:nvPr/>
        </p:nvSpPr>
        <p:spPr>
          <a:xfrm rot="16200000">
            <a:off x="3048000" y="4838698"/>
            <a:ext cx="381000" cy="1295400"/>
          </a:xfrm>
          <a:prstGeom prst="rightBrac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 rot="5400000">
            <a:off x="3916971" y="5448810"/>
            <a:ext cx="381000" cy="1295400"/>
          </a:xfrm>
          <a:prstGeom prst="rightBrac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743200" y="5906010"/>
            <a:ext cx="0" cy="1905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743200" y="6001260"/>
            <a:ext cx="716571" cy="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56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Advance Topics – N-grams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56962" y="1437852"/>
            <a:ext cx="683007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The quick brown fox jumped over the lazy </a:t>
            </a:r>
            <a:r>
              <a:rPr lang="en-US" sz="2800" i="1" dirty="0" smtClean="0"/>
              <a:t>dog</a:t>
            </a:r>
          </a:p>
          <a:p>
            <a:endParaRPr lang="en-US" sz="2800" i="1" dirty="0">
              <a:solidFill>
                <a:srgbClr val="0070C0"/>
              </a:solidFill>
            </a:endParaRPr>
          </a:p>
          <a:p>
            <a:r>
              <a:rPr lang="en-US" sz="2800" i="1" dirty="0" smtClean="0"/>
              <a:t>        quick, brown, fox, jump, lazy, dog</a:t>
            </a:r>
          </a:p>
        </p:txBody>
      </p:sp>
      <p:sp>
        <p:nvSpPr>
          <p:cNvPr id="6" name="Down Arrow 5"/>
          <p:cNvSpPr/>
          <p:nvPr/>
        </p:nvSpPr>
        <p:spPr>
          <a:xfrm>
            <a:off x="4076700" y="1981200"/>
            <a:ext cx="7620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33400" y="3124200"/>
            <a:ext cx="223599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2-grams, stride of 1</a:t>
            </a:r>
          </a:p>
          <a:p>
            <a:endParaRPr lang="en-US" sz="2000" dirty="0"/>
          </a:p>
          <a:p>
            <a:r>
              <a:rPr lang="en-US" sz="2000" dirty="0" smtClean="0"/>
              <a:t>quick, brown</a:t>
            </a:r>
          </a:p>
          <a:p>
            <a:r>
              <a:rPr lang="en-US" sz="2000" dirty="0" smtClean="0"/>
              <a:t>brown, fox</a:t>
            </a:r>
          </a:p>
          <a:p>
            <a:r>
              <a:rPr lang="en-US" sz="2000" dirty="0" smtClean="0"/>
              <a:t>fox, jump</a:t>
            </a:r>
          </a:p>
          <a:p>
            <a:r>
              <a:rPr lang="en-US" sz="2000" dirty="0" smtClean="0"/>
              <a:t>jump, lazy</a:t>
            </a:r>
          </a:p>
          <a:p>
            <a:r>
              <a:rPr lang="en-US" sz="2000" dirty="0" smtClean="0"/>
              <a:t>lazy, dog</a:t>
            </a:r>
          </a:p>
          <a:p>
            <a:r>
              <a:rPr lang="en-US" sz="2000" dirty="0" smtClean="0"/>
              <a:t>Dog, &lt;null&gt;</a:t>
            </a:r>
            <a:endParaRPr lang="en-US" sz="20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552999"/>
              </p:ext>
            </p:extLst>
          </p:nvPr>
        </p:nvGraphicFramePr>
        <p:xfrm>
          <a:off x="2895600" y="4191000"/>
          <a:ext cx="6096000" cy="9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quick,</a:t>
                      </a:r>
                      <a:br>
                        <a:rPr lang="en-US" sz="1600" dirty="0" smtClean="0"/>
                      </a:br>
                      <a:r>
                        <a:rPr lang="en-US" sz="1600" dirty="0" smtClean="0"/>
                        <a:t>brown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brown,</a:t>
                      </a:r>
                      <a:br>
                        <a:rPr lang="en-US" sz="1600" dirty="0" smtClean="0"/>
                      </a:br>
                      <a:r>
                        <a:rPr lang="en-US" sz="1600" dirty="0" smtClean="0"/>
                        <a:t>fox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fox,</a:t>
                      </a:r>
                    </a:p>
                    <a:p>
                      <a:r>
                        <a:rPr lang="en-US" sz="1600" dirty="0" smtClean="0"/>
                        <a:t>jump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Jump,</a:t>
                      </a:r>
                    </a:p>
                    <a:p>
                      <a:r>
                        <a:rPr lang="en-US" sz="1600" dirty="0" smtClean="0"/>
                        <a:t>lazy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Lazy,</a:t>
                      </a:r>
                    </a:p>
                    <a:p>
                      <a:r>
                        <a:rPr lang="en-US" sz="1600" dirty="0" smtClean="0"/>
                        <a:t>dog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dog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150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More – Not Covered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1447797"/>
            <a:ext cx="6987554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Word-Vectors [Word Embedding]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Correcting Misspellings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Detecting incorrectly categorized Narratives.</a:t>
            </a:r>
          </a:p>
          <a:p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9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Final – Homegrown Tool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1447797"/>
            <a:ext cx="809266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I built a command tool for doing all the steps in this </a:t>
            </a:r>
          </a:p>
          <a:p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   presentation.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Java based, packaged as a JAR file.</a:t>
            </a:r>
          </a:p>
          <a:p>
            <a:endParaRPr lang="en-US" sz="28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3956176"/>
            <a:ext cx="8240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2"/>
              </a:rPr>
              <a:t>https://github.com/andrewferlitsch/Portland-Data-Science-Group/blob/master/README.NLP.md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3424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Final – Homegrown Tool - Examples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9600" y="1066800"/>
            <a:ext cx="79248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0070C0"/>
                </a:solidFill>
              </a:rPr>
              <a:t>Quora</a:t>
            </a:r>
            <a:r>
              <a:rPr lang="en-US" sz="2400" dirty="0" smtClean="0">
                <a:solidFill>
                  <a:srgbClr val="0070C0"/>
                </a:solidFill>
              </a:rPr>
              <a:t> question pairs (training set: 400,000)</a:t>
            </a:r>
          </a:p>
          <a:p>
            <a:pPr lvl="1"/>
            <a:endParaRPr lang="en-US" sz="2400" dirty="0">
              <a:solidFill>
                <a:srgbClr val="0070C0"/>
              </a:solidFill>
            </a:endParaRPr>
          </a:p>
          <a:p>
            <a:pPr lvl="1"/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	java –jar nlp.jar –c3,4  train.csv</a:t>
            </a:r>
          </a:p>
          <a:p>
            <a:pPr lvl="1"/>
            <a:endParaRPr lang="en-US" sz="24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Remove Step Words</a:t>
            </a:r>
          </a:p>
          <a:p>
            <a:pPr marL="0" lvl="1"/>
            <a:endParaRPr lang="en-US" sz="24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java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–jar nlp.jar –c3,4 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-e p train.csv</a:t>
            </a:r>
          </a:p>
          <a:p>
            <a:pPr lvl="1"/>
            <a:endParaRPr lang="en-US" sz="24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Lemma and Reduce to Common Root</a:t>
            </a:r>
          </a:p>
          <a:p>
            <a:pPr marL="0" lvl="1"/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java –jar nlp.jar –c3,4  -e p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–l –r train.csv</a:t>
            </a:r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endParaRPr lang="en-US" sz="24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Lemma and Reduce to Common Root</a:t>
            </a:r>
          </a:p>
          <a:p>
            <a:pPr marL="0" lvl="1"/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java –jar nlp.jar –c3,4  -e p –l –</a:t>
            </a:r>
            <a:r>
              <a:rPr lang="en-US" sz="2000">
                <a:solidFill>
                  <a:schemeClr val="accent6">
                    <a:lumMod val="50000"/>
                  </a:schemeClr>
                </a:solidFill>
              </a:rPr>
              <a:t>r </a:t>
            </a:r>
            <a:r>
              <a:rPr lang="en-US" sz="2000" smtClean="0">
                <a:solidFill>
                  <a:schemeClr val="accent6">
                    <a:lumMod val="50000"/>
                  </a:schemeClr>
                </a:solidFill>
              </a:rPr>
              <a:t>–F train.csv</a:t>
            </a:r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81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Feature Reduction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5105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Filter out Garbage (dirty data)</a:t>
            </a:r>
          </a:p>
          <a:p>
            <a:r>
              <a:rPr lang="en-US" dirty="0" smtClean="0"/>
              <a:t>Filter out Noise (non-relevant features)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Goal = Low Bias, Low Variance	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lded Corner 3"/>
          <p:cNvSpPr/>
          <p:nvPr/>
        </p:nvSpPr>
        <p:spPr>
          <a:xfrm>
            <a:off x="838200" y="1654629"/>
            <a:ext cx="1905000" cy="2286000"/>
          </a:xfrm>
          <a:prstGeom prst="foldedCorner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</a:t>
            </a:r>
          </a:p>
          <a:p>
            <a:pPr algn="ctr"/>
            <a:r>
              <a:rPr lang="en-US" dirty="0" smtClean="0"/>
              <a:t>+ </a:t>
            </a:r>
          </a:p>
          <a:p>
            <a:pPr algn="ctr"/>
            <a:r>
              <a:rPr lang="en-US" dirty="0" smtClean="0"/>
              <a:t>Noise</a:t>
            </a:r>
          </a:p>
          <a:p>
            <a:pPr algn="ctr"/>
            <a:r>
              <a:rPr lang="en-US" dirty="0" smtClean="0"/>
              <a:t>+</a:t>
            </a:r>
            <a:br>
              <a:rPr lang="en-US" dirty="0" smtClean="0"/>
            </a:br>
            <a:r>
              <a:rPr lang="en-US" dirty="0" smtClean="0"/>
              <a:t>Garbage</a:t>
            </a:r>
            <a:endParaRPr lang="en-US" dirty="0"/>
          </a:p>
        </p:txBody>
      </p:sp>
      <p:sp>
        <p:nvSpPr>
          <p:cNvPr id="8" name="Folded Corner 7"/>
          <p:cNvSpPr/>
          <p:nvPr/>
        </p:nvSpPr>
        <p:spPr>
          <a:xfrm>
            <a:off x="5715000" y="1981200"/>
            <a:ext cx="1905000" cy="1524000"/>
          </a:xfrm>
          <a:prstGeom prst="foldedCorner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Relevant</a:t>
            </a:r>
            <a:br>
              <a:rPr lang="en-US" dirty="0" smtClean="0"/>
            </a:br>
            <a:r>
              <a:rPr lang="en-US" dirty="0" smtClean="0"/>
              <a:t>Data</a:t>
            </a:r>
            <a:br>
              <a:rPr lang="en-US" dirty="0" smtClean="0"/>
            </a:br>
            <a:r>
              <a:rPr lang="en-US" dirty="0" smtClean="0"/>
              <a:t>Only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3276600" y="2492829"/>
            <a:ext cx="17526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62431" y="3157640"/>
            <a:ext cx="178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Information Gain</a:t>
            </a:r>
            <a:endParaRPr 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3287486" y="1981200"/>
            <a:ext cx="1632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Reduce Entropy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1792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7056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Dataset with Narrative Fields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1719109"/>
              </p:ext>
            </p:extLst>
          </p:nvPr>
        </p:nvGraphicFramePr>
        <p:xfrm>
          <a:off x="457200" y="18288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844040"/>
                <a:gridCol w="144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Label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narrative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categorical-value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narrative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categorical-value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narrative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categorical-value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category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57200" y="4006334"/>
            <a:ext cx="81551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Narrative is plain text which is a human description of the entry, i.e., what happened.</a:t>
            </a:r>
          </a:p>
          <a:p>
            <a:endParaRPr lang="en-US" dirty="0"/>
          </a:p>
          <a:p>
            <a:pPr algn="ctr"/>
            <a:r>
              <a:rPr lang="en-US" i="1" dirty="0" smtClean="0"/>
              <a:t>“upon arrival, the individual was initially non-responsive. …”</a:t>
            </a:r>
            <a:endParaRPr lang="en-US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559266" y="5419912"/>
            <a:ext cx="80254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Category (label) is a classification based on the narrative by a human interpretation.</a:t>
            </a:r>
          </a:p>
          <a:p>
            <a:endParaRPr lang="en-US" dirty="0"/>
          </a:p>
          <a:p>
            <a:r>
              <a:rPr lang="en-US" dirty="0" smtClean="0"/>
              <a:t>		</a:t>
            </a:r>
            <a:r>
              <a:rPr lang="en-US" i="1" dirty="0" smtClean="0"/>
              <a:t>012  // Code value for “coarse” category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3374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Problem with Narrative Text Fields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Examples: </a:t>
            </a:r>
            <a:r>
              <a:rPr lang="en-US" i="1" dirty="0" smtClean="0"/>
              <a:t>911 calls, Police/Emergency/Medical, Incidents, Inspections, Surveys, Complaints, Reviews</a:t>
            </a:r>
          </a:p>
          <a:p>
            <a:endParaRPr lang="en-US" dirty="0"/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Human Entered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Human Interpreted =&gt; Categorizing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Different People Entering and Categorizing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Non-Uniformity 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Human Errors</a:t>
            </a:r>
          </a:p>
          <a:p>
            <a:pPr lvl="1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41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Challenge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Convert Narrative Fields into Features with Categorical ( or preferably Real) Values.</a:t>
            </a:r>
            <a:endParaRPr lang="en-US" i="1" dirty="0" smtClean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ded Corner 5"/>
          <p:cNvSpPr/>
          <p:nvPr/>
        </p:nvSpPr>
        <p:spPr>
          <a:xfrm>
            <a:off x="1295400" y="2743200"/>
            <a:ext cx="1905000" cy="2286000"/>
          </a:xfrm>
          <a:prstGeom prst="foldedCorner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</a:t>
            </a:r>
          </a:p>
          <a:p>
            <a:pPr algn="ctr"/>
            <a:r>
              <a:rPr lang="en-US" dirty="0" smtClean="0"/>
              <a:t>+ </a:t>
            </a:r>
          </a:p>
          <a:p>
            <a:pPr algn="ctr"/>
            <a:r>
              <a:rPr lang="en-US" dirty="0" smtClean="0"/>
              <a:t>Narrative</a:t>
            </a:r>
            <a:endParaRPr lang="en-US" dirty="0"/>
          </a:p>
        </p:txBody>
      </p:sp>
      <p:sp>
        <p:nvSpPr>
          <p:cNvPr id="7" name="Folded Corner 6"/>
          <p:cNvSpPr/>
          <p:nvPr/>
        </p:nvSpPr>
        <p:spPr>
          <a:xfrm>
            <a:off x="5080000" y="2743200"/>
            <a:ext cx="1905000" cy="2286000"/>
          </a:xfrm>
          <a:prstGeom prst="foldedCorner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</a:t>
            </a:r>
          </a:p>
          <a:p>
            <a:pPr algn="ctr"/>
            <a:r>
              <a:rPr lang="en-US" dirty="0" smtClean="0"/>
              <a:t>+ </a:t>
            </a:r>
            <a:br>
              <a:rPr lang="en-US" dirty="0" smtClean="0"/>
            </a:br>
            <a:r>
              <a:rPr lang="en-US" dirty="0" smtClean="0"/>
              <a:t>Categorical / Real</a:t>
            </a:r>
            <a:br>
              <a:rPr lang="en-US" dirty="0" smtClean="0"/>
            </a:br>
            <a:r>
              <a:rPr lang="en-US" dirty="0" smtClean="0"/>
              <a:t>Values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302000" y="3429000"/>
            <a:ext cx="17526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9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Bag of Words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loud 3"/>
          <p:cNvSpPr/>
          <p:nvPr/>
        </p:nvSpPr>
        <p:spPr>
          <a:xfrm>
            <a:off x="1143000" y="3378200"/>
            <a:ext cx="2286000" cy="19050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Bag of Words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71600" y="1678464"/>
            <a:ext cx="155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Narrative Field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1905000" y="2068394"/>
            <a:ext cx="381000" cy="11526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267200" y="1863130"/>
            <a:ext cx="441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Unordered List of 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Convert Unique Words in Categorical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Set 1 if word appears in narrative; otherwise set 0.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3680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Cleansing and Tokenize (Words)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Remove Punctuation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Expand Contractions (e.g., isn’t -&gt; is not)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Lowercase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43050" y="2906066"/>
            <a:ext cx="6362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The quick brown fox jumped over the lazy dog.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91000" y="3949700"/>
            <a:ext cx="16573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the:2</a:t>
            </a:r>
            <a:br>
              <a:rPr lang="en-US" sz="2000" i="1" dirty="0" smtClean="0"/>
            </a:br>
            <a:r>
              <a:rPr lang="en-US" sz="2000" i="1" dirty="0" smtClean="0"/>
              <a:t>quick:1</a:t>
            </a:r>
          </a:p>
          <a:p>
            <a:r>
              <a:rPr lang="en-US" sz="2000" i="1" dirty="0" smtClean="0"/>
              <a:t>brown:1</a:t>
            </a:r>
          </a:p>
          <a:p>
            <a:r>
              <a:rPr lang="en-US" sz="2000" i="1" dirty="0" smtClean="0"/>
              <a:t>fox:1</a:t>
            </a:r>
          </a:p>
          <a:p>
            <a:r>
              <a:rPr lang="en-US" sz="2000" i="1" dirty="0" smtClean="0"/>
              <a:t>Jumped:1</a:t>
            </a:r>
          </a:p>
          <a:p>
            <a:r>
              <a:rPr lang="en-US" sz="2000" i="1" dirty="0" smtClean="0"/>
              <a:t>over:1</a:t>
            </a:r>
          </a:p>
          <a:p>
            <a:r>
              <a:rPr lang="en-US" sz="2000" i="1" dirty="0" smtClean="0"/>
              <a:t>lazy:1</a:t>
            </a:r>
          </a:p>
          <a:p>
            <a:r>
              <a:rPr lang="en-US" sz="2000" i="1" dirty="0" smtClean="0"/>
              <a:t>dog:1</a:t>
            </a:r>
          </a:p>
        </p:txBody>
      </p:sp>
      <p:sp>
        <p:nvSpPr>
          <p:cNvPr id="7" name="Down Arrow 6"/>
          <p:cNvSpPr/>
          <p:nvPr/>
        </p:nvSpPr>
        <p:spPr>
          <a:xfrm>
            <a:off x="4457700" y="3393133"/>
            <a:ext cx="419100" cy="4168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1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Narrative as Categorical Variables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3400" y="12192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The quick brown fox jumped over the lazy dog.</a:t>
            </a:r>
          </a:p>
          <a:p>
            <a:r>
              <a:rPr lang="en-US" sz="2400" i="1" dirty="0" smtClean="0"/>
              <a:t>The dog barked while the cat was jumping.</a:t>
            </a:r>
            <a:endParaRPr lang="en-US" sz="2400" i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314176"/>
              </p:ext>
            </p:extLst>
          </p:nvPr>
        </p:nvGraphicFramePr>
        <p:xfrm>
          <a:off x="304801" y="2819400"/>
          <a:ext cx="8381997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769"/>
                <a:gridCol w="644769"/>
                <a:gridCol w="644769"/>
                <a:gridCol w="644769"/>
                <a:gridCol w="644769"/>
                <a:gridCol w="644769"/>
                <a:gridCol w="644769"/>
                <a:gridCol w="644769"/>
                <a:gridCol w="644769"/>
                <a:gridCol w="644769"/>
                <a:gridCol w="644769"/>
                <a:gridCol w="644769"/>
                <a:gridCol w="64476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quick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brown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</a:t>
                      </a:r>
                      <a:r>
                        <a:rPr lang="en-US" sz="1600" smtClean="0"/>
                        <a:t>ox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jumped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over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lazy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barked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while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jumping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85800" y="4800600"/>
            <a:ext cx="82216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Issues: Explosion of categorical variables. For example, if the dataset </a:t>
            </a:r>
          </a:p>
          <a:p>
            <a:r>
              <a:rPr lang="en-US" sz="2000" b="1" dirty="0" smtClean="0">
                <a:solidFill>
                  <a:srgbClr val="0070C0"/>
                </a:solidFill>
              </a:rPr>
              <a:t>has 80,000 unique words, then you would have 80,000 categorical variables!</a:t>
            </a:r>
            <a:endParaRPr 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98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</TotalTime>
  <Words>1000</Words>
  <Application>Microsoft Office PowerPoint</Application>
  <PresentationFormat>On-screen Show (4:3)</PresentationFormat>
  <Paragraphs>425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Natural Language Processing Handling Narrative Fields in Datasets for Classification </vt:lpstr>
      <vt:lpstr>Typical Dataset</vt:lpstr>
      <vt:lpstr>Feature Reduction</vt:lpstr>
      <vt:lpstr>Dataset with Narrative Fields</vt:lpstr>
      <vt:lpstr>Problem with Narrative Text Fields</vt:lpstr>
      <vt:lpstr>Challenge </vt:lpstr>
      <vt:lpstr>Bag of Words </vt:lpstr>
      <vt:lpstr>Cleansing and Tokenize (Words)</vt:lpstr>
      <vt:lpstr>Narrative as Categorical Variables</vt:lpstr>
      <vt:lpstr>Corpus</vt:lpstr>
      <vt:lpstr>Word Distribution</vt:lpstr>
      <vt:lpstr>Stop Word Removal</vt:lpstr>
      <vt:lpstr>Stemming</vt:lpstr>
      <vt:lpstr>Lemmatization</vt:lpstr>
      <vt:lpstr>Term Frequency (TF)</vt:lpstr>
      <vt:lpstr>Inverse Document Frequency (IDF)</vt:lpstr>
      <vt:lpstr>Pruning</vt:lpstr>
      <vt:lpstr>Advance Topic – Word Reduction</vt:lpstr>
      <vt:lpstr>Advance Topic – Word Reduction</vt:lpstr>
      <vt:lpstr>Advance Topics – N-grams</vt:lpstr>
      <vt:lpstr>Advance Topics – N-grams</vt:lpstr>
      <vt:lpstr>More – Not Covered</vt:lpstr>
      <vt:lpstr>Final – Homegrown Tool</vt:lpstr>
      <vt:lpstr>Final – Homegrown Tool - Examples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dad</cp:lastModifiedBy>
  <cp:revision>41</cp:revision>
  <dcterms:created xsi:type="dcterms:W3CDTF">2006-08-16T00:00:00Z</dcterms:created>
  <dcterms:modified xsi:type="dcterms:W3CDTF">2017-11-12T06:17:12Z</dcterms:modified>
</cp:coreProperties>
</file>