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1" r:id="rId3"/>
    <p:sldId id="287" r:id="rId4"/>
    <p:sldId id="286" r:id="rId5"/>
    <p:sldId id="283" r:id="rId6"/>
    <p:sldId id="282" r:id="rId7"/>
    <p:sldId id="284" r:id="rId8"/>
    <p:sldId id="28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2939" autoAdjust="0"/>
  </p:normalViewPr>
  <p:slideViewPr>
    <p:cSldViewPr>
      <p:cViewPr>
        <p:scale>
          <a:sx n="110" d="100"/>
          <a:sy n="110" d="100"/>
        </p:scale>
        <p:origin x="804" y="9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23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3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Oriented Programming</a:t>
            </a:r>
            <a:br>
              <a:rPr lang="en-US" dirty="0" smtClean="0"/>
            </a:br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</a:p>
          <a:p>
            <a:r>
              <a:rPr lang="en-US" sz="1800" smtClean="0"/>
              <a:t>July</a:t>
            </a:r>
            <a:r>
              <a:rPr lang="en-US" sz="1800" dirty="0" smtClean="0"/>
              <a:t>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Why do OOP?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65339" y="1199512"/>
            <a:ext cx="8768751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Pre-OOP Days – Write Code Fast as One Can.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70C0"/>
                </a:solidFill>
              </a:rPr>
              <a:t>Code was not designed – </a:t>
            </a:r>
            <a:r>
              <a:rPr lang="en-US" sz="2000" b="1" dirty="0" smtClean="0">
                <a:solidFill>
                  <a:srgbClr val="C00000"/>
                </a:solidFill>
              </a:rPr>
              <a:t>code smells bad.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70C0"/>
                </a:solidFill>
              </a:rPr>
              <a:t>Poor reuse of code – </a:t>
            </a:r>
            <a:r>
              <a:rPr lang="en-US" sz="2000" b="1" dirty="0" smtClean="0">
                <a:solidFill>
                  <a:srgbClr val="C00000"/>
                </a:solidFill>
              </a:rPr>
              <a:t>lots of copy and paste.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70C0"/>
                </a:solidFill>
              </a:rPr>
              <a:t>Code became unreadable – </a:t>
            </a:r>
            <a:r>
              <a:rPr lang="en-US" sz="2000" b="1" dirty="0" smtClean="0">
                <a:solidFill>
                  <a:srgbClr val="C00000"/>
                </a:solidFill>
              </a:rPr>
              <a:t>spaghetti code.</a:t>
            </a:r>
            <a:endParaRPr lang="en-US" sz="2000" b="1" dirty="0">
              <a:solidFill>
                <a:srgbClr val="C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70C0"/>
                </a:solidFill>
              </a:rPr>
              <a:t>Difficult to trace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–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hard to fix bugs.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70C0"/>
                </a:solidFill>
              </a:rPr>
              <a:t>Fix one bug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breaks something downstream.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Object Oriented Programming (Design)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B050"/>
                </a:solidFill>
              </a:rPr>
              <a:t>Design First, then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B050"/>
                </a:solidFill>
              </a:rPr>
              <a:t>Promotes reuse of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B050"/>
                </a:solidFill>
              </a:rPr>
              <a:t>Code becomes modular with clearly defined interfaces.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B050"/>
                </a:solidFill>
              </a:rPr>
              <a:t>Easy to maintain and modify.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B050"/>
                </a:solidFill>
              </a:rPr>
              <a:t>Add new objects (classes) with small differences to existing objects.</a:t>
            </a:r>
            <a:endParaRPr lang="en-US" sz="2000" b="1" dirty="0">
              <a:solidFill>
                <a:srgbClr val="00B05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	</a:t>
            </a:r>
          </a:p>
          <a:p>
            <a:endParaRPr lang="en-US" sz="1400" b="1" dirty="0">
              <a:solidFill>
                <a:srgbClr val="0070C0"/>
              </a:solidFill>
            </a:endParaRPr>
          </a:p>
          <a:p>
            <a:endParaRPr lang="en-US" sz="14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OOP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5339" y="1199512"/>
            <a:ext cx="8768751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Banking Application - </a:t>
            </a:r>
            <a:r>
              <a:rPr lang="en-US" sz="2000" dirty="0"/>
              <a:t>we might have checking accounts, savings accounts, money market accounts, and lines of credit. </a:t>
            </a:r>
            <a:endParaRPr lang="en-US" sz="2000" dirty="0" smtClean="0"/>
          </a:p>
          <a:p>
            <a:endParaRPr lang="en-US" sz="2000" b="1" dirty="0">
              <a:solidFill>
                <a:srgbClr val="00B05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Some of these accounts would have similar data fields (e.g., account number, balance).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Some of these accounts would have the same actions (e.g., withdraw money, get balance).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Some of these accounts would have some data and actions specific to the account type not shared with the other accounts.</a:t>
            </a:r>
          </a:p>
          <a:p>
            <a:pPr lvl="1"/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b="1" i="1" dirty="0" smtClean="0"/>
              <a:t>Pre-OOP Days </a:t>
            </a:r>
            <a:r>
              <a:rPr lang="en-US" i="1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Write a component </a:t>
            </a:r>
            <a:r>
              <a:rPr lang="en-US" sz="2000" b="1" smtClean="0">
                <a:solidFill>
                  <a:srgbClr val="C00000"/>
                </a:solidFill>
              </a:rPr>
              <a:t>(set of functions</a:t>
            </a:r>
            <a:r>
              <a:rPr lang="en-US" sz="2000" b="1" dirty="0" smtClean="0">
                <a:solidFill>
                  <a:srgbClr val="C00000"/>
                </a:solidFill>
              </a:rPr>
              <a:t>) for each account.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Common data fields and actions would be duplicated.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When maintaining/debugging, maybe confusing which data (e.g., account number goes with which account (e.g., checking, savings, money market, line of credit).</a:t>
            </a:r>
          </a:p>
          <a:p>
            <a:endParaRPr lang="en-US" sz="1400" b="1" dirty="0">
              <a:solidFill>
                <a:srgbClr val="0070C0"/>
              </a:solidFill>
            </a:endParaRPr>
          </a:p>
          <a:p>
            <a:endParaRPr lang="en-US" sz="14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9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OOP Principles – Class &amp; Objects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46648" y="1143588"/>
            <a:ext cx="876875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Class – A means to construct objects from predefined specifications (</a:t>
            </a:r>
            <a:r>
              <a:rPr lang="en-US" sz="2400" b="1" dirty="0" err="1" smtClean="0">
                <a:solidFill>
                  <a:srgbClr val="0070C0"/>
                </a:solidFill>
              </a:rPr>
              <a:t>e.g</a:t>
            </a:r>
            <a:r>
              <a:rPr lang="en-US" sz="2400" b="1" dirty="0" smtClean="0">
                <a:solidFill>
                  <a:srgbClr val="0070C0"/>
                </a:solidFill>
              </a:rPr>
              <a:t>, forms/templates), which may contain: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Initialized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Placeholders for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Methods for Accessing and Manipulating Data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Object – An instance of a class, i.e., built from a specification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	</a:t>
            </a:r>
          </a:p>
          <a:p>
            <a:endParaRPr lang="en-US" sz="1400" b="1" dirty="0">
              <a:solidFill>
                <a:srgbClr val="0070C0"/>
              </a:solidFill>
            </a:endParaRPr>
          </a:p>
          <a:p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1400" b="1" dirty="0">
              <a:solidFill>
                <a:srgbClr val="0070C0"/>
              </a:solidFill>
            </a:endParaRPr>
          </a:p>
          <a:p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1400" b="1" dirty="0">
              <a:solidFill>
                <a:srgbClr val="0070C0"/>
              </a:solidFill>
            </a:endParaRPr>
          </a:p>
          <a:p>
            <a:endParaRPr lang="en-US" sz="1400" b="1" dirty="0" smtClean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7400" y="3118435"/>
            <a:ext cx="4572000" cy="8338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38200" y="3124200"/>
            <a:ext cx="1137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 collection of </a:t>
            </a:r>
            <a:br>
              <a:rPr lang="en-US" sz="1200" b="1" dirty="0" smtClean="0"/>
            </a:br>
            <a:r>
              <a:rPr lang="en-US" sz="1200" b="1" dirty="0" smtClean="0"/>
              <a:t>specifications</a:t>
            </a:r>
          </a:p>
          <a:p>
            <a:r>
              <a:rPr lang="en-US" sz="1200" b="1" dirty="0" smtClean="0"/>
              <a:t>for building</a:t>
            </a:r>
          </a:p>
          <a:p>
            <a:r>
              <a:rPr lang="en-US" sz="1200" b="1" dirty="0" smtClean="0"/>
              <a:t>Something.</a:t>
            </a:r>
          </a:p>
        </p:txBody>
      </p:sp>
      <p:sp>
        <p:nvSpPr>
          <p:cNvPr id="9" name="Round Single Corner Rectangle 8"/>
          <p:cNvSpPr/>
          <p:nvPr/>
        </p:nvSpPr>
        <p:spPr>
          <a:xfrm>
            <a:off x="2209800" y="3306778"/>
            <a:ext cx="1143000" cy="457200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A</a:t>
            </a:r>
            <a:endParaRPr lang="en-US" dirty="0"/>
          </a:p>
        </p:txBody>
      </p:sp>
      <p:sp>
        <p:nvSpPr>
          <p:cNvPr id="52" name="Round Single Corner Rectangle 51"/>
          <p:cNvSpPr/>
          <p:nvPr/>
        </p:nvSpPr>
        <p:spPr>
          <a:xfrm>
            <a:off x="3503762" y="3292393"/>
            <a:ext cx="1143000" cy="457200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B</a:t>
            </a:r>
            <a:endParaRPr lang="en-US" dirty="0"/>
          </a:p>
        </p:txBody>
      </p:sp>
      <p:sp>
        <p:nvSpPr>
          <p:cNvPr id="53" name="Round Single Corner Rectangle 52"/>
          <p:cNvSpPr/>
          <p:nvPr/>
        </p:nvSpPr>
        <p:spPr>
          <a:xfrm>
            <a:off x="4800600" y="3292393"/>
            <a:ext cx="1143000" cy="457200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C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3817896" y="2747982"/>
            <a:ext cx="391804" cy="2638966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532666" y="4263367"/>
            <a:ext cx="3410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Specifications on what to build and how to build it</a:t>
            </a:r>
          </a:p>
        </p:txBody>
      </p:sp>
      <p:sp>
        <p:nvSpPr>
          <p:cNvPr id="55" name="Round Single Corner Rectangle 54"/>
          <p:cNvSpPr/>
          <p:nvPr/>
        </p:nvSpPr>
        <p:spPr>
          <a:xfrm>
            <a:off x="3124200" y="5105400"/>
            <a:ext cx="1447800" cy="1283179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Class A</a:t>
            </a:r>
            <a:endParaRPr lang="en-US" dirty="0"/>
          </a:p>
        </p:txBody>
      </p:sp>
      <p:sp>
        <p:nvSpPr>
          <p:cNvPr id="11" name="Down Arrow Callout 10"/>
          <p:cNvSpPr/>
          <p:nvPr/>
        </p:nvSpPr>
        <p:spPr>
          <a:xfrm>
            <a:off x="3143250" y="5360363"/>
            <a:ext cx="1428750" cy="533400"/>
          </a:xfrm>
          <a:prstGeom prst="downArrowCallou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Construction</a:t>
            </a:r>
            <a:endParaRPr lang="en-US" dirty="0"/>
          </a:p>
        </p:txBody>
      </p:sp>
      <p:sp>
        <p:nvSpPr>
          <p:cNvPr id="13" name="Flowchart: Document 12"/>
          <p:cNvSpPr/>
          <p:nvPr/>
        </p:nvSpPr>
        <p:spPr>
          <a:xfrm>
            <a:off x="1295400" y="5372100"/>
            <a:ext cx="1485900" cy="342900"/>
          </a:xfrm>
          <a:prstGeom prst="flowChartDocumen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2828745" y="5429250"/>
            <a:ext cx="228600" cy="2286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4734464" y="6055024"/>
            <a:ext cx="228600" cy="2286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105400" y="5543550"/>
            <a:ext cx="1143000" cy="107846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946324" y="4974064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Class Constructor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603558" y="5091952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Parameters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943979" y="6043044"/>
            <a:ext cx="1177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Class Definition</a:t>
            </a:r>
          </a:p>
        </p:txBody>
      </p:sp>
      <p:cxnSp>
        <p:nvCxnSpPr>
          <p:cNvPr id="20" name="Straight Arrow Connector 19"/>
          <p:cNvCxnSpPr>
            <a:endCxn id="11" idx="3"/>
          </p:cNvCxnSpPr>
          <p:nvPr/>
        </p:nvCxnSpPr>
        <p:spPr>
          <a:xfrm flipH="1">
            <a:off x="4572000" y="5230451"/>
            <a:ext cx="391064" cy="30320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272842" y="5918445"/>
            <a:ext cx="16257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Class Instance (Object)</a:t>
            </a:r>
          </a:p>
        </p:txBody>
      </p:sp>
    </p:spTree>
    <p:extLst>
      <p:ext uri="{BB962C8B-B14F-4D97-AF65-F5344CB8AC3E}">
        <p14:creationId xmlns:p14="http://schemas.microsoft.com/office/powerpoint/2010/main" val="212082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OOP Principles – Inheritance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648" y="1143588"/>
            <a:ext cx="8997351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Class Inheritance – Derived (Sub)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Assembly of itself (derived or sub) with one or more other classes (base or super).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Hierarchical Classes – One class inherits a class, which inherits another, etc.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	</a:t>
            </a:r>
          </a:p>
          <a:p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30083" y="2687106"/>
            <a:ext cx="4572000" cy="8338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ingle Corner Rectangle 6"/>
          <p:cNvSpPr/>
          <p:nvPr/>
        </p:nvSpPr>
        <p:spPr>
          <a:xfrm>
            <a:off x="2182483" y="2875449"/>
            <a:ext cx="1143000" cy="457200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A</a:t>
            </a:r>
            <a:endParaRPr lang="en-US" dirty="0"/>
          </a:p>
        </p:txBody>
      </p:sp>
      <p:sp>
        <p:nvSpPr>
          <p:cNvPr id="8" name="Round Single Corner Rectangle 7"/>
          <p:cNvSpPr/>
          <p:nvPr/>
        </p:nvSpPr>
        <p:spPr>
          <a:xfrm>
            <a:off x="3476445" y="2861064"/>
            <a:ext cx="1143000" cy="457200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B</a:t>
            </a:r>
            <a:endParaRPr lang="en-US" dirty="0"/>
          </a:p>
        </p:txBody>
      </p:sp>
      <p:sp>
        <p:nvSpPr>
          <p:cNvPr id="9" name="Round Single Corner Rectangle 8"/>
          <p:cNvSpPr/>
          <p:nvPr/>
        </p:nvSpPr>
        <p:spPr>
          <a:xfrm>
            <a:off x="4773283" y="2861064"/>
            <a:ext cx="1143000" cy="457200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30083" y="3886200"/>
            <a:ext cx="4572000" cy="8338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2202611" y="4074543"/>
            <a:ext cx="3713672" cy="457200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Class D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581400" y="4074543"/>
            <a:ext cx="0" cy="4572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24400" y="4074543"/>
            <a:ext cx="0" cy="4572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wn Arrow 13"/>
          <p:cNvSpPr/>
          <p:nvPr/>
        </p:nvSpPr>
        <p:spPr>
          <a:xfrm>
            <a:off x="3938317" y="3425349"/>
            <a:ext cx="219255" cy="53705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5235155" y="3425349"/>
            <a:ext cx="219255" cy="53705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5800" y="2689996"/>
            <a:ext cx="1213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 collection of </a:t>
            </a:r>
            <a:br>
              <a:rPr lang="en-US" sz="1200" b="1" dirty="0" smtClean="0"/>
            </a:br>
            <a:r>
              <a:rPr lang="en-US" sz="1200" b="1" dirty="0" smtClean="0"/>
              <a:t>specifications</a:t>
            </a:r>
          </a:p>
          <a:p>
            <a:r>
              <a:rPr lang="en-US" sz="1200" b="1" dirty="0" smtClean="0"/>
              <a:t>for base (super)</a:t>
            </a:r>
          </a:p>
          <a:p>
            <a:r>
              <a:rPr lang="en-US" sz="1200" b="1" dirty="0" smtClean="0"/>
              <a:t>classes.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800" y="3896264"/>
            <a:ext cx="1246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 collection of </a:t>
            </a:r>
            <a:br>
              <a:rPr lang="en-US" sz="1200" b="1" dirty="0" smtClean="0"/>
            </a:br>
            <a:r>
              <a:rPr lang="en-US" sz="1200" b="1" dirty="0" smtClean="0"/>
              <a:t>specifications</a:t>
            </a:r>
          </a:p>
          <a:p>
            <a:r>
              <a:rPr lang="en-US" sz="1200" b="1" dirty="0" smtClean="0"/>
              <a:t>for derived (sub)</a:t>
            </a:r>
            <a:br>
              <a:rPr lang="en-US" sz="1200" b="1" dirty="0" smtClean="0"/>
            </a:br>
            <a:r>
              <a:rPr lang="en-US" sz="1200" b="1" dirty="0" smtClean="0"/>
              <a:t>classes.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82118" y="3557918"/>
            <a:ext cx="1423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Data/Methods of 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81800" y="3148350"/>
            <a:ext cx="1589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Inherit Data/Methods</a:t>
            </a:r>
          </a:p>
          <a:p>
            <a:r>
              <a:rPr lang="en-US" sz="1200" b="1" dirty="0" smtClean="0"/>
              <a:t>of class B and C.</a:t>
            </a:r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>
            <a:off x="4157572" y="3379183"/>
            <a:ext cx="2624228" cy="34937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1"/>
          </p:cNvCxnSpPr>
          <p:nvPr/>
        </p:nvCxnSpPr>
        <p:spPr>
          <a:xfrm flipH="1">
            <a:off x="5434821" y="3379183"/>
            <a:ext cx="1346979" cy="39244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 Single Corner Rectangle 23"/>
          <p:cNvSpPr/>
          <p:nvPr/>
        </p:nvSpPr>
        <p:spPr>
          <a:xfrm>
            <a:off x="2622314" y="5556130"/>
            <a:ext cx="1143000" cy="228600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</a:t>
            </a:r>
            <a:endParaRPr lang="en-US" dirty="0"/>
          </a:p>
        </p:txBody>
      </p:sp>
      <p:sp>
        <p:nvSpPr>
          <p:cNvPr id="25" name="Round Single Corner Rectangle 24"/>
          <p:cNvSpPr/>
          <p:nvPr/>
        </p:nvSpPr>
        <p:spPr>
          <a:xfrm>
            <a:off x="5056401" y="5556130"/>
            <a:ext cx="1143000" cy="228600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Truck</a:t>
            </a:r>
            <a:endParaRPr lang="en-US" dirty="0"/>
          </a:p>
        </p:txBody>
      </p:sp>
      <p:sp>
        <p:nvSpPr>
          <p:cNvPr id="26" name="Round Single Corner Rectangle 25"/>
          <p:cNvSpPr/>
          <p:nvPr/>
        </p:nvSpPr>
        <p:spPr>
          <a:xfrm>
            <a:off x="3848261" y="5975230"/>
            <a:ext cx="1143000" cy="228600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Chassis</a:t>
            </a:r>
            <a:endParaRPr lang="en-US" dirty="0"/>
          </a:p>
        </p:txBody>
      </p:sp>
      <p:sp>
        <p:nvSpPr>
          <p:cNvPr id="27" name="Round Single Corner Rectangle 26"/>
          <p:cNvSpPr/>
          <p:nvPr/>
        </p:nvSpPr>
        <p:spPr>
          <a:xfrm>
            <a:off x="2607431" y="6394330"/>
            <a:ext cx="1143000" cy="228600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Wheels</a:t>
            </a:r>
            <a:endParaRPr lang="en-US" dirty="0"/>
          </a:p>
        </p:txBody>
      </p:sp>
      <p:sp>
        <p:nvSpPr>
          <p:cNvPr id="28" name="Round Single Corner Rectangle 27"/>
          <p:cNvSpPr/>
          <p:nvPr/>
        </p:nvSpPr>
        <p:spPr>
          <a:xfrm>
            <a:off x="5056401" y="6401519"/>
            <a:ext cx="1143000" cy="228600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4559802" y="6238335"/>
            <a:ext cx="481462" cy="31198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765314" y="6211018"/>
            <a:ext cx="449709" cy="30480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795808" y="6238335"/>
            <a:ext cx="533915" cy="384595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19761" y="6269247"/>
            <a:ext cx="571500" cy="360872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3366799" y="5784729"/>
            <a:ext cx="481462" cy="31198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015483" y="5784729"/>
            <a:ext cx="449709" cy="30480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254675" y="5840082"/>
            <a:ext cx="571500" cy="360872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015483" y="5819235"/>
            <a:ext cx="533915" cy="384595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14047" y="5763178"/>
            <a:ext cx="1488563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Legend:</a:t>
            </a:r>
          </a:p>
          <a:p>
            <a:r>
              <a:rPr lang="en-US" sz="1200" b="1" dirty="0" smtClean="0"/>
              <a:t>Inheritance               </a:t>
            </a:r>
            <a:br>
              <a:rPr lang="en-US" sz="1200" b="1" dirty="0" smtClean="0"/>
            </a:br>
            <a:r>
              <a:rPr lang="en-US" sz="1200" b="1" dirty="0" smtClean="0"/>
              <a:t>Parameters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583798" y="6294848"/>
            <a:ext cx="582870" cy="3084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568074" y="6098596"/>
            <a:ext cx="582870" cy="30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64702" y="5439597"/>
            <a:ext cx="2381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Base (super) classes are inherited</a:t>
            </a:r>
          </a:p>
          <a:p>
            <a:r>
              <a:rPr lang="en-US" sz="1200" dirty="0" smtClean="0"/>
              <a:t>Upwards into derived (sub) classes.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584451" y="6038414"/>
            <a:ext cx="2589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Parameters are passed downwards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From derived (sub) to the constructors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of base (super) classes.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745590" y="3805843"/>
            <a:ext cx="0" cy="23962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13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4094616" y="4303746"/>
            <a:ext cx="4038600" cy="2438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Derived Class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OOP Principles – Data Encapsulation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6649" y="1143588"/>
            <a:ext cx="74676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Data Encapsulation – i.e., data hiding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Data Accessibility 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	</a:t>
            </a:r>
          </a:p>
          <a:p>
            <a:endParaRPr lang="en-US" sz="1400" b="1" dirty="0">
              <a:solidFill>
                <a:srgbClr val="0070C0"/>
              </a:solidFill>
            </a:endParaRPr>
          </a:p>
          <a:p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1400" b="1" dirty="0">
              <a:solidFill>
                <a:srgbClr val="0070C0"/>
              </a:solidFill>
            </a:endParaRP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914400" y="2133600"/>
            <a:ext cx="1294681" cy="1219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A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209081" y="2209800"/>
            <a:ext cx="381719" cy="22860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09081" y="2438400"/>
            <a:ext cx="381719" cy="22860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 rot="620225">
            <a:off x="2294959" y="2257847"/>
            <a:ext cx="228600" cy="770148"/>
          </a:xfrm>
          <a:prstGeom prst="arc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590802" y="2381250"/>
            <a:ext cx="1447798" cy="1143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2230591" y="2777706"/>
            <a:ext cx="381719" cy="22860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30591" y="3006306"/>
            <a:ext cx="381719" cy="22860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 rot="620225">
            <a:off x="2316469" y="2825753"/>
            <a:ext cx="228600" cy="770148"/>
          </a:xfrm>
          <a:prstGeom prst="arc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2612312" y="2949156"/>
            <a:ext cx="1447798" cy="1143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&quot;No&quot; Symbol 21"/>
          <p:cNvSpPr/>
          <p:nvPr/>
        </p:nvSpPr>
        <p:spPr>
          <a:xfrm>
            <a:off x="3124201" y="2832699"/>
            <a:ext cx="381000" cy="347213"/>
          </a:xfrm>
          <a:prstGeom prst="noSmoking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87528" y="2867806"/>
            <a:ext cx="1101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Data is hidden</a:t>
            </a:r>
            <a:endParaRPr lang="en-US" sz="1200" b="1" dirty="0"/>
          </a:p>
        </p:txBody>
      </p:sp>
      <p:sp>
        <p:nvSpPr>
          <p:cNvPr id="31" name="Oval 30"/>
          <p:cNvSpPr/>
          <p:nvPr/>
        </p:nvSpPr>
        <p:spPr>
          <a:xfrm>
            <a:off x="4073014" y="2133600"/>
            <a:ext cx="1294681" cy="1219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B</a:t>
            </a:r>
          </a:p>
          <a:p>
            <a:pPr algn="ctr"/>
            <a:r>
              <a:rPr lang="en-US" dirty="0" smtClean="0"/>
              <a:t>(data)</a:t>
            </a:r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5105400" y="2944843"/>
            <a:ext cx="762000" cy="152400"/>
          </a:xfrm>
          <a:prstGeom prst="lef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882849" y="2152173"/>
            <a:ext cx="906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 can see B</a:t>
            </a:r>
            <a:endParaRPr lang="en-US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667000" y="3210827"/>
            <a:ext cx="1537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 cannot see B’s data</a:t>
            </a:r>
            <a:endParaRPr lang="en-US" sz="1200" b="1" dirty="0"/>
          </a:p>
        </p:txBody>
      </p:sp>
      <p:sp>
        <p:nvSpPr>
          <p:cNvPr id="30" name="Down Arrow 29"/>
          <p:cNvSpPr/>
          <p:nvPr/>
        </p:nvSpPr>
        <p:spPr>
          <a:xfrm>
            <a:off x="4855234" y="2573547"/>
            <a:ext cx="76200" cy="339306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898366" y="2572227"/>
            <a:ext cx="1285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 can see its data</a:t>
            </a:r>
            <a:endParaRPr lang="en-US" sz="1200" b="1" dirty="0"/>
          </a:p>
        </p:txBody>
      </p:sp>
      <p:sp>
        <p:nvSpPr>
          <p:cNvPr id="37" name="Oval 36"/>
          <p:cNvSpPr/>
          <p:nvPr/>
        </p:nvSpPr>
        <p:spPr>
          <a:xfrm>
            <a:off x="4204985" y="4608546"/>
            <a:ext cx="1924709" cy="1828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</a:p>
          <a:p>
            <a:pPr algn="ctr"/>
            <a:r>
              <a:rPr lang="en-US" dirty="0"/>
              <a:t>B</a:t>
            </a:r>
            <a:endParaRPr lang="en-US" dirty="0" smtClean="0"/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(public)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(protected)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(private)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6091" y="4629092"/>
            <a:ext cx="1924709" cy="1828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</a:p>
          <a:p>
            <a:pPr algn="ctr"/>
            <a:r>
              <a:rPr lang="en-US" dirty="0" smtClean="0"/>
              <a:t>A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2667000" y="5465796"/>
            <a:ext cx="1447798" cy="1143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2678305" y="5732496"/>
            <a:ext cx="1447798" cy="1143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637936" y="5268475"/>
            <a:ext cx="1505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 can access B’s data</a:t>
            </a:r>
            <a:endParaRPr 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539435" y="5543135"/>
            <a:ext cx="1725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 cannot access B’s data</a:t>
            </a:r>
            <a:endParaRPr lang="en-US" sz="1200" b="1" dirty="0"/>
          </a:p>
        </p:txBody>
      </p:sp>
      <p:sp>
        <p:nvSpPr>
          <p:cNvPr id="43" name="Right Arrow 42"/>
          <p:cNvSpPr/>
          <p:nvPr/>
        </p:nvSpPr>
        <p:spPr>
          <a:xfrm>
            <a:off x="2667000" y="6019800"/>
            <a:ext cx="1447798" cy="1143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528129" y="5818580"/>
            <a:ext cx="1725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 cannot access B’s data</a:t>
            </a:r>
            <a:endParaRPr lang="en-US" sz="1200" b="1" dirty="0"/>
          </a:p>
        </p:txBody>
      </p:sp>
      <p:sp>
        <p:nvSpPr>
          <p:cNvPr id="46" name="Left Arrow 45"/>
          <p:cNvSpPr/>
          <p:nvPr/>
        </p:nvSpPr>
        <p:spPr>
          <a:xfrm>
            <a:off x="5840818" y="5765521"/>
            <a:ext cx="685800" cy="106118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535960" y="5674940"/>
            <a:ext cx="1293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Derived Class can</a:t>
            </a:r>
          </a:p>
          <a:p>
            <a:r>
              <a:rPr lang="en-US" sz="1200" b="1" dirty="0" smtClean="0"/>
              <a:t>access B’s data</a:t>
            </a:r>
            <a:endParaRPr 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677716" y="4146532"/>
            <a:ext cx="1006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Inheritance</a:t>
            </a:r>
            <a:endParaRPr lang="en-US" sz="1400" i="1" dirty="0"/>
          </a:p>
        </p:txBody>
      </p:sp>
      <p:cxnSp>
        <p:nvCxnSpPr>
          <p:cNvPr id="50" name="Curved Connector 49"/>
          <p:cNvCxnSpPr>
            <a:stCxn id="48" idx="2"/>
          </p:cNvCxnSpPr>
          <p:nvPr/>
        </p:nvCxnSpPr>
        <p:spPr>
          <a:xfrm rot="5400000">
            <a:off x="7870068" y="4413440"/>
            <a:ext cx="270091" cy="35182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5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OOP Principles – Polymorphism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648" y="1143588"/>
            <a:ext cx="876875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Method Overloading – The </a:t>
            </a:r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same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method </a:t>
            </a:r>
            <a:r>
              <a:rPr lang="en-US" sz="2400" b="1" dirty="0" smtClean="0">
                <a:solidFill>
                  <a:srgbClr val="0070C0"/>
                </a:solidFill>
              </a:rPr>
              <a:t>(function) can have multiple implementations for different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endParaRPr lang="en-US" sz="1000" b="1" dirty="0">
              <a:solidFill>
                <a:srgbClr val="0070C0"/>
              </a:solidFill>
            </a:endParaRPr>
          </a:p>
          <a:p>
            <a:endParaRPr lang="en-US" sz="1000" b="1" dirty="0" smtClean="0">
              <a:solidFill>
                <a:srgbClr val="0070C0"/>
              </a:solidFill>
            </a:endParaRPr>
          </a:p>
          <a:p>
            <a:endParaRPr lang="en-US" sz="10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Operator Overloading – The </a:t>
            </a:r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same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operator </a:t>
            </a:r>
            <a:r>
              <a:rPr lang="en-US" sz="2400" b="1" dirty="0" smtClean="0">
                <a:solidFill>
                  <a:srgbClr val="0070C0"/>
                </a:solidFill>
              </a:rPr>
              <a:t>(e.g., +) can have multiple implementations for different data types.</a:t>
            </a:r>
            <a:endParaRPr lang="en-US" sz="1400" b="1" dirty="0" smtClean="0">
              <a:solidFill>
                <a:srgbClr val="0070C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743200" y="2237117"/>
            <a:ext cx="299444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Name: A</a:t>
            </a:r>
            <a:endParaRPr lang="en-US" dirty="0"/>
          </a:p>
        </p:txBody>
      </p:sp>
      <p:sp>
        <p:nvSpPr>
          <p:cNvPr id="6" name="Down Arrow Callout 5"/>
          <p:cNvSpPr/>
          <p:nvPr/>
        </p:nvSpPr>
        <p:spPr>
          <a:xfrm>
            <a:off x="2743200" y="2748951"/>
            <a:ext cx="1409700" cy="402566"/>
          </a:xfrm>
          <a:prstGeom prst="downArrowCallou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Parameters</a:t>
            </a:r>
            <a:endParaRPr lang="en-US" sz="1600" dirty="0"/>
          </a:p>
        </p:txBody>
      </p:sp>
      <p:sp>
        <p:nvSpPr>
          <p:cNvPr id="7" name="Down Arrow Callout 6"/>
          <p:cNvSpPr/>
          <p:nvPr/>
        </p:nvSpPr>
        <p:spPr>
          <a:xfrm>
            <a:off x="4327944" y="2748951"/>
            <a:ext cx="1409700" cy="402566"/>
          </a:xfrm>
          <a:prstGeom prst="downArrowCallou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Parameters</a:t>
            </a:r>
            <a:endParaRPr lang="en-US" sz="1600" dirty="0"/>
          </a:p>
        </p:txBody>
      </p:sp>
      <p:sp>
        <p:nvSpPr>
          <p:cNvPr id="8" name="Wave 7"/>
          <p:cNvSpPr/>
          <p:nvPr/>
        </p:nvSpPr>
        <p:spPr>
          <a:xfrm>
            <a:off x="2743200" y="3227717"/>
            <a:ext cx="1409700" cy="685800"/>
          </a:xfrm>
          <a:prstGeom prst="wav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Implementation</a:t>
            </a:r>
            <a:endParaRPr lang="en-US" sz="1400" dirty="0"/>
          </a:p>
        </p:txBody>
      </p:sp>
      <p:sp>
        <p:nvSpPr>
          <p:cNvPr id="9" name="Wave 8"/>
          <p:cNvSpPr/>
          <p:nvPr/>
        </p:nvSpPr>
        <p:spPr>
          <a:xfrm>
            <a:off x="4327944" y="3243532"/>
            <a:ext cx="1409700" cy="685800"/>
          </a:xfrm>
          <a:prstGeom prst="wav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Implementation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12241" y="2312120"/>
            <a:ext cx="2330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One (same) name for the Method</a:t>
            </a:r>
            <a:endParaRPr 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09365" y="2705727"/>
            <a:ext cx="2257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Switch to implementation based</a:t>
            </a:r>
          </a:p>
          <a:p>
            <a:r>
              <a:rPr lang="en-US" sz="1200" b="1" dirty="0" smtClean="0"/>
              <a:t>on parameters</a:t>
            </a:r>
            <a:endParaRPr 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8853" y="3339784"/>
            <a:ext cx="145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Parameters specific </a:t>
            </a:r>
            <a:br>
              <a:rPr lang="en-US" sz="1200" b="1" dirty="0" smtClean="0"/>
            </a:br>
            <a:r>
              <a:rPr lang="en-US" sz="1200" b="1" dirty="0" smtClean="0"/>
              <a:t>implementations</a:t>
            </a:r>
            <a:endParaRPr lang="en-US" sz="12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743200" y="5024448"/>
            <a:ext cx="299444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Operator (e.g., +)</a:t>
            </a:r>
            <a:endParaRPr lang="en-US" dirty="0"/>
          </a:p>
        </p:txBody>
      </p:sp>
      <p:sp>
        <p:nvSpPr>
          <p:cNvPr id="15" name="Down Arrow Callout 14"/>
          <p:cNvSpPr/>
          <p:nvPr/>
        </p:nvSpPr>
        <p:spPr>
          <a:xfrm>
            <a:off x="2743200" y="5536282"/>
            <a:ext cx="1409700" cy="402566"/>
          </a:xfrm>
          <a:prstGeom prst="downArrowCallou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Type</a:t>
            </a:r>
            <a:endParaRPr lang="en-US" sz="1600" dirty="0"/>
          </a:p>
        </p:txBody>
      </p:sp>
      <p:sp>
        <p:nvSpPr>
          <p:cNvPr id="16" name="Down Arrow Callout 15"/>
          <p:cNvSpPr/>
          <p:nvPr/>
        </p:nvSpPr>
        <p:spPr>
          <a:xfrm>
            <a:off x="4327944" y="5536282"/>
            <a:ext cx="1409700" cy="402566"/>
          </a:xfrm>
          <a:prstGeom prst="downArrowCallou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Type</a:t>
            </a:r>
            <a:endParaRPr lang="en-US" sz="1600" dirty="0"/>
          </a:p>
        </p:txBody>
      </p:sp>
      <p:sp>
        <p:nvSpPr>
          <p:cNvPr id="17" name="Wave 16"/>
          <p:cNvSpPr/>
          <p:nvPr/>
        </p:nvSpPr>
        <p:spPr>
          <a:xfrm>
            <a:off x="2743200" y="6015048"/>
            <a:ext cx="1409700" cy="685800"/>
          </a:xfrm>
          <a:prstGeom prst="wav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Implementation</a:t>
            </a:r>
            <a:endParaRPr lang="en-US" sz="1400" dirty="0"/>
          </a:p>
        </p:txBody>
      </p:sp>
      <p:sp>
        <p:nvSpPr>
          <p:cNvPr id="18" name="Wave 17"/>
          <p:cNvSpPr/>
          <p:nvPr/>
        </p:nvSpPr>
        <p:spPr>
          <a:xfrm>
            <a:off x="4327944" y="6030863"/>
            <a:ext cx="1409700" cy="685800"/>
          </a:xfrm>
          <a:prstGeom prst="wav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Implementation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019800" y="2081287"/>
            <a:ext cx="2232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Can be different number and/or</a:t>
            </a:r>
          </a:p>
          <a:p>
            <a:r>
              <a:rPr lang="en-US" sz="1200" dirty="0" smtClean="0"/>
              <a:t>data type of parameters.</a:t>
            </a:r>
            <a:endParaRPr lang="en-US" sz="1200" dirty="0"/>
          </a:p>
        </p:txBody>
      </p:sp>
      <p:cxnSp>
        <p:nvCxnSpPr>
          <p:cNvPr id="20" name="Curved Connector 19"/>
          <p:cNvCxnSpPr/>
          <p:nvPr/>
        </p:nvCxnSpPr>
        <p:spPr>
          <a:xfrm rot="5400000">
            <a:off x="5984468" y="2542418"/>
            <a:ext cx="270091" cy="35182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9365" y="5085794"/>
            <a:ext cx="1127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Same operator</a:t>
            </a:r>
            <a:endParaRPr 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07858" y="5506732"/>
            <a:ext cx="2257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Switch to implementation based</a:t>
            </a:r>
          </a:p>
          <a:p>
            <a:r>
              <a:rPr lang="en-US" sz="1200" b="1" dirty="0" smtClean="0"/>
              <a:t>on data type of parameters.</a:t>
            </a:r>
            <a:endParaRPr 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57479" y="6127115"/>
            <a:ext cx="133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Data Type specific</a:t>
            </a:r>
          </a:p>
          <a:p>
            <a:r>
              <a:rPr lang="en-US" sz="1200" b="1" dirty="0" smtClean="0"/>
              <a:t>implementations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7376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OOP Principles – Abstraction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648" y="1143588"/>
            <a:ext cx="907355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Abstract Classes – Reduce Complexity by Hiding Details</a:t>
            </a:r>
            <a:endParaRPr lang="en-US" sz="2400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Has Method Signatures (declarations), but not implementation.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Abstract Methods must be implemented by derived (sub) class.</a:t>
            </a:r>
          </a:p>
          <a:p>
            <a:endParaRPr lang="en-US" sz="1400" b="1" dirty="0" smtClean="0">
              <a:solidFill>
                <a:srgbClr val="0070C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733800" y="2819400"/>
            <a:ext cx="2176732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Name: 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212456" y="2819400"/>
            <a:ext cx="2169543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Name: B</a:t>
            </a:r>
            <a:endParaRPr lang="en-US" dirty="0"/>
          </a:p>
        </p:txBody>
      </p:sp>
      <p:sp>
        <p:nvSpPr>
          <p:cNvPr id="3" name="Round Single Corner Rectangle 2"/>
          <p:cNvSpPr/>
          <p:nvPr/>
        </p:nvSpPr>
        <p:spPr>
          <a:xfrm>
            <a:off x="3733800" y="3276600"/>
            <a:ext cx="2176732" cy="304800"/>
          </a:xfrm>
          <a:prstGeom prst="round1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9" name="Round Single Corner Rectangle 8"/>
          <p:cNvSpPr/>
          <p:nvPr/>
        </p:nvSpPr>
        <p:spPr>
          <a:xfrm>
            <a:off x="6212457" y="3276600"/>
            <a:ext cx="2176732" cy="304800"/>
          </a:xfrm>
          <a:prstGeom prst="round1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10" name="Snip and Round Single Corner Rectangle 9"/>
          <p:cNvSpPr/>
          <p:nvPr/>
        </p:nvSpPr>
        <p:spPr>
          <a:xfrm>
            <a:off x="3276600" y="2559360"/>
            <a:ext cx="5410200" cy="1326840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133600" y="3162223"/>
            <a:ext cx="1068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Abstract Class</a:t>
            </a:r>
            <a:endParaRPr lang="en-US" sz="1200" b="1" dirty="0"/>
          </a:p>
        </p:txBody>
      </p:sp>
      <p:sp>
        <p:nvSpPr>
          <p:cNvPr id="12" name="Snip and Round Single Corner Rectangle 11"/>
          <p:cNvSpPr/>
          <p:nvPr/>
        </p:nvSpPr>
        <p:spPr>
          <a:xfrm>
            <a:off x="1198516" y="4495800"/>
            <a:ext cx="7517039" cy="1905000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2463" y="5020720"/>
            <a:ext cx="1036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Derived Class</a:t>
            </a:r>
            <a:endParaRPr lang="en-US" sz="12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371600" y="4648200"/>
            <a:ext cx="2176732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Name: C</a:t>
            </a:r>
            <a:endParaRPr lang="en-US" dirty="0"/>
          </a:p>
        </p:txBody>
      </p:sp>
      <p:sp>
        <p:nvSpPr>
          <p:cNvPr id="15" name="Down Arrow Callout 14"/>
          <p:cNvSpPr/>
          <p:nvPr/>
        </p:nvSpPr>
        <p:spPr>
          <a:xfrm>
            <a:off x="1371600" y="5142781"/>
            <a:ext cx="2176732" cy="402566"/>
          </a:xfrm>
          <a:prstGeom prst="downArrowCallou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Parameters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3725173" y="4648200"/>
            <a:ext cx="2176732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Name: A</a:t>
            </a:r>
            <a:endParaRPr lang="en-US" dirty="0"/>
          </a:p>
        </p:txBody>
      </p:sp>
      <p:sp>
        <p:nvSpPr>
          <p:cNvPr id="17" name="Down Arrow Callout 16"/>
          <p:cNvSpPr/>
          <p:nvPr/>
        </p:nvSpPr>
        <p:spPr>
          <a:xfrm>
            <a:off x="3725173" y="5142781"/>
            <a:ext cx="2176732" cy="402566"/>
          </a:xfrm>
          <a:prstGeom prst="downArrowCallou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Parameters</a:t>
            </a: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6212457" y="4649638"/>
            <a:ext cx="2176732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Name: B</a:t>
            </a:r>
            <a:endParaRPr lang="en-US" dirty="0"/>
          </a:p>
        </p:txBody>
      </p:sp>
      <p:sp>
        <p:nvSpPr>
          <p:cNvPr id="19" name="Down Arrow Callout 18"/>
          <p:cNvSpPr/>
          <p:nvPr/>
        </p:nvSpPr>
        <p:spPr>
          <a:xfrm>
            <a:off x="6212457" y="5144219"/>
            <a:ext cx="2176732" cy="402566"/>
          </a:xfrm>
          <a:prstGeom prst="downArrowCallou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Parameters</a:t>
            </a:r>
            <a:endParaRPr lang="en-US" sz="16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657600" y="4495800"/>
            <a:ext cx="0" cy="19050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Wave 21"/>
          <p:cNvSpPr/>
          <p:nvPr/>
        </p:nvSpPr>
        <p:spPr>
          <a:xfrm>
            <a:off x="1371600" y="5562600"/>
            <a:ext cx="2176732" cy="685800"/>
          </a:xfrm>
          <a:prstGeom prst="wav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Implementation</a:t>
            </a:r>
            <a:endParaRPr lang="en-US" sz="1400" dirty="0"/>
          </a:p>
        </p:txBody>
      </p:sp>
      <p:sp>
        <p:nvSpPr>
          <p:cNvPr id="24" name="Wave 23"/>
          <p:cNvSpPr/>
          <p:nvPr/>
        </p:nvSpPr>
        <p:spPr>
          <a:xfrm>
            <a:off x="3733800" y="5575540"/>
            <a:ext cx="2176732" cy="685800"/>
          </a:xfrm>
          <a:prstGeom prst="wav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Implementation</a:t>
            </a:r>
            <a:endParaRPr lang="en-US" sz="1400" dirty="0"/>
          </a:p>
        </p:txBody>
      </p:sp>
      <p:sp>
        <p:nvSpPr>
          <p:cNvPr id="25" name="Wave 24"/>
          <p:cNvSpPr/>
          <p:nvPr/>
        </p:nvSpPr>
        <p:spPr>
          <a:xfrm>
            <a:off x="6205267" y="5575540"/>
            <a:ext cx="2176732" cy="685800"/>
          </a:xfrm>
          <a:prstGeom prst="wav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Implementation</a:t>
            </a:r>
            <a:endParaRPr lang="en-US" sz="1400" dirty="0"/>
          </a:p>
        </p:txBody>
      </p:sp>
      <p:sp>
        <p:nvSpPr>
          <p:cNvPr id="26" name="Down Arrow 25"/>
          <p:cNvSpPr/>
          <p:nvPr/>
        </p:nvSpPr>
        <p:spPr>
          <a:xfrm>
            <a:off x="4737780" y="3747402"/>
            <a:ext cx="219255" cy="824597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184005" y="3747402"/>
            <a:ext cx="219255" cy="824597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276600" y="3992643"/>
            <a:ext cx="1006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Inheritance</a:t>
            </a:r>
            <a:endParaRPr lang="en-US" sz="1400" i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291848" y="4161138"/>
            <a:ext cx="445932" cy="17468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283222" y="3992643"/>
            <a:ext cx="2900783" cy="17092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07146" y="6408942"/>
            <a:ext cx="4610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Derived Class specific implementations of inherited abstract methods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607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6929</TotalTime>
  <Words>688</Words>
  <Application>Microsoft Office PowerPoint</Application>
  <PresentationFormat>On-screen Show (4:3)</PresentationFormat>
  <Paragraphs>190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Object Oriented Programming Principles</vt:lpstr>
      <vt:lpstr>Why do OOP?</vt:lpstr>
      <vt:lpstr>OOP Example</vt:lpstr>
      <vt:lpstr>OOP Principles – Class &amp; Objects</vt:lpstr>
      <vt:lpstr>OOP Principles – Inheritance</vt:lpstr>
      <vt:lpstr>OOP Principles – Data Encapsulation</vt:lpstr>
      <vt:lpstr>OOP Principles – Polymorphism</vt:lpstr>
      <vt:lpstr>OOP Principles – Abstraction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208</cp:revision>
  <dcterms:created xsi:type="dcterms:W3CDTF">2006-08-16T00:00:00Z</dcterms:created>
  <dcterms:modified xsi:type="dcterms:W3CDTF">2017-11-12T06:17:36Z</dcterms:modified>
</cp:coreProperties>
</file>