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82" r:id="rId4"/>
    <p:sldId id="283" r:id="rId5"/>
    <p:sldId id="284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72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Softmax</a:t>
            </a:r>
            <a:r>
              <a:rPr lang="en-US" dirty="0" smtClean="0"/>
              <a:t> Equation</a:t>
            </a:r>
            <a:br>
              <a:rPr lang="en-US" dirty="0" smtClean="0"/>
            </a:br>
            <a:r>
              <a:rPr lang="en-US" dirty="0" smtClean="0"/>
              <a:t>Statistics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</a:p>
          <a:p>
            <a:r>
              <a:rPr lang="en-US" sz="1800" smtClean="0"/>
              <a:t>July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92050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max() equation returns the largest value from a set of values.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000" b="1" dirty="0" smtClean="0"/>
              <a:t>max( x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3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4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5</a:t>
            </a:r>
            <a:r>
              <a:rPr lang="en-US" sz="2000" b="1" dirty="0" smtClean="0"/>
              <a:t> 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   			  </a:t>
            </a:r>
            <a:r>
              <a:rPr lang="en-US" sz="2000" b="1" baseline="30000" dirty="0" smtClean="0"/>
              <a:t>x </a:t>
            </a:r>
            <a:r>
              <a:rPr lang="en-US" sz="2000" baseline="30000" dirty="0" smtClean="0"/>
              <a:t>∈ S</a:t>
            </a:r>
            <a:endParaRPr lang="en-US" sz="2000" b="1" baseline="30000" dirty="0"/>
          </a:p>
          <a:p>
            <a:r>
              <a:rPr lang="en-US" dirty="0"/>
              <a:t>	</a:t>
            </a:r>
            <a:r>
              <a:rPr lang="en-US" dirty="0" smtClean="0"/>
              <a:t>S : Set of Discrete Values</a:t>
            </a:r>
          </a:p>
          <a:p>
            <a:r>
              <a:rPr lang="en-US" dirty="0"/>
              <a:t>	</a:t>
            </a:r>
            <a:r>
              <a:rPr lang="en-US" dirty="0" smtClean="0"/>
              <a:t>R:  Set of Continuous Real Values</a:t>
            </a:r>
          </a:p>
          <a:p>
            <a:r>
              <a:rPr lang="en-US" dirty="0"/>
              <a:t>	</a:t>
            </a:r>
            <a:r>
              <a:rPr lang="en-US" dirty="0" smtClean="0"/>
              <a:t>∈ : Symbol for Element of a Set</a:t>
            </a:r>
          </a:p>
          <a:p>
            <a:r>
              <a:rPr lang="en-US" dirty="0"/>
              <a:t>	</a:t>
            </a: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 : An Instance of an Element of a Set</a:t>
            </a:r>
          </a:p>
          <a:p>
            <a:r>
              <a:rPr lang="en-US" baseline="-25000" dirty="0"/>
              <a:t>	</a:t>
            </a:r>
            <a:r>
              <a:rPr lang="en-US" dirty="0" smtClean="0"/>
              <a:t>≥  : Greater than or equal to for all elements in a set</a:t>
            </a:r>
            <a:endParaRPr lang="en-US" baseline="-25000" dirty="0" smtClean="0"/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Condition is met where element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2400" b="1" baseline="-25000" dirty="0" err="1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maximum in x ∈ S,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j</a:t>
            </a:r>
            <a:r>
              <a:rPr lang="en-US" sz="2000" b="1" dirty="0" smtClean="0"/>
              <a:t> ≥ x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 , x ∈ </a:t>
            </a:r>
            <a:r>
              <a:rPr lang="en-US" sz="2000" b="1" dirty="0"/>
              <a:t>S</a:t>
            </a:r>
            <a:endParaRPr lang="en-US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14800" y="1752600"/>
            <a:ext cx="22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Enumerated set of values (S)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>
            <a:stCxn id="15" idx="3"/>
          </p:cNvCxnSpPr>
          <p:nvPr/>
        </p:nvCxnSpPr>
        <p:spPr>
          <a:xfrm>
            <a:off x="3263402" y="2367498"/>
            <a:ext cx="634503" cy="4270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2213609"/>
            <a:ext cx="26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For all x that are elements of set 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5059610" y="1596973"/>
            <a:ext cx="291605" cy="132397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14400" y="5230119"/>
            <a:ext cx="3904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x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j</a:t>
            </a:r>
            <a:r>
              <a:rPr lang="en-US" sz="1400" dirty="0" smtClean="0">
                <a:solidFill>
                  <a:srgbClr val="00B050"/>
                </a:solidFill>
              </a:rPr>
              <a:t> is greater than or equal to all elements x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sz="1400" dirty="0" smtClean="0">
                <a:solidFill>
                  <a:srgbClr val="00B050"/>
                </a:solidFill>
              </a:rPr>
              <a:t> in set 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91000" y="5537896"/>
            <a:ext cx="0" cy="2702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SoftMax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941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sz="2400" b="1" smtClean="0">
                <a:solidFill>
                  <a:schemeClr val="accent5">
                    <a:lumMod val="75000"/>
                  </a:schemeClr>
                </a:solidFill>
              </a:rPr>
              <a:t>() equation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takes as input a set of real values,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and outputs a new set of values between 0 and 1, and where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values add up to one.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Typically used in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squashing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the outputs of a neural network.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Inputs can be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any real values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of any range (e.g., &gt; 1.0).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Outputs from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represent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probabilities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3657598"/>
            <a:ext cx="1600200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96578" y="3657599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87053" y="4400548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06103" y="5164333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387053" y="5943600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2929978" y="392429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39503" y="4667248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39503" y="5431033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20453" y="6210300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rot="10800000">
            <a:off x="1828800" y="3849883"/>
            <a:ext cx="304801" cy="2400300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4736811"/>
            <a:ext cx="1053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Inputs: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z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1600" b="1" dirty="0" smtClean="0">
                <a:solidFill>
                  <a:srgbClr val="00B050"/>
                </a:solidFill>
              </a:rPr>
              <a:t>, z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1600" b="1" dirty="0" smtClean="0">
                <a:solidFill>
                  <a:srgbClr val="00B050"/>
                </a:solidFill>
              </a:rPr>
              <a:t>, .. </a:t>
            </a:r>
            <a:r>
              <a:rPr lang="en-US" sz="1600" b="1" dirty="0" err="1">
                <a:solidFill>
                  <a:srgbClr val="00B050"/>
                </a:solidFill>
              </a:rPr>
              <a:t>z</a:t>
            </a:r>
            <a:r>
              <a:rPr lang="en-US" sz="1600" b="1" baseline="-25000" dirty="0" err="1" smtClean="0">
                <a:solidFill>
                  <a:srgbClr val="00B050"/>
                </a:solidFill>
              </a:rPr>
              <a:t>k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 ,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z ∈ R</a:t>
            </a:r>
            <a:endParaRPr lang="en-US" sz="1600" b="1" baseline="-25000" dirty="0" smtClean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29200" y="392429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37747" y="377040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37" idx="0"/>
          </p:cNvCxnSpPr>
          <p:nvPr/>
        </p:nvCxnSpPr>
        <p:spPr>
          <a:xfrm flipV="1">
            <a:off x="654945" y="5539234"/>
            <a:ext cx="190499" cy="4493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1925" y="5988573"/>
            <a:ext cx="986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Can be any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real value.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019675" y="466724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28222" y="451335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010150" y="543103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18697" y="527714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000625" y="6210301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9172" y="6056411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400" b="1" baseline="-250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>
            <a:off x="6947420" y="3887980"/>
            <a:ext cx="304801" cy="2400300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93100" y="4600035"/>
            <a:ext cx="1445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Outputs: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all values sum 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(add) </a:t>
            </a:r>
            <a:r>
              <a:rPr lang="en-US" sz="1600" b="1" dirty="0" err="1" smtClean="0">
                <a:solidFill>
                  <a:srgbClr val="00B050"/>
                </a:solidFill>
              </a:rPr>
              <a:t>upto</a:t>
            </a:r>
            <a:r>
              <a:rPr lang="en-US" sz="1600" b="1" dirty="0" smtClean="0">
                <a:solidFill>
                  <a:srgbClr val="00B050"/>
                </a:solidFill>
              </a:rPr>
              <a:t> 1.0.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52221" y="3150777"/>
            <a:ext cx="1405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 value between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 and 1.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553200" y="3412388"/>
            <a:ext cx="699022" cy="3580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98440" y="6540366"/>
            <a:ext cx="2745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Known as Boltzmann function in Physics</a:t>
            </a:r>
            <a:endParaRPr lang="en-US" sz="12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2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SoftMax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1164134"/>
                <a:ext cx="7567136" cy="5414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Terminology: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	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  -&gt; the set of input values</a:t>
                </a:r>
              </a:p>
              <a:p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</a:t>
                </a:r>
                <a:r>
                  <a:rPr lang="en-US" sz="2000" b="1" baseline="-250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j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-&gt; the </a:t>
                </a:r>
                <a:r>
                  <a:rPr lang="en-US" sz="20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jth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element in the set of input values</a:t>
                </a:r>
              </a:p>
              <a:p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k  -&gt; the total number of input values</a:t>
                </a:r>
              </a:p>
              <a:p>
                <a:endParaRPr lang="en-US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Below is the equation for calculating the </a:t>
                </a:r>
                <a:r>
                  <a:rPr lang="en-US" sz="2400" b="1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softmax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value:</a:t>
                </a:r>
                <a:b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endParaRPr lang="en-US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		</a:t>
                </a:r>
                <a:r>
                  <a:rPr lang="en-US" sz="2000" b="1" dirty="0" smtClean="0"/>
                  <a:t>f(</a:t>
                </a:r>
                <a:r>
                  <a:rPr lang="en-US" sz="2000" b="1" dirty="0" err="1" smtClean="0"/>
                  <a:t>z</a:t>
                </a:r>
                <a:r>
                  <a:rPr lang="en-US" sz="2000" b="1" baseline="-25000" dirty="0" err="1" smtClean="0"/>
                  <a:t>j</a:t>
                </a:r>
                <a:r>
                  <a:rPr lang="en-US" sz="2000" b="1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𝒛</m:t>
                            </m:r>
                            <m:r>
                              <a:rPr lang="en-US" sz="2000" b="1" i="1" baseline="-25000" smtClean="0">
                                <a:latin typeface="Cambria Math"/>
                              </a:rPr>
                              <m:t>𝒋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1" i="1" smtClean="0">
                                <a:latin typeface="Cambria Math"/>
                              </a:rPr>
                              <m:t>𝒌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𝒛</m:t>
                                </m:r>
                                <m:r>
                                  <a:rPr lang="en-US" sz="2000" b="1" i="1" baseline="-25000" smtClean="0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000" b="1" dirty="0" smtClean="0"/>
              </a:p>
              <a:p>
                <a:r>
                  <a:rPr lang="en-US" sz="2000" b="1" dirty="0" smtClean="0"/>
                  <a:t>	   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Example:</a:t>
                </a:r>
                <a:r>
                  <a:rPr lang="en-US" sz="2000" b="1" dirty="0" smtClean="0"/>
                  <a:t>	</a:t>
                </a:r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		</a:t>
                </a: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  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= { 8, 4, 2 }</a:t>
                </a: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𝒛</m:t>
                            </m:r>
                            <m:r>
                              <a:rPr lang="en-US" b="1" i="1" baseline="-2500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= 2981 + 54.6 + 7.4 = 3043</a:t>
                </a: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f(8)  	= 2981 / 3043 = 0.98</a:t>
                </a: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f(4)	= 54.6  / 3043 = 0.018</a:t>
                </a: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f(2)	= 7.4    / 3043 = 0.002</a:t>
                </a:r>
                <a:r>
                  <a:rPr lang="en-US" b="1" dirty="0" smtClean="0"/>
                  <a:t>		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64134"/>
                <a:ext cx="7567136" cy="5414239"/>
              </a:xfrm>
              <a:prstGeom prst="rect">
                <a:avLst/>
              </a:prstGeom>
              <a:blipFill rotWithShape="1">
                <a:blip r:embed="rId2"/>
                <a:stretch>
                  <a:fillRect l="-1048" t="-901" r="-322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5324475" y="5791200"/>
            <a:ext cx="304801" cy="609600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5000" y="5911334"/>
            <a:ext cx="1744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All values add up to 1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 Application – Neural Networks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41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Neural Network - Classification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7547" y="2457743"/>
            <a:ext cx="1600200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05125" y="2457744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95600" y="3200693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14650" y="3964478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95600" y="474374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3438525" y="272444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48050" y="3467393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48050" y="4231178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29000" y="501044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37747" y="272444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46294" y="257055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28222" y="346739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36769" y="331350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518697" y="423117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27244" y="407728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509172" y="501044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17719" y="485655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400" b="1" baseline="-250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4835" y="2138063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31" name="Oval 30"/>
          <p:cNvSpPr/>
          <p:nvPr/>
        </p:nvSpPr>
        <p:spPr>
          <a:xfrm>
            <a:off x="1981200" y="217914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971675" y="295482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000250" y="372813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009775" y="4477044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009775" y="5200349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endCxn id="7" idx="2"/>
          </p:cNvCxnSpPr>
          <p:nvPr/>
        </p:nvCxnSpPr>
        <p:spPr>
          <a:xfrm>
            <a:off x="2505075" y="2570554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95550" y="3313502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533650" y="407728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74585" y="2574660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33650" y="4847323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476500" y="3336206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14600" y="4072545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1" idx="3"/>
          </p:cNvCxnSpPr>
          <p:nvPr/>
        </p:nvCxnSpPr>
        <p:spPr>
          <a:xfrm flipV="1">
            <a:off x="2505075" y="519903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474585" y="2634426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486982" y="3353485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05075" y="2647499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476500" y="283249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466975" y="3599581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505075" y="436394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7"/>
          </p:cNvCxnSpPr>
          <p:nvPr/>
        </p:nvCxnSpPr>
        <p:spPr>
          <a:xfrm flipV="1">
            <a:off x="2455535" y="2922267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474585" y="363529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505074" y="440300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7"/>
          </p:cNvCxnSpPr>
          <p:nvPr/>
        </p:nvCxnSpPr>
        <p:spPr>
          <a:xfrm flipV="1">
            <a:off x="2465060" y="2955785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483177" y="3689341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7"/>
          </p:cNvCxnSpPr>
          <p:nvPr/>
        </p:nvCxnSpPr>
        <p:spPr>
          <a:xfrm flipV="1">
            <a:off x="2465060" y="2966422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12110" y="1869279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73" name="Oval 72"/>
          <p:cNvSpPr/>
          <p:nvPr/>
        </p:nvSpPr>
        <p:spPr>
          <a:xfrm>
            <a:off x="914400" y="2688123"/>
            <a:ext cx="533400" cy="5334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14400" y="3706760"/>
            <a:ext cx="533400" cy="5334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914400" y="4802017"/>
            <a:ext cx="533400" cy="5334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421966" y="2570554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38" idx="2"/>
          </p:cNvCxnSpPr>
          <p:nvPr/>
        </p:nvCxnSpPr>
        <p:spPr>
          <a:xfrm flipV="1">
            <a:off x="1410051" y="3221523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438275" y="4143515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6"/>
          </p:cNvCxnSpPr>
          <p:nvPr/>
        </p:nvCxnSpPr>
        <p:spPr>
          <a:xfrm>
            <a:off x="1447800" y="2954823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19225" y="389394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1" idx="2"/>
          </p:cNvCxnSpPr>
          <p:nvPr/>
        </p:nvCxnSpPr>
        <p:spPr>
          <a:xfrm>
            <a:off x="1410051" y="5209195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410051" y="3034343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3" idx="5"/>
          </p:cNvCxnSpPr>
          <p:nvPr/>
        </p:nvCxnSpPr>
        <p:spPr>
          <a:xfrm>
            <a:off x="1369685" y="3143408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3" idx="5"/>
          </p:cNvCxnSpPr>
          <p:nvPr/>
        </p:nvCxnSpPr>
        <p:spPr>
          <a:xfrm>
            <a:off x="1369685" y="3143408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1369685" y="2634426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447800" y="4856556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50" idx="2"/>
          </p:cNvCxnSpPr>
          <p:nvPr/>
        </p:nvCxnSpPr>
        <p:spPr>
          <a:xfrm>
            <a:off x="1447800" y="3972653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410051" y="4077288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38" idx="3"/>
          </p:cNvCxnSpPr>
          <p:nvPr/>
        </p:nvCxnSpPr>
        <p:spPr>
          <a:xfrm flipV="1">
            <a:off x="1360160" y="3410108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31" idx="3"/>
          </p:cNvCxnSpPr>
          <p:nvPr/>
        </p:nvCxnSpPr>
        <p:spPr>
          <a:xfrm flipV="1">
            <a:off x="1289680" y="2634426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88395" y="2186871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387795" y="5765301"/>
            <a:ext cx="814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64630" y="5965627"/>
            <a:ext cx="1074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(real) values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9" name="Curved Connector 118"/>
          <p:cNvCxnSpPr>
            <a:endCxn id="75" idx="3"/>
          </p:cNvCxnSpPr>
          <p:nvPr/>
        </p:nvCxnSpPr>
        <p:spPr>
          <a:xfrm rot="5400000" flipH="1" flipV="1">
            <a:off x="536456" y="5309242"/>
            <a:ext cx="507999" cy="40412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5400000" flipH="1" flipV="1">
            <a:off x="2781116" y="5575101"/>
            <a:ext cx="686339" cy="20206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eft Brace 121"/>
          <p:cNvSpPr/>
          <p:nvPr/>
        </p:nvSpPr>
        <p:spPr>
          <a:xfrm flipH="1">
            <a:off x="7296957" y="2741252"/>
            <a:ext cx="342900" cy="225996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7459689" y="1937587"/>
            <a:ext cx="149335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Classification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probabilities, e.g.,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90% apple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6% pear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3% orange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1% banana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Torch Library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774885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rgbClr val="00B0F0"/>
                </a:solidFill>
              </a:rPr>
              <a:t>torch is a python library for machine learning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		Neural Networks		Support Functions	Name Alias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import </a:t>
            </a:r>
            <a:r>
              <a:rPr lang="en-US" sz="2400" b="1" dirty="0" err="1" smtClean="0"/>
              <a:t>torch.nn.functional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as </a:t>
            </a:r>
            <a:r>
              <a:rPr lang="en-US" sz="2400" b="1" dirty="0" smtClean="0"/>
              <a:t>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/>
              <a:t>probabilities = </a:t>
            </a:r>
            <a:r>
              <a:rPr lang="en-US" sz="2400" b="1" dirty="0" err="1" smtClean="0"/>
              <a:t>F.softmax</a:t>
            </a:r>
            <a:r>
              <a:rPr lang="en-US" sz="2400" b="1" dirty="0" smtClean="0"/>
              <a:t>( list 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endParaRPr lang="en-US" sz="2000" b="1" dirty="0" smtClean="0"/>
          </a:p>
          <a:p>
            <a:r>
              <a:rPr lang="en-US" b="1" dirty="0" smtClean="0"/>
              <a:t>		</a:t>
            </a:r>
          </a:p>
          <a:p>
            <a:endParaRPr lang="en-US" b="1" dirty="0" smtClean="0"/>
          </a:p>
          <a:p>
            <a:r>
              <a:rPr lang="en-US" sz="1400" b="1" dirty="0" smtClean="0">
                <a:solidFill>
                  <a:srgbClr val="00B050"/>
                </a:solidFill>
              </a:rPr>
              <a:t>Results returned as a list					list of values outputted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probabilities adding up to 1				by neural network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/>
              <a:t>Example: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0.98, 0.012, 0.002 = </a:t>
            </a:r>
            <a:r>
              <a:rPr lang="en-US" sz="1400" b="1" dirty="0" err="1" smtClean="0"/>
              <a:t>F.softmax</a:t>
            </a:r>
            <a:r>
              <a:rPr lang="en-US" sz="1400" b="1" dirty="0" smtClean="0"/>
              <a:t>( [ 8, 4, 2 ] )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endParaRPr lang="en-US" sz="1400" b="1" dirty="0" smtClean="0">
              <a:solidFill>
                <a:srgbClr val="00B050"/>
              </a:solidFill>
            </a:endParaRPr>
          </a:p>
          <a:p>
            <a:endParaRPr lang="en-US" sz="1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2133600"/>
            <a:ext cx="685800" cy="45720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91050" y="2133600"/>
            <a:ext cx="762000" cy="45720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096000" y="2171700"/>
            <a:ext cx="762000" cy="45720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362200" y="3276600"/>
            <a:ext cx="533400" cy="38100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562600" y="3276600"/>
            <a:ext cx="457200" cy="485775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7661</TotalTime>
  <Words>279</Words>
  <Application>Microsoft Office PowerPoint</Application>
  <PresentationFormat>On-screen Show (4:3)</PresentationFormat>
  <Paragraphs>116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Softmax Equation Statistics </vt:lpstr>
      <vt:lpstr>Max Equation</vt:lpstr>
      <vt:lpstr>SoftMax Equation</vt:lpstr>
      <vt:lpstr>SoftMax Equation</vt:lpstr>
      <vt:lpstr>Example Application – Neural Networks</vt:lpstr>
      <vt:lpstr>Torch Library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228</cp:revision>
  <dcterms:created xsi:type="dcterms:W3CDTF">2006-08-16T00:00:00Z</dcterms:created>
  <dcterms:modified xsi:type="dcterms:W3CDTF">2017-11-12T06:21:57Z</dcterms:modified>
</cp:coreProperties>
</file>