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7" r:id="rId4"/>
    <p:sldId id="28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Learning Agents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(Utility-Based)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662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Utility-based </a:t>
            </a:r>
            <a:r>
              <a:rPr lang="en-US" sz="1400" b="1" dirty="0" smtClean="0"/>
              <a:t>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7033" y="1358919"/>
            <a:ext cx="49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Past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981849" y="3170736"/>
            <a:ext cx="215899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2154143" y="1508019"/>
            <a:ext cx="612890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1298" y="1051951"/>
            <a:ext cx="19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History of Past Observations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1757112"/>
            <a:ext cx="1343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Model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of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how the 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environment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behaves. </a:t>
            </a:r>
          </a:p>
        </p:txBody>
      </p:sp>
      <p:cxnSp>
        <p:nvCxnSpPr>
          <p:cNvPr id="35" name="Curved Connector 34"/>
          <p:cNvCxnSpPr/>
          <p:nvPr/>
        </p:nvCxnSpPr>
        <p:spPr>
          <a:xfrm flipV="1">
            <a:off x="256755" y="1445135"/>
            <a:ext cx="722245" cy="292887"/>
          </a:xfrm>
          <a:prstGeom prst="curvedConnector3">
            <a:avLst>
              <a:gd name="adj1" fmla="val 59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5589" y="5562599"/>
            <a:ext cx="250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</a:t>
            </a:r>
            <a:r>
              <a:rPr lang="en-US" sz="1200" dirty="0" smtClean="0">
                <a:solidFill>
                  <a:srgbClr val="C00000"/>
                </a:solidFill>
              </a:rPr>
              <a:t>the value of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predicted State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to achieving </a:t>
            </a:r>
            <a:r>
              <a:rPr lang="en-US" sz="1200" dirty="0" smtClean="0">
                <a:solidFill>
                  <a:srgbClr val="00B050"/>
                </a:solidFill>
              </a:rPr>
              <a:t>the goal.</a:t>
            </a:r>
            <a:endParaRPr lang="en-US" sz="1200" dirty="0"/>
          </a:p>
        </p:txBody>
      </p:sp>
      <p:cxnSp>
        <p:nvCxnSpPr>
          <p:cNvPr id="39" name="Curved Connector 38"/>
          <p:cNvCxnSpPr>
            <a:endCxn id="17" idx="2"/>
          </p:cNvCxnSpPr>
          <p:nvPr/>
        </p:nvCxnSpPr>
        <p:spPr>
          <a:xfrm rot="5400000" flipH="1" flipV="1">
            <a:off x="1124465" y="4396231"/>
            <a:ext cx="1740031" cy="5927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7033" y="181909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endCxn id="23" idx="0"/>
          </p:cNvCxnSpPr>
          <p:nvPr/>
        </p:nvCxnSpPr>
        <p:spPr>
          <a:xfrm>
            <a:off x="2714930" y="1207179"/>
            <a:ext cx="301178" cy="15174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979000" y="1280645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rot="5400000">
            <a:off x="2023318" y="1229271"/>
            <a:ext cx="234962" cy="1252465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orizontal Scroll 31"/>
          <p:cNvSpPr/>
          <p:nvPr/>
        </p:nvSpPr>
        <p:spPr>
          <a:xfrm>
            <a:off x="1006249" y="2273861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GOAL(s)</a:t>
            </a:r>
            <a:endParaRPr lang="en-US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2007905" y="1546378"/>
            <a:ext cx="265789" cy="1252466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027" y="3038625"/>
            <a:ext cx="1135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Goal(s)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evaluating how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close is an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action/state to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goal.</a:t>
            </a:r>
          </a:p>
        </p:txBody>
      </p:sp>
      <p:cxnSp>
        <p:nvCxnSpPr>
          <p:cNvPr id="37" name="Curved Connector 36"/>
          <p:cNvCxnSpPr>
            <a:endCxn id="32" idx="1"/>
          </p:cNvCxnSpPr>
          <p:nvPr/>
        </p:nvCxnSpPr>
        <p:spPr>
          <a:xfrm rot="5400000" flipH="1" flipV="1">
            <a:off x="487217" y="2561393"/>
            <a:ext cx="553395" cy="48467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14800" y="2999678"/>
                <a:ext cx="67383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99678"/>
                <a:ext cx="673839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55081" y="2715488"/>
                <a:ext cx="773472" cy="6574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81" y="2715488"/>
                <a:ext cx="773472" cy="657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9782" y="4243530"/>
            <a:ext cx="194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utility for measuring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value of an State/Action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Towards achieving a goal.</a:t>
            </a:r>
          </a:p>
        </p:txBody>
      </p:sp>
      <p:cxnSp>
        <p:nvCxnSpPr>
          <p:cNvPr id="46" name="Curved Connector 45"/>
          <p:cNvCxnSpPr/>
          <p:nvPr/>
        </p:nvCxnSpPr>
        <p:spPr>
          <a:xfrm rot="5400000" flipH="1" flipV="1">
            <a:off x="803997" y="3670027"/>
            <a:ext cx="940919" cy="34669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What’s Missing?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2217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C00000"/>
                </a:solidFill>
              </a:rPr>
              <a:t>There is no learning!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Learn the Model (learn to model the 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Learn the Utility (learn to measure the value of a state)</a:t>
            </a: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Learning (“Intelligent”)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334593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06707" y="2344050"/>
            <a:ext cx="1303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Learning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6182" y="5673051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V="1">
            <a:off x="5548802" y="5228881"/>
            <a:ext cx="514201" cy="42473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256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(Presumed/Known)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977607" y="2108441"/>
            <a:ext cx="907477" cy="13811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79403" y="6019800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051103" y="5071943"/>
            <a:ext cx="1345176" cy="55053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685" y="1217294"/>
            <a:ext cx="8169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learning agent dynamically learns a Policy to model the Environment and build Action/State rules.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68073" y="6415051"/>
            <a:ext cx="651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that are Dynamically Changing (Stochastic)</a:t>
            </a:r>
            <a:endParaRPr lang="en-US" b="1" dirty="0"/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88804" y="3463250"/>
            <a:ext cx="789932" cy="12113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4211" y="3810527"/>
            <a:ext cx="1428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learned model of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environment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and learned 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State/Action rules.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98132" y="4837277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Goal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88804" y="2853863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Critic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Down Arrow 57"/>
          <p:cNvSpPr/>
          <p:nvPr/>
        </p:nvSpPr>
        <p:spPr>
          <a:xfrm flipH="1" flipV="1">
            <a:off x="2870239" y="5302992"/>
            <a:ext cx="45719" cy="1664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3297973" y="4674624"/>
            <a:ext cx="558928" cy="439125"/>
          </a:xfrm>
          <a:prstGeom prst="bentConnector3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75273" y="5473835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Utility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1481772" y="3920452"/>
            <a:ext cx="993501" cy="314296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39573" y="4872604"/>
            <a:ext cx="1607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goal(s) to achieve,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when evaluating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next action (i.e., how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closer to achieving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goal).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flipV="1">
            <a:off x="1600201" y="5113749"/>
            <a:ext cx="907840" cy="2154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6378" y="5953386"/>
            <a:ext cx="1536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measurement of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he value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of an action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towards the goal.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3" name="Curved Connector 72"/>
          <p:cNvCxnSpPr/>
          <p:nvPr/>
        </p:nvCxnSpPr>
        <p:spPr>
          <a:xfrm flipV="1">
            <a:off x="1516745" y="5718079"/>
            <a:ext cx="981323" cy="46638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4211" y="2620016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measurement 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how good an action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actually was.</a:t>
            </a:r>
          </a:p>
        </p:txBody>
      </p:sp>
      <p:cxnSp>
        <p:nvCxnSpPr>
          <p:cNvPr id="75" name="Curved Connector 74"/>
          <p:cNvCxnSpPr/>
          <p:nvPr/>
        </p:nvCxnSpPr>
        <p:spPr>
          <a:xfrm>
            <a:off x="1495303" y="3113309"/>
            <a:ext cx="979970" cy="107945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/ 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5418" y="990600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Intelligent</a:t>
            </a:r>
            <a:r>
              <a:rPr lang="en-US" sz="1400" b="1" dirty="0" smtClean="0"/>
              <a:t>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3026" y="325919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3881" y="3207015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14998" y="1476169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46460" y="1355117"/>
            <a:ext cx="74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644" y="1594815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573882" y="1594816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79" y="1604407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positive 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negative is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new state.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450036" y="2098223"/>
            <a:ext cx="942153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1726496" y="3031960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7477783" y="2573397"/>
            <a:ext cx="1072392" cy="685800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3979" y="3286809"/>
            <a:ext cx="102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What was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learned from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reward.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9239" y="1358919"/>
            <a:ext cx="624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47800" y="2996756"/>
            <a:ext cx="5943599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447800" y="1539868"/>
            <a:ext cx="0" cy="14568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>
            <a:off x="1447800" y="1539868"/>
            <a:ext cx="1189612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384" y="1673218"/>
            <a:ext cx="12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Learned set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rules of: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States -&gt; Actions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228600" y="5791200"/>
            <a:ext cx="2051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Positive Reward:</a:t>
            </a:r>
            <a:br>
              <a:rPr lang="en-US" sz="1400" i="1" dirty="0" smtClean="0"/>
            </a:br>
            <a:r>
              <a:rPr lang="en-US" sz="1400" i="1" dirty="0" smtClean="0"/>
              <a:t>Robot Stands Up,</a:t>
            </a:r>
          </a:p>
          <a:p>
            <a:r>
              <a:rPr lang="en-US" sz="1400" i="1" dirty="0" smtClean="0"/>
              <a:t>Closer to Destination</a:t>
            </a:r>
            <a:endParaRPr 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63693" y="5774294"/>
            <a:ext cx="2138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Negative Reward:</a:t>
            </a:r>
            <a:br>
              <a:rPr lang="en-US" sz="1400" i="1" dirty="0" smtClean="0"/>
            </a:br>
            <a:r>
              <a:rPr lang="en-US" sz="1400" i="1" dirty="0" smtClean="0"/>
              <a:t>Robot Falls Down,</a:t>
            </a:r>
          </a:p>
          <a:p>
            <a:r>
              <a:rPr lang="en-US" sz="1400" i="1" dirty="0" smtClean="0"/>
              <a:t>Further from Destination</a:t>
            </a:r>
            <a:endParaRPr 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59956" y="1021377"/>
            <a:ext cx="171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Reinforcement Learning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900783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2466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(e.g., robot) interacts with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dynamic </a:t>
            </a:r>
            <a:b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environment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learns from interacting with the environment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best actions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take.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Four Types of Agents (in increasing capability):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Simple Reflex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Model-based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Goal-based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Utility-based agents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Reflex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50273" y="236906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Simple Reflex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9721" y="5673052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83140" y="5364589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193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Current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>
            <a:off x="1385504" y="2378589"/>
            <a:ext cx="2471397" cy="1326430"/>
          </a:xfrm>
          <a:prstGeom prst="curvedConnector3">
            <a:avLst>
              <a:gd name="adj1" fmla="val -10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240" y="5629892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2353846" y="4679985"/>
            <a:ext cx="1439427" cy="10692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8073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9860" y="1217294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simple reflex agent always executes the same action for the same observation.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2360" y="6368534"/>
            <a:ext cx="484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that are fully observable.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(Simple Reflex)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Reflex</a:t>
            </a:r>
            <a:r>
              <a:rPr lang="en-US" sz="1400" b="1" dirty="0" smtClean="0"/>
              <a:t> 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3482" y="3102143"/>
            <a:ext cx="1611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Continuous Cycle: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Observe Environment,</a:t>
            </a:r>
          </a:p>
          <a:p>
            <a:r>
              <a:rPr lang="en-US" sz="1200" b="1" dirty="0" smtClean="0"/>
              <a:t>Take Action,</a:t>
            </a:r>
          </a:p>
          <a:p>
            <a:r>
              <a:rPr lang="en-US" sz="1200" b="1" dirty="0" smtClean="0"/>
              <a:t>Observe Environment,</a:t>
            </a:r>
            <a:br>
              <a:rPr lang="en-US" sz="1200" b="1" dirty="0" smtClean="0"/>
            </a:br>
            <a:r>
              <a:rPr lang="en-US" sz="1200" b="1" dirty="0" smtClean="0"/>
              <a:t>Take Action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" y="3286808"/>
            <a:ext cx="16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Actions are determined</a:t>
            </a:r>
          </a:p>
          <a:p>
            <a:r>
              <a:rPr lang="en-US" sz="1200" b="1" dirty="0" smtClean="0"/>
              <a:t>based on predefined</a:t>
            </a:r>
          </a:p>
          <a:p>
            <a:r>
              <a:rPr lang="en-US" sz="1200" b="1" dirty="0" smtClean="0"/>
              <a:t>rules.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59956" y="1021377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Preprogrammed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98529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7033" y="135891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5400000">
            <a:off x="1728889" y="2917778"/>
            <a:ext cx="266491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3923" y="5239434"/>
            <a:ext cx="182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predicted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State.</a:t>
            </a:r>
            <a:endParaRPr lang="en-US" sz="1200" dirty="0"/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1307871" y="4120147"/>
            <a:ext cx="1353237" cy="8853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Model-Based (Reflex)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55704" y="2366087"/>
            <a:ext cx="2145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Model-Based Reflex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9721" y="5673052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83140" y="5364589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1978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Presumed</a:t>
            </a:r>
            <a:r>
              <a:rPr lang="en-US" sz="1200" dirty="0" smtClean="0">
                <a:solidFill>
                  <a:srgbClr val="00B050"/>
                </a:solidFill>
              </a:rPr>
              <a:t>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395524" y="2108441"/>
            <a:ext cx="1489560" cy="13811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240" y="5629892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2353846" y="4679985"/>
            <a:ext cx="1439427" cy="10692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955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685" y="1217294"/>
            <a:ext cx="9003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model-based agent uses  model to predict the unobserved portion of the environment.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2360" y="6368534"/>
            <a:ext cx="567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that are only partially observable.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488804" y="35009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8443" y="2473923"/>
            <a:ext cx="1629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</a:t>
            </a:r>
            <a:r>
              <a:rPr lang="en-US" sz="1200" dirty="0" smtClean="0">
                <a:solidFill>
                  <a:srgbClr val="C00000"/>
                </a:solidFill>
              </a:rPr>
              <a:t>odel of how the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environment responds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 predict unobserved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changes to the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Environments.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88804" y="2883782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flipV="1">
            <a:off x="1555379" y="3079909"/>
            <a:ext cx="914925" cy="105728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47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955" y="3592765"/>
            <a:ext cx="150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Short-term memory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of past observations.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1564322" y="3718118"/>
            <a:ext cx="914925" cy="105728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(Model-Based)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218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Model-based Reflex</a:t>
            </a:r>
            <a:r>
              <a:rPr lang="en-US" sz="1400" b="1" dirty="0" smtClean="0"/>
              <a:t> 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87441" y="990599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Preprogrammed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26014" y="1129098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7033" y="1358919"/>
            <a:ext cx="49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Past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981849" y="3170736"/>
            <a:ext cx="215899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2154143" y="1508019"/>
            <a:ext cx="612890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1298" y="1051951"/>
            <a:ext cx="19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History of Past Observations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231" y="2873507"/>
            <a:ext cx="1607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Predefined Model of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how the  environment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behaves. 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The model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combines the past and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present observations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 predict the state of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environment.</a:t>
            </a: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39481" y="1964791"/>
            <a:ext cx="1117327" cy="76171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3923" y="5239434"/>
            <a:ext cx="182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</a:t>
            </a:r>
            <a:r>
              <a:rPr lang="en-US" sz="1200" dirty="0" smtClean="0">
                <a:solidFill>
                  <a:srgbClr val="C00000"/>
                </a:solidFill>
              </a:rPr>
              <a:t>predicted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State.</a:t>
            </a:r>
            <a:endParaRPr lang="en-US" sz="1200" dirty="0"/>
          </a:p>
        </p:txBody>
      </p:sp>
      <p:cxnSp>
        <p:nvCxnSpPr>
          <p:cNvPr id="39" name="Curved Connector 38"/>
          <p:cNvCxnSpPr/>
          <p:nvPr/>
        </p:nvCxnSpPr>
        <p:spPr>
          <a:xfrm rot="5400000" flipH="1" flipV="1">
            <a:off x="1307871" y="4120147"/>
            <a:ext cx="1353237" cy="8853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7033" y="181909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endCxn id="23" idx="0"/>
          </p:cNvCxnSpPr>
          <p:nvPr/>
        </p:nvCxnSpPr>
        <p:spPr>
          <a:xfrm>
            <a:off x="2714930" y="1207179"/>
            <a:ext cx="301178" cy="151740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979000" y="1280645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rot="5400000">
            <a:off x="2023319" y="1287248"/>
            <a:ext cx="234962" cy="1252465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Goal-Based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8175" y="2366087"/>
            <a:ext cx="1508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Goal-Based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6182" y="5673051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V="1">
            <a:off x="5548802" y="5228881"/>
            <a:ext cx="514201" cy="42473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256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(Presumed/Known)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977607" y="2108441"/>
            <a:ext cx="907477" cy="13811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68624" y="5657435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3236555" y="5002743"/>
            <a:ext cx="1023723" cy="36748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955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685" y="1217294"/>
            <a:ext cx="8169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goal-based agent uses a goal(s) to evaluate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how close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to achieving the goal is the next possible action.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2360" y="6368534"/>
            <a:ext cx="561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which need to predict the future.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488804" y="35009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9573" y="2904292"/>
            <a:ext cx="1629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M</a:t>
            </a:r>
            <a:r>
              <a:rPr lang="en-US" sz="1200" dirty="0" smtClean="0">
                <a:solidFill>
                  <a:srgbClr val="00B050"/>
                </a:solidFill>
              </a:rPr>
              <a:t>odel of how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 responds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predict unobserved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changes to the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Environments.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88804" y="2883782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8041" y="489831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Goal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600201" y="3067365"/>
            <a:ext cx="685800" cy="69014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9573" y="2646033"/>
            <a:ext cx="3691800" cy="13994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9674" y="2645124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Optional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51" idx="3"/>
          </p:cNvCxnSpPr>
          <p:nvPr/>
        </p:nvCxnSpPr>
        <p:spPr>
          <a:xfrm flipV="1">
            <a:off x="3297973" y="4674624"/>
            <a:ext cx="558928" cy="439125"/>
          </a:xfrm>
          <a:prstGeom prst="bentConnector3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8337" y="4898316"/>
            <a:ext cx="1607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goal(s) to achieve,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when evaluating the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next action (i.e., how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closer to achieving the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goal).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7" name="Curved Connector 56"/>
          <p:cNvCxnSpPr>
            <a:endCxn id="51" idx="1"/>
          </p:cNvCxnSpPr>
          <p:nvPr/>
        </p:nvCxnSpPr>
        <p:spPr>
          <a:xfrm flipV="1">
            <a:off x="1591129" y="5113749"/>
            <a:ext cx="916912" cy="1957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(Goal-Based)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543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Goal-based </a:t>
            </a:r>
            <a:r>
              <a:rPr lang="en-US" sz="1400" b="1" dirty="0" smtClean="0"/>
              <a:t>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7033" y="1358919"/>
            <a:ext cx="49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Past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981849" y="3170736"/>
            <a:ext cx="215899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2154143" y="1508019"/>
            <a:ext cx="612890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1298" y="1051951"/>
            <a:ext cx="19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History of Past Observations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231" y="2873507"/>
            <a:ext cx="1343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Model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of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how the 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environment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behaves. </a:t>
            </a: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39481" y="1964791"/>
            <a:ext cx="1117327" cy="7617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3923" y="5239434"/>
            <a:ext cx="212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</a:t>
            </a:r>
            <a:r>
              <a:rPr lang="en-US" sz="1200" dirty="0" smtClean="0">
                <a:solidFill>
                  <a:srgbClr val="C00000"/>
                </a:solidFill>
              </a:rPr>
              <a:t>how close is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</a:t>
            </a:r>
            <a:r>
              <a:rPr lang="en-US" sz="1200" dirty="0" smtClean="0">
                <a:solidFill>
                  <a:srgbClr val="00B050"/>
                </a:solidFill>
              </a:rPr>
              <a:t> predicted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State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to the goal</a:t>
            </a:r>
            <a:r>
              <a:rPr lang="en-US" sz="1200" dirty="0" smtClean="0">
                <a:solidFill>
                  <a:srgbClr val="00B050"/>
                </a:solidFill>
              </a:rPr>
              <a:t>.</a:t>
            </a:r>
            <a:endParaRPr lang="en-US" sz="1200" dirty="0"/>
          </a:p>
        </p:txBody>
      </p:sp>
      <p:cxnSp>
        <p:nvCxnSpPr>
          <p:cNvPr id="39" name="Curved Connector 38"/>
          <p:cNvCxnSpPr/>
          <p:nvPr/>
        </p:nvCxnSpPr>
        <p:spPr>
          <a:xfrm rot="5400000" flipH="1" flipV="1">
            <a:off x="1307871" y="4120147"/>
            <a:ext cx="1353237" cy="8853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7033" y="181909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endCxn id="23" idx="0"/>
          </p:cNvCxnSpPr>
          <p:nvPr/>
        </p:nvCxnSpPr>
        <p:spPr>
          <a:xfrm>
            <a:off x="2714930" y="1207179"/>
            <a:ext cx="301178" cy="15174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979000" y="1280645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rot="5400000">
            <a:off x="2023318" y="1229271"/>
            <a:ext cx="234962" cy="1252465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orizontal Scroll 31"/>
          <p:cNvSpPr/>
          <p:nvPr/>
        </p:nvSpPr>
        <p:spPr>
          <a:xfrm>
            <a:off x="1006249" y="2273861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GOAL(s)</a:t>
            </a:r>
            <a:endParaRPr lang="en-US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2007905" y="1546378"/>
            <a:ext cx="265789" cy="1252466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6755" y="3886200"/>
            <a:ext cx="1135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Goal(s) for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evaluating how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close is an 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action/state to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goal.</a:t>
            </a: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658397" y="3023822"/>
            <a:ext cx="1185425" cy="698181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Utility-Based (“Rational”)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334593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8175" y="2366087"/>
            <a:ext cx="1626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Utility-Based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6182" y="5673051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V="1">
            <a:off x="5548802" y="5228881"/>
            <a:ext cx="514201" cy="42473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256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(Presumed/Known)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977607" y="2108441"/>
            <a:ext cx="907477" cy="13811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79403" y="6019800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051103" y="5071943"/>
            <a:ext cx="1345176" cy="55053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955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685" y="1217294"/>
            <a:ext cx="8169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utility-based agent uses a utility to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measure the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value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of the next possible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action to achieving the goal.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2360" y="6368534"/>
            <a:ext cx="631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which must optimize achieving the Goal.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488804" y="35009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9573" y="2904292"/>
            <a:ext cx="1629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M</a:t>
            </a:r>
            <a:r>
              <a:rPr lang="en-US" sz="1200" dirty="0" smtClean="0">
                <a:solidFill>
                  <a:srgbClr val="00B050"/>
                </a:solidFill>
              </a:rPr>
              <a:t>odel of how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 responds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predict unobserved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changes to the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Environments.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88804" y="2883782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8041" y="489831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Goal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600201" y="3067365"/>
            <a:ext cx="685800" cy="69014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9573" y="2646033"/>
            <a:ext cx="3691800" cy="13994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9674" y="2645124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Optional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51" idx="3"/>
          </p:cNvCxnSpPr>
          <p:nvPr/>
        </p:nvCxnSpPr>
        <p:spPr>
          <a:xfrm flipV="1">
            <a:off x="3297973" y="4674624"/>
            <a:ext cx="558928" cy="439125"/>
          </a:xfrm>
          <a:prstGeom prst="bentConnector3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9573" y="4872604"/>
            <a:ext cx="1607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goal(s) to achieve,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when evaluating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next action (i.e., how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closer to achieving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goal).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7" name="Curved Connector 56"/>
          <p:cNvCxnSpPr>
            <a:endCxn id="51" idx="1"/>
          </p:cNvCxnSpPr>
          <p:nvPr/>
        </p:nvCxnSpPr>
        <p:spPr>
          <a:xfrm flipV="1">
            <a:off x="1600201" y="5113749"/>
            <a:ext cx="907840" cy="2154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98068" y="550264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Utility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flipH="1" flipV="1">
            <a:off x="2870173" y="5336218"/>
            <a:ext cx="45719" cy="1664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378" y="5953386"/>
            <a:ext cx="1536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measurement of</a:t>
            </a:r>
          </a:p>
          <a:p>
            <a:r>
              <a:rPr lang="en-US" sz="1200" dirty="0">
                <a:solidFill>
                  <a:srgbClr val="C00000"/>
                </a:solidFill>
              </a:rPr>
              <a:t>t</a:t>
            </a:r>
            <a:r>
              <a:rPr lang="en-US" sz="1200" dirty="0" smtClean="0">
                <a:solidFill>
                  <a:srgbClr val="C00000"/>
                </a:solidFill>
              </a:rPr>
              <a:t>he value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of an action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towards the goal.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64" name="Curved Connector 63"/>
          <p:cNvCxnSpPr>
            <a:endCxn id="47" idx="1"/>
          </p:cNvCxnSpPr>
          <p:nvPr/>
        </p:nvCxnSpPr>
        <p:spPr>
          <a:xfrm flipV="1">
            <a:off x="1516745" y="5718079"/>
            <a:ext cx="981323" cy="466388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859</Words>
  <Application>Microsoft Office PowerPoint</Application>
  <PresentationFormat>On-screen Show (4:3)</PresentationFormat>
  <Paragraphs>282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Learning Agents Introduction </vt:lpstr>
      <vt:lpstr>Introduction</vt:lpstr>
      <vt:lpstr>Simple Reflex Agent</vt:lpstr>
      <vt:lpstr>Actions / Environment (Simple Reflex)</vt:lpstr>
      <vt:lpstr>Model-Based (Reflex) Agent</vt:lpstr>
      <vt:lpstr>Actions / Environment (Model-Based)</vt:lpstr>
      <vt:lpstr>Goal-Based Agent</vt:lpstr>
      <vt:lpstr>Actions / Environment (Goal-Based)</vt:lpstr>
      <vt:lpstr>Utility-Based (“Rational”) Agent</vt:lpstr>
      <vt:lpstr>Actions / Environment (Utility-Based)</vt:lpstr>
      <vt:lpstr>What’s Missing?</vt:lpstr>
      <vt:lpstr>Learning (“Intelligent”) Agent</vt:lpstr>
      <vt:lpstr>State / Reward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208</cp:revision>
  <dcterms:created xsi:type="dcterms:W3CDTF">2006-08-16T00:00:00Z</dcterms:created>
  <dcterms:modified xsi:type="dcterms:W3CDTF">2017-11-10T15:02:17Z</dcterms:modified>
</cp:coreProperties>
</file>